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6"/>
  </p:notesMasterIdLst>
  <p:sldIdLst>
    <p:sldId id="538" r:id="rId2"/>
    <p:sldId id="606" r:id="rId3"/>
    <p:sldId id="607" r:id="rId4"/>
    <p:sldId id="608" r:id="rId5"/>
    <p:sldId id="612" r:id="rId6"/>
    <p:sldId id="615" r:id="rId7"/>
    <p:sldId id="616" r:id="rId8"/>
    <p:sldId id="617" r:id="rId9"/>
    <p:sldId id="618" r:id="rId10"/>
    <p:sldId id="619" r:id="rId11"/>
    <p:sldId id="620" r:id="rId12"/>
    <p:sldId id="621" r:id="rId13"/>
    <p:sldId id="622" r:id="rId14"/>
    <p:sldId id="624" r:id="rId15"/>
    <p:sldId id="623" r:id="rId16"/>
    <p:sldId id="625" r:id="rId17"/>
    <p:sldId id="627" r:id="rId18"/>
    <p:sldId id="628" r:id="rId19"/>
    <p:sldId id="631" r:id="rId20"/>
    <p:sldId id="632" r:id="rId21"/>
    <p:sldId id="633" r:id="rId22"/>
    <p:sldId id="634" r:id="rId23"/>
    <p:sldId id="635" r:id="rId24"/>
    <p:sldId id="636" r:id="rId25"/>
    <p:sldId id="637" r:id="rId26"/>
    <p:sldId id="639" r:id="rId27"/>
    <p:sldId id="640" r:id="rId28"/>
    <p:sldId id="638" r:id="rId29"/>
    <p:sldId id="641" r:id="rId30"/>
    <p:sldId id="642" r:id="rId31"/>
    <p:sldId id="643" r:id="rId32"/>
    <p:sldId id="644" r:id="rId33"/>
    <p:sldId id="645" r:id="rId34"/>
    <p:sldId id="646" r:id="rId35"/>
    <p:sldId id="647" r:id="rId36"/>
    <p:sldId id="648" r:id="rId37"/>
    <p:sldId id="650" r:id="rId38"/>
    <p:sldId id="651" r:id="rId39"/>
    <p:sldId id="652" r:id="rId40"/>
    <p:sldId id="653" r:id="rId41"/>
    <p:sldId id="654" r:id="rId42"/>
    <p:sldId id="521" r:id="rId43"/>
    <p:sldId id="463" r:id="rId44"/>
    <p:sldId id="516" r:id="rId45"/>
    <p:sldId id="520" r:id="rId46"/>
    <p:sldId id="489" r:id="rId47"/>
    <p:sldId id="518" r:id="rId48"/>
    <p:sldId id="576" r:id="rId49"/>
    <p:sldId id="575" r:id="rId50"/>
    <p:sldId id="577" r:id="rId51"/>
    <p:sldId id="578" r:id="rId52"/>
    <p:sldId id="593" r:id="rId53"/>
    <p:sldId id="594" r:id="rId54"/>
    <p:sldId id="580" r:id="rId55"/>
    <p:sldId id="581" r:id="rId56"/>
    <p:sldId id="582" r:id="rId57"/>
    <p:sldId id="583" r:id="rId58"/>
    <p:sldId id="584" r:id="rId59"/>
    <p:sldId id="586" r:id="rId60"/>
    <p:sldId id="466" r:id="rId61"/>
    <p:sldId id="595" r:id="rId62"/>
    <p:sldId id="587" r:id="rId63"/>
    <p:sldId id="589" r:id="rId64"/>
    <p:sldId id="600" r:id="rId65"/>
    <p:sldId id="410" r:id="rId66"/>
    <p:sldId id="596" r:id="rId67"/>
    <p:sldId id="597" r:id="rId68"/>
    <p:sldId id="598" r:id="rId69"/>
    <p:sldId id="599" r:id="rId70"/>
    <p:sldId id="601" r:id="rId71"/>
    <p:sldId id="602" r:id="rId72"/>
    <p:sldId id="603" r:id="rId73"/>
    <p:sldId id="605" r:id="rId74"/>
    <p:sldId id="513"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ent Michael Skoumal" initials="BMS" lastIdx="1" clrIdx="0">
    <p:extLst/>
  </p:cmAuthor>
  <p:cmAuthor id="2" name="Brent Michael Skoumal" initials="BMS [2]" lastIdx="1" clrIdx="1">
    <p:extLst/>
  </p:cmAuthor>
  <p:cmAuthor id="3" name="Brent Michael Skoumal" initials="BMS [2] [2]" lastIdx="1" clrIdx="2">
    <p:extLst/>
  </p:cmAuthor>
  <p:cmAuthor id="4" name="Brent Michael Skoumal" initials="BMS [2] [3]" lastIdx="1" clrIdx="3">
    <p:extLst/>
  </p:cmAuthor>
  <p:cmAuthor id="5" name="Brent Michael Skoumal" initials="BMS [2] [4]" lastIdx="1" clrIdx="4">
    <p:extLst/>
  </p:cmAuthor>
  <p:cmAuthor id="6" name="Brent Michael Skoumal" initials="BMS [2] [5]" lastIdx="1"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42"/>
    <p:restoredTop sz="84055"/>
  </p:normalViewPr>
  <p:slideViewPr>
    <p:cSldViewPr snapToGrid="0" snapToObjects="1">
      <p:cViewPr varScale="1">
        <p:scale>
          <a:sx n="48" d="100"/>
          <a:sy n="48" d="100"/>
        </p:scale>
        <p:origin x="216" y="19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BE458A-CC06-48BE-991B-B3ACDD14B597}" type="datetimeFigureOut">
              <a:rPr lang="en-US" smtClean="0"/>
              <a:t>1/31/18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459E79-B3EA-453E-BDBA-60E25D7173B4}" type="slidenum">
              <a:rPr lang="en-US" smtClean="0"/>
              <a:t>‹#›</a:t>
            </a:fld>
            <a:endParaRPr lang="en-US" dirty="0"/>
          </a:p>
        </p:txBody>
      </p:sp>
    </p:spTree>
    <p:extLst>
      <p:ext uri="{BB962C8B-B14F-4D97-AF65-F5344CB8AC3E}">
        <p14:creationId xmlns:p14="http://schemas.microsoft.com/office/powerpoint/2010/main" val="567530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65</a:t>
            </a:fld>
            <a:endParaRPr lang="en-US" dirty="0"/>
          </a:p>
        </p:txBody>
      </p:sp>
    </p:spTree>
    <p:extLst>
      <p:ext uri="{BB962C8B-B14F-4D97-AF65-F5344CB8AC3E}">
        <p14:creationId xmlns:p14="http://schemas.microsoft.com/office/powerpoint/2010/main" val="406321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66</a:t>
            </a:fld>
            <a:endParaRPr lang="en-US" dirty="0"/>
          </a:p>
        </p:txBody>
      </p:sp>
    </p:spTree>
    <p:extLst>
      <p:ext uri="{BB962C8B-B14F-4D97-AF65-F5344CB8AC3E}">
        <p14:creationId xmlns:p14="http://schemas.microsoft.com/office/powerpoint/2010/main" val="1210974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67</a:t>
            </a:fld>
            <a:endParaRPr lang="en-US" dirty="0"/>
          </a:p>
        </p:txBody>
      </p:sp>
    </p:spTree>
    <p:extLst>
      <p:ext uri="{BB962C8B-B14F-4D97-AF65-F5344CB8AC3E}">
        <p14:creationId xmlns:p14="http://schemas.microsoft.com/office/powerpoint/2010/main" val="3675640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68</a:t>
            </a:fld>
            <a:endParaRPr lang="en-US" dirty="0"/>
          </a:p>
        </p:txBody>
      </p:sp>
    </p:spTree>
    <p:extLst>
      <p:ext uri="{BB962C8B-B14F-4D97-AF65-F5344CB8AC3E}">
        <p14:creationId xmlns:p14="http://schemas.microsoft.com/office/powerpoint/2010/main" val="2906910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69</a:t>
            </a:fld>
            <a:endParaRPr lang="en-US" dirty="0"/>
          </a:p>
        </p:txBody>
      </p:sp>
    </p:spTree>
    <p:extLst>
      <p:ext uri="{BB962C8B-B14F-4D97-AF65-F5344CB8AC3E}">
        <p14:creationId xmlns:p14="http://schemas.microsoft.com/office/powerpoint/2010/main" val="711173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71</a:t>
            </a:fld>
            <a:endParaRPr lang="en-US" dirty="0"/>
          </a:p>
        </p:txBody>
      </p:sp>
    </p:spTree>
    <p:extLst>
      <p:ext uri="{BB962C8B-B14F-4D97-AF65-F5344CB8AC3E}">
        <p14:creationId xmlns:p14="http://schemas.microsoft.com/office/powerpoint/2010/main" val="10155959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72</a:t>
            </a:fld>
            <a:endParaRPr lang="en-US" dirty="0"/>
          </a:p>
        </p:txBody>
      </p:sp>
    </p:spTree>
    <p:extLst>
      <p:ext uri="{BB962C8B-B14F-4D97-AF65-F5344CB8AC3E}">
        <p14:creationId xmlns:p14="http://schemas.microsoft.com/office/powerpoint/2010/main" val="4181318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73</a:t>
            </a:fld>
            <a:endParaRPr lang="en-US" dirty="0"/>
          </a:p>
        </p:txBody>
      </p:sp>
    </p:spTree>
    <p:extLst>
      <p:ext uri="{BB962C8B-B14F-4D97-AF65-F5344CB8AC3E}">
        <p14:creationId xmlns:p14="http://schemas.microsoft.com/office/powerpoint/2010/main" val="27868023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4896394" y="6356349"/>
            <a:ext cx="2743200" cy="365125"/>
          </a:xfrm>
        </p:spPr>
        <p:txBody>
          <a:bodyPr/>
          <a:lstStyle/>
          <a:p>
            <a:fld id="{04C01D68-98F0-4413-A543-950947CC53F4}" type="datetime1">
              <a:rPr lang="en-US" smtClean="0"/>
              <a:t>1/31/18</a:t>
            </a:fld>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ACD0CF0-90CC-9C41-A77B-2776398A8C8B}" type="slidenum">
              <a:rPr lang="en-US" smtClean="0"/>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915" y="5980830"/>
            <a:ext cx="3061222" cy="770569"/>
          </a:xfrm>
          <a:prstGeom prst="rect">
            <a:avLst/>
          </a:prstGeom>
        </p:spPr>
      </p:pic>
    </p:spTree>
    <p:extLst>
      <p:ext uri="{BB962C8B-B14F-4D97-AF65-F5344CB8AC3E}">
        <p14:creationId xmlns:p14="http://schemas.microsoft.com/office/powerpoint/2010/main" val="263369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166586-FB24-4278-9591-82C4BBCDCA89}" type="datetime1">
              <a:rPr lang="en-US" smtClean="0"/>
              <a:t>1/31/18</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ACD0CF0-90CC-9C41-A77B-2776398A8C8B}" type="slidenum">
              <a:rPr lang="en-US" smtClean="0"/>
              <a:t>‹#›</a:t>
            </a:fld>
            <a:endParaRPr lang="en-US" dirty="0"/>
          </a:p>
        </p:txBody>
      </p:sp>
    </p:spTree>
    <p:extLst>
      <p:ext uri="{BB962C8B-B14F-4D97-AF65-F5344CB8AC3E}">
        <p14:creationId xmlns:p14="http://schemas.microsoft.com/office/powerpoint/2010/main" val="608580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5A5CA0D-3537-42D6-B0CE-3FBC0D012150}" type="datetime1">
              <a:rPr lang="en-US" smtClean="0"/>
              <a:t>1/31/18</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ACD0CF0-90CC-9C41-A77B-2776398A8C8B}" type="slidenum">
              <a:rPr lang="en-US" smtClean="0"/>
              <a:t>‹#›</a:t>
            </a:fld>
            <a:endParaRPr lang="en-US" dirty="0"/>
          </a:p>
        </p:txBody>
      </p:sp>
    </p:spTree>
    <p:extLst>
      <p:ext uri="{BB962C8B-B14F-4D97-AF65-F5344CB8AC3E}">
        <p14:creationId xmlns:p14="http://schemas.microsoft.com/office/powerpoint/2010/main" val="2094933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0554" y="1"/>
            <a:ext cx="10515600" cy="731520"/>
          </a:xfrm>
        </p:spPr>
        <p:txBody>
          <a:bodyPr>
            <a:normAutofit/>
          </a:bodyPr>
          <a:lstStyle>
            <a:lvl1pPr>
              <a:defRPr sz="2800" b="1"/>
            </a:lvl1pPr>
          </a:lstStyle>
          <a:p>
            <a:r>
              <a:rPr lang="en-US" dirty="0"/>
              <a:t>Click to edit Master title style</a:t>
            </a:r>
          </a:p>
        </p:txBody>
      </p:sp>
      <p:sp>
        <p:nvSpPr>
          <p:cNvPr id="3" name="Content Placeholder 2"/>
          <p:cNvSpPr>
            <a:spLocks noGrp="1"/>
          </p:cNvSpPr>
          <p:nvPr>
            <p:ph idx="1"/>
          </p:nvPr>
        </p:nvSpPr>
        <p:spPr>
          <a:xfrm>
            <a:off x="80554" y="1066868"/>
            <a:ext cx="10515600" cy="4351338"/>
          </a:xfrm>
        </p:spPr>
        <p:txBody>
          <a:bodyPr/>
          <a:lstStyle>
            <a:lvl1pPr marL="228600" indent="-228600">
              <a:buFont typeface="Wingdings" panose="05000000000000000000" pitchFamily="2" charset="2"/>
              <a:buChar char="Ø"/>
              <a:defRPr/>
            </a:lvl1pPr>
            <a:lvl2pPr marL="685800" indent="-228600">
              <a:buFont typeface="Wingdings" panose="05000000000000000000" pitchFamily="2" charset="2"/>
              <a:buChar char="v"/>
              <a:defRPr/>
            </a:lvl2pPr>
            <a:lvl3pPr marL="1143000" indent="-228600">
              <a:buFont typeface="Wingdings" panose="05000000000000000000" pitchFamily="2" charset="2"/>
              <a:buChar char="Ø"/>
              <a:defRPr/>
            </a:lvl3pPr>
            <a:lvl4pPr marL="1600200" indent="-228600">
              <a:buFont typeface="Wingdings" panose="05000000000000000000" pitchFamily="2" charset="2"/>
              <a:buChar char="v"/>
              <a:defRPr/>
            </a:lvl4pPr>
            <a:lvl5pPr marL="2057400" indent="-228600">
              <a:buFont typeface="Wingdings" panose="05000000000000000000" pitchFamily="2" charset="2"/>
              <a:buChar char="Ø"/>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9106711" y="6356350"/>
            <a:ext cx="2743200" cy="365125"/>
          </a:xfrm>
          <a:prstGeom prst="rect">
            <a:avLst/>
          </a:prstGeom>
        </p:spPr>
        <p:txBody>
          <a:bodyPr/>
          <a:lstStyle>
            <a:lvl1pPr algn="r">
              <a:defRPr>
                <a:solidFill>
                  <a:schemeClr val="accent1"/>
                </a:solidFill>
              </a:defRPr>
            </a:lvl1pPr>
          </a:lstStyle>
          <a:p>
            <a:fld id="{5ACD0CF0-90CC-9C41-A77B-2776398A8C8B}" type="slidenum">
              <a:rPr lang="en-US" smtClean="0"/>
              <a:pPr/>
              <a:t>‹#›</a:t>
            </a:fld>
            <a:endParaRPr lang="en-US" dirty="0"/>
          </a:p>
        </p:txBody>
      </p:sp>
      <p:cxnSp>
        <p:nvCxnSpPr>
          <p:cNvPr id="8" name="Straight Connector 7"/>
          <p:cNvCxnSpPr/>
          <p:nvPr userDrawn="1"/>
        </p:nvCxnSpPr>
        <p:spPr>
          <a:xfrm flipV="1">
            <a:off x="0" y="631095"/>
            <a:ext cx="12192000" cy="26126"/>
          </a:xfrm>
          <a:prstGeom prst="line">
            <a:avLst/>
          </a:prstGeom>
          <a:ln w="349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2969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B3EDF1-F613-4DA2-A80A-754A6940B2FC}" type="datetime1">
              <a:rPr lang="en-US" smtClean="0"/>
              <a:t>1/31/18</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ACD0CF0-90CC-9C41-A77B-2776398A8C8B}" type="slidenum">
              <a:rPr lang="en-US" smtClean="0"/>
              <a:t>‹#›</a:t>
            </a:fld>
            <a:endParaRPr lang="en-US" dirty="0"/>
          </a:p>
        </p:txBody>
      </p:sp>
    </p:spTree>
    <p:extLst>
      <p:ext uri="{BB962C8B-B14F-4D97-AF65-F5344CB8AC3E}">
        <p14:creationId xmlns:p14="http://schemas.microsoft.com/office/powerpoint/2010/main" val="354157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D3B0033-72B4-4535-88FF-3AD028C99723}" type="datetime1">
              <a:rPr lang="en-US" smtClean="0"/>
              <a:t>1/31/18</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ACD0CF0-90CC-9C41-A77B-2776398A8C8B}" type="slidenum">
              <a:rPr lang="en-US" smtClean="0"/>
              <a:t>‹#›</a:t>
            </a:fld>
            <a:endParaRPr lang="en-US" dirty="0"/>
          </a:p>
        </p:txBody>
      </p:sp>
    </p:spTree>
    <p:extLst>
      <p:ext uri="{BB962C8B-B14F-4D97-AF65-F5344CB8AC3E}">
        <p14:creationId xmlns:p14="http://schemas.microsoft.com/office/powerpoint/2010/main" val="1642420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B2EC89-E834-484E-B15B-8A782CBE7E42}" type="datetime1">
              <a:rPr lang="en-US" smtClean="0"/>
              <a:t>1/31/18</a:t>
            </a:fld>
            <a:endParaRPr lang="en-US" dirty="0"/>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ACD0CF0-90CC-9C41-A77B-2776398A8C8B}" type="slidenum">
              <a:rPr lang="en-US" smtClean="0"/>
              <a:t>‹#›</a:t>
            </a:fld>
            <a:endParaRPr lang="en-US" dirty="0"/>
          </a:p>
        </p:txBody>
      </p:sp>
    </p:spTree>
    <p:extLst>
      <p:ext uri="{BB962C8B-B14F-4D97-AF65-F5344CB8AC3E}">
        <p14:creationId xmlns:p14="http://schemas.microsoft.com/office/powerpoint/2010/main" val="411150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0BFDB64-FBD6-4851-B5A5-2376FDD55407}" type="datetime1">
              <a:rPr lang="en-US" smtClean="0"/>
              <a:t>1/31/18</a:t>
            </a:fld>
            <a:endParaRPr lang="en-US" dirty="0"/>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ACD0CF0-90CC-9C41-A77B-2776398A8C8B}" type="slidenum">
              <a:rPr lang="en-US" smtClean="0"/>
              <a:t>‹#›</a:t>
            </a:fld>
            <a:endParaRPr lang="en-US" dirty="0"/>
          </a:p>
        </p:txBody>
      </p:sp>
    </p:spTree>
    <p:extLst>
      <p:ext uri="{BB962C8B-B14F-4D97-AF65-F5344CB8AC3E}">
        <p14:creationId xmlns:p14="http://schemas.microsoft.com/office/powerpoint/2010/main" val="1744502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96691A-4010-4E41-AAA5-8BA8423BEAFA}" type="datetime1">
              <a:rPr lang="en-US" smtClean="0"/>
              <a:t>1/31/18</a:t>
            </a:fld>
            <a:endParaRPr lang="en-US" dirty="0"/>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ACD0CF0-90CC-9C41-A77B-2776398A8C8B}" type="slidenum">
              <a:rPr lang="en-US" smtClean="0"/>
              <a:t>‹#›</a:t>
            </a:fld>
            <a:endParaRPr lang="en-US" dirty="0"/>
          </a:p>
        </p:txBody>
      </p:sp>
    </p:spTree>
    <p:extLst>
      <p:ext uri="{BB962C8B-B14F-4D97-AF65-F5344CB8AC3E}">
        <p14:creationId xmlns:p14="http://schemas.microsoft.com/office/powerpoint/2010/main" val="253587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A26292-8CED-46F0-BBB1-1BA0D2A33D09}" type="datetime1">
              <a:rPr lang="en-US" smtClean="0"/>
              <a:t>1/31/18</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ACD0CF0-90CC-9C41-A77B-2776398A8C8B}" type="slidenum">
              <a:rPr lang="en-US" smtClean="0"/>
              <a:t>‹#›</a:t>
            </a:fld>
            <a:endParaRPr lang="en-US" dirty="0"/>
          </a:p>
        </p:txBody>
      </p:sp>
    </p:spTree>
    <p:extLst>
      <p:ext uri="{BB962C8B-B14F-4D97-AF65-F5344CB8AC3E}">
        <p14:creationId xmlns:p14="http://schemas.microsoft.com/office/powerpoint/2010/main" val="1436481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1AD9AB-7BFD-44AF-B1FE-05602162B8C3}" type="datetime1">
              <a:rPr lang="en-US" smtClean="0"/>
              <a:t>1/31/18</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ACD0CF0-90CC-9C41-A77B-2776398A8C8B}" type="slidenum">
              <a:rPr lang="en-US" smtClean="0"/>
              <a:t>‹#›</a:t>
            </a:fld>
            <a:endParaRPr lang="en-US" dirty="0"/>
          </a:p>
        </p:txBody>
      </p:sp>
    </p:spTree>
    <p:extLst>
      <p:ext uri="{BB962C8B-B14F-4D97-AF65-F5344CB8AC3E}">
        <p14:creationId xmlns:p14="http://schemas.microsoft.com/office/powerpoint/2010/main" val="928436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887686" y="6355443"/>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5570EF-A0EC-4C7C-9082-FFE56C4913AF}" type="datetime1">
              <a:rPr lang="en-US" smtClean="0"/>
              <a:t>1/31/18</a:t>
            </a:fld>
            <a:endParaRPr lang="en-US" dirty="0"/>
          </a:p>
        </p:txBody>
      </p:sp>
      <p:pic>
        <p:nvPicPr>
          <p:cNvPr id="7" name="Picture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32915" y="5980830"/>
            <a:ext cx="3061222" cy="770569"/>
          </a:xfrm>
          <a:prstGeom prst="rect">
            <a:avLst/>
          </a:prstGeom>
        </p:spPr>
      </p:pic>
    </p:spTree>
    <p:extLst>
      <p:ext uri="{BB962C8B-B14F-4D97-AF65-F5344CB8AC3E}">
        <p14:creationId xmlns:p14="http://schemas.microsoft.com/office/powerpoint/2010/main" val="1800480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a:buChar char="•"/>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a:buChar char="•"/>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a:buChar char="•"/>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a:buChar char="•"/>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2C5456-71E1-D041-AACD-F6BD4E78D2AE}"/>
              </a:ext>
            </a:extLst>
          </p:cNvPr>
          <p:cNvSpPr>
            <a:spLocks noGrp="1"/>
          </p:cNvSpPr>
          <p:nvPr>
            <p:ph idx="1"/>
          </p:nvPr>
        </p:nvSpPr>
        <p:spPr/>
        <p:txBody>
          <a:bodyPr anchor="ctr">
            <a:normAutofit/>
          </a:bodyPr>
          <a:lstStyle/>
          <a:p>
            <a:pPr marL="0" indent="0" algn="ctr">
              <a:buNone/>
            </a:pPr>
            <a:r>
              <a:rPr lang="en-US" sz="6000" dirty="0"/>
              <a:t>Logistic Regression</a:t>
            </a:r>
          </a:p>
        </p:txBody>
      </p:sp>
      <p:sp>
        <p:nvSpPr>
          <p:cNvPr id="4" name="Slide Number Placeholder 3">
            <a:extLst>
              <a:ext uri="{FF2B5EF4-FFF2-40B4-BE49-F238E27FC236}">
                <a16:creationId xmlns:a16="http://schemas.microsoft.com/office/drawing/2014/main" id="{7CCADC4E-C173-6548-ABE4-A56E42C22BF5}"/>
              </a:ext>
            </a:extLst>
          </p:cNvPr>
          <p:cNvSpPr>
            <a:spLocks noGrp="1"/>
          </p:cNvSpPr>
          <p:nvPr>
            <p:ph type="sldNum" sz="quarter" idx="12"/>
          </p:nvPr>
        </p:nvSpPr>
        <p:spPr/>
        <p:txBody>
          <a:bodyPr/>
          <a:lstStyle/>
          <a:p>
            <a:fld id="{5ACD0CF0-90CC-9C41-A77B-2776398A8C8B}" type="slidenum">
              <a:rPr lang="en-US" smtClean="0"/>
              <a:pPr/>
              <a:t>1</a:t>
            </a:fld>
            <a:endParaRPr lang="en-US" dirty="0"/>
          </a:p>
        </p:txBody>
      </p:sp>
    </p:spTree>
    <p:extLst>
      <p:ext uri="{BB962C8B-B14F-4D97-AF65-F5344CB8AC3E}">
        <p14:creationId xmlns:p14="http://schemas.microsoft.com/office/powerpoint/2010/main" val="3598740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a:t>
            </a:r>
          </a:p>
        </p:txBody>
      </p:sp>
      <p:sp>
        <p:nvSpPr>
          <p:cNvPr id="3" name="Content Placeholder 2"/>
          <p:cNvSpPr>
            <a:spLocks noGrp="1"/>
          </p:cNvSpPr>
          <p:nvPr>
            <p:ph idx="1"/>
          </p:nvPr>
        </p:nvSpPr>
        <p:spPr/>
        <p:txBody>
          <a:bodyPr>
            <a:normAutofit/>
          </a:bodyPr>
          <a:lstStyle/>
          <a:p>
            <a:pPr>
              <a:spcBef>
                <a:spcPct val="50000"/>
              </a:spcBef>
              <a:defRPr/>
            </a:pPr>
            <a:r>
              <a:rPr lang="en-US" sz="2400" dirty="0"/>
              <a:t>Probability</a:t>
            </a:r>
          </a:p>
          <a:p>
            <a:pPr lvl="1">
              <a:spcBef>
                <a:spcPct val="50000"/>
              </a:spcBef>
              <a:defRPr/>
            </a:pPr>
            <a:r>
              <a:rPr lang="en-US" dirty="0"/>
              <a:t>Another measure of probability is </a:t>
            </a:r>
            <a:r>
              <a:rPr lang="en-US" b="1" dirty="0"/>
              <a:t>ODDS</a:t>
            </a:r>
          </a:p>
          <a:p>
            <a:pPr lvl="1">
              <a:spcBef>
                <a:spcPct val="50000"/>
              </a:spcBef>
              <a:defRPr/>
            </a:pPr>
            <a:endParaRPr lang="en-US" b="1" dirty="0"/>
          </a:p>
          <a:p>
            <a:pPr lvl="1">
              <a:spcBef>
                <a:spcPct val="50000"/>
              </a:spcBef>
              <a:defRPr/>
            </a:pPr>
            <a:endParaRPr lang="en-US" b="1" dirty="0"/>
          </a:p>
          <a:p>
            <a:pPr>
              <a:spcBef>
                <a:spcPct val="50000"/>
              </a:spcBef>
              <a:defRPr/>
            </a:pPr>
            <a:endParaRPr lang="en-US" altLang="en-US" sz="2400" dirty="0">
              <a:ea typeface="Arial" charset="0"/>
              <a:cs typeface="Arial" charset="0"/>
            </a:endParaRPr>
          </a:p>
        </p:txBody>
      </p:sp>
      <p:sp>
        <p:nvSpPr>
          <p:cNvPr id="4" name="Slide Number Placeholder 3"/>
          <p:cNvSpPr>
            <a:spLocks noGrp="1"/>
          </p:cNvSpPr>
          <p:nvPr>
            <p:ph type="sldNum" sz="quarter" idx="12"/>
          </p:nvPr>
        </p:nvSpPr>
        <p:spPr/>
        <p:txBody>
          <a:bodyPr/>
          <a:lstStyle/>
          <a:p>
            <a:fld id="{5ACD0CF0-90CC-9C41-A77B-2776398A8C8B}" type="slidenum">
              <a:rPr lang="en-US" smtClean="0"/>
              <a:pPr/>
              <a:t>10</a:t>
            </a:fld>
            <a:endParaRPr lang="en-US" dirty="0"/>
          </a:p>
        </p:txBody>
      </p:sp>
    </p:spTree>
    <p:extLst>
      <p:ext uri="{BB962C8B-B14F-4D97-AF65-F5344CB8AC3E}">
        <p14:creationId xmlns:p14="http://schemas.microsoft.com/office/powerpoint/2010/main" val="518457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pPr>
                  <a:spcBef>
                    <a:spcPct val="50000"/>
                  </a:spcBef>
                  <a:defRPr/>
                </a:pPr>
                <a:r>
                  <a:rPr lang="en-US" sz="2400" dirty="0"/>
                  <a:t>Probability</a:t>
                </a:r>
              </a:p>
              <a:p>
                <a:pPr lvl="1">
                  <a:spcBef>
                    <a:spcPct val="50000"/>
                  </a:spcBef>
                  <a:defRPr/>
                </a:pPr>
                <a:r>
                  <a:rPr lang="en-US" dirty="0"/>
                  <a:t>Another measure of probability is </a:t>
                </a:r>
                <a:r>
                  <a:rPr lang="en-US" b="1" dirty="0"/>
                  <a:t>ODDS</a:t>
                </a:r>
              </a:p>
              <a:p>
                <a:pPr lvl="1">
                  <a:spcBef>
                    <a:spcPct val="50000"/>
                  </a:spcBef>
                  <a:defRPr/>
                </a:pPr>
                <a14:m>
                  <m:oMath xmlns:m="http://schemas.openxmlformats.org/officeDocument/2006/math">
                    <m:r>
                      <a:rPr lang="en-US" b="1" i="1" dirty="0" smtClean="0">
                        <a:latin typeface="Cambria Math" panose="02040503050406030204" pitchFamily="18" charset="0"/>
                      </a:rPr>
                      <m:t>𝑷𝒓𝒐𝒃𝒂𝒃𝒊𝒍𝒊𝒕𝒚</m:t>
                    </m:r>
                    <m:r>
                      <a:rPr lang="en-US" b="1" i="1" dirty="0">
                        <a:latin typeface="Cambria Math" panose="02040503050406030204" pitchFamily="18" charset="0"/>
                      </a:rPr>
                      <m:t> </m:t>
                    </m:r>
                    <m:r>
                      <a:rPr lang="en-US" i="1" dirty="0" smtClean="0">
                        <a:latin typeface="Cambria Math" panose="02040503050406030204" pitchFamily="18" charset="0"/>
                      </a:rPr>
                      <m:t>=</m:t>
                    </m:r>
                    <m:f>
                      <m:fPr>
                        <m:ctrlPr>
                          <a:rPr lang="en-US" i="1" dirty="0" smtClean="0">
                            <a:latin typeface="Cambria Math" panose="02040503050406030204" pitchFamily="18" charset="0"/>
                          </a:rPr>
                        </m:ctrlPr>
                      </m:fPr>
                      <m:num>
                        <m:r>
                          <a:rPr lang="en-US" b="0" i="1" dirty="0" smtClean="0">
                            <a:latin typeface="Cambria Math" panose="02040503050406030204" pitchFamily="18" charset="0"/>
                          </a:rPr>
                          <m:t>𝑜𝑛𝑒</m:t>
                        </m:r>
                        <m:r>
                          <a:rPr lang="en-US" b="0" i="1" dirty="0" smtClean="0">
                            <a:latin typeface="Cambria Math" panose="02040503050406030204" pitchFamily="18" charset="0"/>
                          </a:rPr>
                          <m:t> </m:t>
                        </m:r>
                        <m:r>
                          <a:rPr lang="en-US" b="0" i="1" dirty="0" smtClean="0">
                            <a:latin typeface="Cambria Math" panose="02040503050406030204" pitchFamily="18" charset="0"/>
                          </a:rPr>
                          <m:t>𝑜𝑢𝑡𝑐𝑜𝑚𝑒</m:t>
                        </m:r>
                      </m:num>
                      <m:den>
                        <m:r>
                          <a:rPr lang="en-US" b="1" i="1" dirty="0" smtClean="0">
                            <a:latin typeface="Cambria Math" panose="02040503050406030204" pitchFamily="18" charset="0"/>
                          </a:rPr>
                          <m:t>𝑨𝑳𝑳</m:t>
                        </m:r>
                        <m:r>
                          <a:rPr lang="en-US" b="1" i="1" dirty="0" smtClean="0">
                            <a:latin typeface="Cambria Math" panose="02040503050406030204" pitchFamily="18" charset="0"/>
                          </a:rPr>
                          <m:t> </m:t>
                        </m:r>
                        <m:r>
                          <a:rPr lang="en-US" b="1" i="1" dirty="0" smtClean="0">
                            <a:latin typeface="Cambria Math" panose="02040503050406030204" pitchFamily="18" charset="0"/>
                          </a:rPr>
                          <m:t>𝒑𝒐𝒔𝒔𝒊𝒃𝒍𝒆</m:t>
                        </m:r>
                        <m:r>
                          <a:rPr lang="en-US" b="1" i="1" dirty="0" smtClean="0">
                            <a:latin typeface="Cambria Math" panose="02040503050406030204" pitchFamily="18" charset="0"/>
                          </a:rPr>
                          <m:t> </m:t>
                        </m:r>
                        <m:r>
                          <a:rPr lang="en-US" b="0" i="1" dirty="0" smtClean="0">
                            <a:latin typeface="Cambria Math" panose="02040503050406030204" pitchFamily="18" charset="0"/>
                          </a:rPr>
                          <m:t>𝑜𝑢𝑡𝑐𝑜𝑚𝑒</m:t>
                        </m:r>
                      </m:den>
                    </m:f>
                  </m:oMath>
                </a14:m>
                <a:endParaRPr lang="en-US" i="1" dirty="0">
                  <a:latin typeface="Cambria Math" panose="02040503050406030204" pitchFamily="18" charset="0"/>
                </a:endParaRPr>
              </a:p>
              <a:p>
                <a:pPr lvl="1">
                  <a:spcBef>
                    <a:spcPct val="50000"/>
                  </a:spcBef>
                  <a:defRPr/>
                </a:pPr>
                <a:endParaRPr lang="en-US" b="1" dirty="0"/>
              </a:p>
              <a:p>
                <a:pPr lvl="1">
                  <a:spcBef>
                    <a:spcPct val="50000"/>
                  </a:spcBef>
                  <a:defRPr/>
                </a:pPr>
                <a:endParaRPr lang="en-US" b="1" dirty="0"/>
              </a:p>
              <a:p>
                <a:pPr lvl="1">
                  <a:spcBef>
                    <a:spcPct val="50000"/>
                  </a:spcBef>
                  <a:defRPr/>
                </a:pPr>
                <a:endParaRPr lang="en-US" b="1" dirty="0"/>
              </a:p>
              <a:p>
                <a:pPr>
                  <a:spcBef>
                    <a:spcPct val="50000"/>
                  </a:spcBef>
                  <a:defRPr/>
                </a:pPr>
                <a:endParaRPr lang="en-US" altLang="en-US" sz="2400" dirty="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03" t="-174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11</a:t>
            </a:fld>
            <a:endParaRPr lang="en-US" dirty="0"/>
          </a:p>
        </p:txBody>
      </p:sp>
    </p:spTree>
    <p:extLst>
      <p:ext uri="{BB962C8B-B14F-4D97-AF65-F5344CB8AC3E}">
        <p14:creationId xmlns:p14="http://schemas.microsoft.com/office/powerpoint/2010/main" val="294881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pPr>
                  <a:spcBef>
                    <a:spcPct val="50000"/>
                  </a:spcBef>
                  <a:defRPr/>
                </a:pPr>
                <a:r>
                  <a:rPr lang="en-US" sz="2400" dirty="0"/>
                  <a:t>Probability</a:t>
                </a:r>
              </a:p>
              <a:p>
                <a:pPr lvl="1">
                  <a:spcBef>
                    <a:spcPct val="50000"/>
                  </a:spcBef>
                  <a:defRPr/>
                </a:pPr>
                <a:r>
                  <a:rPr lang="en-US" dirty="0"/>
                  <a:t>Another measure of probability is </a:t>
                </a:r>
                <a:r>
                  <a:rPr lang="en-US" b="1" dirty="0"/>
                  <a:t>ODDS</a:t>
                </a:r>
              </a:p>
              <a:p>
                <a:pPr lvl="1">
                  <a:spcBef>
                    <a:spcPct val="50000"/>
                  </a:spcBef>
                  <a:defRPr/>
                </a:pPr>
                <a14:m>
                  <m:oMath xmlns:m="http://schemas.openxmlformats.org/officeDocument/2006/math">
                    <m:r>
                      <a:rPr lang="en-US" b="1" i="1" dirty="0" smtClean="0">
                        <a:latin typeface="Cambria Math" panose="02040503050406030204" pitchFamily="18" charset="0"/>
                      </a:rPr>
                      <m:t>𝑷𝒓𝒐𝒃𝒂𝒃𝒊𝒍𝒊𝒕𝒚</m:t>
                    </m:r>
                    <m:r>
                      <a:rPr lang="en-US" b="1" i="1" dirty="0">
                        <a:latin typeface="Cambria Math" panose="02040503050406030204" pitchFamily="18" charset="0"/>
                      </a:rPr>
                      <m:t> </m:t>
                    </m:r>
                    <m:r>
                      <a:rPr lang="en-US" i="1" dirty="0" smtClean="0">
                        <a:latin typeface="Cambria Math" panose="02040503050406030204" pitchFamily="18" charset="0"/>
                      </a:rPr>
                      <m:t>=</m:t>
                    </m:r>
                    <m:f>
                      <m:fPr>
                        <m:ctrlPr>
                          <a:rPr lang="en-US" i="1" dirty="0" smtClean="0">
                            <a:latin typeface="Cambria Math" panose="02040503050406030204" pitchFamily="18" charset="0"/>
                          </a:rPr>
                        </m:ctrlPr>
                      </m:fPr>
                      <m:num>
                        <m:r>
                          <a:rPr lang="en-US" b="0" i="1" dirty="0" smtClean="0">
                            <a:latin typeface="Cambria Math" panose="02040503050406030204" pitchFamily="18" charset="0"/>
                          </a:rPr>
                          <m:t>𝑜𝑛𝑒</m:t>
                        </m:r>
                        <m:r>
                          <a:rPr lang="en-US" b="0" i="1" dirty="0" smtClean="0">
                            <a:latin typeface="Cambria Math" panose="02040503050406030204" pitchFamily="18" charset="0"/>
                          </a:rPr>
                          <m:t> </m:t>
                        </m:r>
                        <m:r>
                          <a:rPr lang="en-US" b="0" i="1" dirty="0" smtClean="0">
                            <a:latin typeface="Cambria Math" panose="02040503050406030204" pitchFamily="18" charset="0"/>
                          </a:rPr>
                          <m:t>𝑜𝑢𝑡𝑐𝑜𝑚𝑒</m:t>
                        </m:r>
                      </m:num>
                      <m:den>
                        <m:r>
                          <a:rPr lang="en-US" b="1" i="1" dirty="0" smtClean="0">
                            <a:latin typeface="Cambria Math" panose="02040503050406030204" pitchFamily="18" charset="0"/>
                          </a:rPr>
                          <m:t>𝑨𝑳𝑳</m:t>
                        </m:r>
                        <m:r>
                          <a:rPr lang="en-US" b="1" i="1" dirty="0" smtClean="0">
                            <a:latin typeface="Cambria Math" panose="02040503050406030204" pitchFamily="18" charset="0"/>
                          </a:rPr>
                          <m:t> </m:t>
                        </m:r>
                        <m:r>
                          <a:rPr lang="en-US" b="1" i="1" dirty="0" smtClean="0">
                            <a:latin typeface="Cambria Math" panose="02040503050406030204" pitchFamily="18" charset="0"/>
                          </a:rPr>
                          <m:t>𝒑𝒐𝒔𝒔𝒊𝒃𝒍𝒆</m:t>
                        </m:r>
                        <m:r>
                          <a:rPr lang="en-US" b="1" i="1" dirty="0" smtClean="0">
                            <a:latin typeface="Cambria Math" panose="02040503050406030204" pitchFamily="18" charset="0"/>
                          </a:rPr>
                          <m:t> </m:t>
                        </m:r>
                        <m:r>
                          <a:rPr lang="en-US" b="0" i="1" dirty="0" smtClean="0">
                            <a:latin typeface="Cambria Math" panose="02040503050406030204" pitchFamily="18" charset="0"/>
                          </a:rPr>
                          <m:t>𝑜𝑢𝑡𝑐𝑜𝑚𝑒</m:t>
                        </m:r>
                      </m:den>
                    </m:f>
                  </m:oMath>
                </a14:m>
                <a:endParaRPr lang="en-US" i="1" dirty="0">
                  <a:latin typeface="Cambria Math" panose="02040503050406030204" pitchFamily="18" charset="0"/>
                </a:endParaRPr>
              </a:p>
              <a:p>
                <a:pPr lvl="1">
                  <a:spcBef>
                    <a:spcPct val="50000"/>
                  </a:spcBef>
                  <a:defRPr/>
                </a:pPr>
                <a14:m>
                  <m:oMath xmlns:m="http://schemas.openxmlformats.org/officeDocument/2006/math">
                    <m:r>
                      <a:rPr lang="en-US" b="1" i="1" dirty="0" smtClean="0">
                        <a:latin typeface="Cambria Math" panose="02040503050406030204" pitchFamily="18" charset="0"/>
                      </a:rPr>
                      <m:t>𝑶𝒅𝒅𝒔</m:t>
                    </m:r>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𝑜𝑛𝑒</m:t>
                        </m:r>
                        <m:r>
                          <a:rPr lang="en-US" i="1" dirty="0">
                            <a:latin typeface="Cambria Math" panose="02040503050406030204" pitchFamily="18" charset="0"/>
                          </a:rPr>
                          <m:t> </m:t>
                        </m:r>
                        <m:r>
                          <a:rPr lang="en-US" i="1" dirty="0">
                            <a:latin typeface="Cambria Math" panose="02040503050406030204" pitchFamily="18" charset="0"/>
                          </a:rPr>
                          <m:t>𝑜𝑢𝑡𝑐𝑜𝑚𝑒</m:t>
                        </m:r>
                      </m:num>
                      <m:den>
                        <m:r>
                          <a:rPr lang="en-US" b="1" i="1" dirty="0">
                            <a:latin typeface="Cambria Math" panose="02040503050406030204" pitchFamily="18" charset="0"/>
                          </a:rPr>
                          <m:t>𝑨𝑳𝑳</m:t>
                        </m:r>
                        <m:r>
                          <a:rPr lang="en-US" i="1" dirty="0">
                            <a:latin typeface="Cambria Math" panose="02040503050406030204" pitchFamily="18" charset="0"/>
                          </a:rPr>
                          <m:t> </m:t>
                        </m:r>
                        <m:r>
                          <a:rPr lang="en-US" b="1" i="1" dirty="0" smtClean="0">
                            <a:latin typeface="Cambria Math" panose="02040503050406030204" pitchFamily="18" charset="0"/>
                          </a:rPr>
                          <m:t>𝑶𝑻𝑯𝑬𝑹</m:t>
                        </m:r>
                        <m:r>
                          <a:rPr lang="en-US" i="1" dirty="0">
                            <a:latin typeface="Cambria Math" panose="02040503050406030204" pitchFamily="18" charset="0"/>
                          </a:rPr>
                          <m:t> </m:t>
                        </m:r>
                        <m:r>
                          <a:rPr lang="en-US" i="1" dirty="0">
                            <a:latin typeface="Cambria Math" panose="02040503050406030204" pitchFamily="18" charset="0"/>
                          </a:rPr>
                          <m:t>𝑜𝑢𝑡𝑐𝑜𝑚𝑒𝑠</m:t>
                        </m:r>
                      </m:den>
                    </m:f>
                  </m:oMath>
                </a14:m>
                <a:endParaRPr lang="en-US" b="1" dirty="0"/>
              </a:p>
              <a:p>
                <a:pPr lvl="1">
                  <a:spcBef>
                    <a:spcPct val="50000"/>
                  </a:spcBef>
                  <a:defRPr/>
                </a:pPr>
                <a:endParaRPr lang="en-US" b="1" dirty="0"/>
              </a:p>
              <a:p>
                <a:pPr lvl="1">
                  <a:spcBef>
                    <a:spcPct val="50000"/>
                  </a:spcBef>
                  <a:defRPr/>
                </a:pPr>
                <a:endParaRPr lang="en-US" b="1" dirty="0"/>
              </a:p>
              <a:p>
                <a:pPr>
                  <a:spcBef>
                    <a:spcPct val="50000"/>
                  </a:spcBef>
                  <a:defRPr/>
                </a:pPr>
                <a:endParaRPr lang="en-US" altLang="en-US" sz="2400" dirty="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03" t="-174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12</a:t>
            </a:fld>
            <a:endParaRPr lang="en-US" dirty="0"/>
          </a:p>
        </p:txBody>
      </p:sp>
    </p:spTree>
    <p:extLst>
      <p:ext uri="{BB962C8B-B14F-4D97-AF65-F5344CB8AC3E}">
        <p14:creationId xmlns:p14="http://schemas.microsoft.com/office/powerpoint/2010/main" val="3972774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to the </a:t>
            </a:r>
            <a:r>
              <a:rPr lang="en-US" dirty="0" err="1"/>
              <a:t>coinflip</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pPr>
                  <a:spcBef>
                    <a:spcPct val="50000"/>
                  </a:spcBef>
                  <a:defRPr/>
                </a:pPr>
                <a:r>
                  <a:rPr lang="en-US" sz="2400" dirty="0"/>
                  <a:t>Flip a coin</a:t>
                </a:r>
              </a:p>
              <a:p>
                <a:pPr lvl="1">
                  <a:spcBef>
                    <a:spcPct val="50000"/>
                  </a:spcBef>
                  <a:defRPr/>
                </a:pPr>
                <a14:m>
                  <m:oMath xmlns:m="http://schemas.openxmlformats.org/officeDocument/2006/math">
                    <m:r>
                      <a:rPr lang="en-US" sz="2000" b="1" i="1" dirty="0">
                        <a:latin typeface="Cambria Math" panose="02040503050406030204" pitchFamily="18" charset="0"/>
                      </a:rPr>
                      <m:t>𝑷</m:t>
                    </m:r>
                    <m:r>
                      <a:rPr lang="en-US" sz="2000" b="1" i="1" dirty="0" smtClean="0">
                        <a:latin typeface="Cambria Math" panose="02040503050406030204" pitchFamily="18" charset="0"/>
                      </a:rPr>
                      <m:t> </m:t>
                    </m:r>
                    <m:d>
                      <m:dPr>
                        <m:ctrlPr>
                          <a:rPr lang="en-US" sz="2000" b="1" i="1" dirty="0" smtClean="0">
                            <a:latin typeface="Cambria Math" panose="02040503050406030204" pitchFamily="18" charset="0"/>
                          </a:rPr>
                        </m:ctrlPr>
                      </m:dPr>
                      <m:e>
                        <m:r>
                          <a:rPr lang="en-US" sz="2000" b="1" i="1" dirty="0" smtClean="0">
                            <a:latin typeface="Cambria Math" panose="02040503050406030204" pitchFamily="18" charset="0"/>
                          </a:rPr>
                          <m:t>𝑯𝒆𝒂𝒅𝒔</m:t>
                        </m:r>
                      </m:e>
                    </m:d>
                    <m:r>
                      <a:rPr lang="en-US" sz="2000" i="1" dirty="0">
                        <a:latin typeface="Cambria Math" panose="02040503050406030204" pitchFamily="18" charset="0"/>
                      </a:rPr>
                      <m:t>=</m:t>
                    </m:r>
                    <m:f>
                      <m:fPr>
                        <m:ctrlPr>
                          <a:rPr lang="en-US" sz="2000" i="1" dirty="0">
                            <a:latin typeface="Cambria Math" panose="02040503050406030204" pitchFamily="18" charset="0"/>
                          </a:rPr>
                        </m:ctrlPr>
                      </m:fPr>
                      <m:num>
                        <m:r>
                          <a:rPr lang="en-US" sz="2000" i="1" dirty="0">
                            <a:latin typeface="Cambria Math" panose="02040503050406030204" pitchFamily="18" charset="0"/>
                          </a:rPr>
                          <m:t>𝑜𝑛𝑒</m:t>
                        </m:r>
                        <m:r>
                          <a:rPr lang="en-US" sz="2000" i="1" dirty="0">
                            <a:latin typeface="Cambria Math" panose="02040503050406030204" pitchFamily="18" charset="0"/>
                          </a:rPr>
                          <m:t> </m:t>
                        </m:r>
                        <m:r>
                          <a:rPr lang="en-US" sz="2000" i="1" dirty="0">
                            <a:latin typeface="Cambria Math" panose="02040503050406030204" pitchFamily="18" charset="0"/>
                          </a:rPr>
                          <m:t>𝑜𝑢𝑡𝑐𝑜𝑚𝑒</m:t>
                        </m:r>
                      </m:num>
                      <m:den>
                        <m:r>
                          <a:rPr lang="en-US" sz="2000" i="1" dirty="0">
                            <a:latin typeface="Cambria Math" panose="02040503050406030204" pitchFamily="18" charset="0"/>
                          </a:rPr>
                          <m:t>𝐴𝐿𝐿</m:t>
                        </m:r>
                        <m:r>
                          <a:rPr lang="en-US" sz="2000" i="1" dirty="0">
                            <a:latin typeface="Cambria Math" panose="02040503050406030204" pitchFamily="18" charset="0"/>
                          </a:rPr>
                          <m:t> </m:t>
                        </m:r>
                        <m:r>
                          <a:rPr lang="en-US" sz="2000" i="1" dirty="0">
                            <a:latin typeface="Cambria Math" panose="02040503050406030204" pitchFamily="18" charset="0"/>
                          </a:rPr>
                          <m:t>𝑝𝑜𝑠𝑠𝑖𝑏𝑙𝑒</m:t>
                        </m:r>
                        <m:r>
                          <a:rPr lang="en-US" sz="2000" i="1" dirty="0">
                            <a:latin typeface="Cambria Math" panose="02040503050406030204" pitchFamily="18" charset="0"/>
                          </a:rPr>
                          <m:t> </m:t>
                        </m:r>
                        <m:r>
                          <a:rPr lang="en-US" sz="2000" i="1" dirty="0">
                            <a:latin typeface="Cambria Math" panose="02040503050406030204" pitchFamily="18" charset="0"/>
                          </a:rPr>
                          <m:t>𝑜𝑢𝑡𝑐𝑜𝑚𝑒</m:t>
                        </m:r>
                      </m:den>
                    </m:f>
                    <m:r>
                      <a:rPr lang="en-US" sz="2000" b="0" i="1" dirty="0" smtClean="0">
                        <a:latin typeface="Cambria Math" panose="02040503050406030204" pitchFamily="18" charset="0"/>
                      </a:rPr>
                      <m:t>= </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1+1</m:t>
                        </m:r>
                      </m:den>
                    </m:f>
                    <m:r>
                      <a:rPr lang="en-US" sz="2000" b="0" i="1" dirty="0" smtClean="0">
                        <a:latin typeface="Cambria Math" panose="02040503050406030204" pitchFamily="18" charset="0"/>
                      </a:rPr>
                      <m:t>=</m:t>
                    </m:r>
                    <m:f>
                      <m:fPr>
                        <m:ctrlPr>
                          <a:rPr lang="en-US" sz="2000" i="1" dirty="0">
                            <a:latin typeface="Cambria Math" panose="02040503050406030204" pitchFamily="18" charset="0"/>
                          </a:rPr>
                        </m:ctrlPr>
                      </m:fPr>
                      <m:num>
                        <m:r>
                          <a:rPr lang="en-US" sz="2000" b="0" i="1" dirty="0" smtClean="0">
                            <a:latin typeface="Cambria Math" panose="02040503050406030204" pitchFamily="18" charset="0"/>
                          </a:rPr>
                          <m:t>𝐻</m:t>
                        </m:r>
                      </m:num>
                      <m:den>
                        <m:r>
                          <a:rPr lang="en-US" sz="2000" b="0" i="1" dirty="0" smtClean="0">
                            <a:latin typeface="Cambria Math" panose="02040503050406030204" pitchFamily="18" charset="0"/>
                          </a:rPr>
                          <m:t>𝐻</m:t>
                        </m:r>
                        <m:r>
                          <a:rPr lang="en-US" sz="2000" i="1" dirty="0">
                            <a:latin typeface="Cambria Math" panose="02040503050406030204" pitchFamily="18" charset="0"/>
                          </a:rPr>
                          <m:t>+</m:t>
                        </m:r>
                        <m:r>
                          <a:rPr lang="en-US" sz="2000" b="0" i="1" dirty="0" smtClean="0">
                            <a:latin typeface="Cambria Math" panose="02040503050406030204" pitchFamily="18" charset="0"/>
                          </a:rPr>
                          <m:t>𝑇</m:t>
                        </m:r>
                      </m:den>
                    </m:f>
                    <m:r>
                      <a:rPr lang="en-US" sz="2000" b="0" i="1" dirty="0" smtClean="0">
                        <a:latin typeface="Cambria Math" panose="02040503050406030204" pitchFamily="18" charset="0"/>
                      </a:rPr>
                      <m:t>=0.5</m:t>
                    </m:r>
                  </m:oMath>
                </a14:m>
                <a:endParaRPr lang="en-US" b="1" dirty="0"/>
              </a:p>
              <a:p>
                <a:pPr lvl="1">
                  <a:spcBef>
                    <a:spcPct val="50000"/>
                  </a:spcBef>
                  <a:defRPr/>
                </a:pPr>
                <a14:m>
                  <m:oMath xmlns:m="http://schemas.openxmlformats.org/officeDocument/2006/math">
                    <m:r>
                      <a:rPr lang="en-US" sz="2000" b="1" i="1" dirty="0">
                        <a:latin typeface="Cambria Math" panose="02040503050406030204" pitchFamily="18" charset="0"/>
                      </a:rPr>
                      <m:t>𝑶</m:t>
                    </m:r>
                    <m:d>
                      <m:dPr>
                        <m:ctrlPr>
                          <a:rPr lang="en-US" sz="2000" b="1" i="1" dirty="0" smtClean="0">
                            <a:latin typeface="Cambria Math" panose="02040503050406030204" pitchFamily="18" charset="0"/>
                          </a:rPr>
                        </m:ctrlPr>
                      </m:dPr>
                      <m:e>
                        <m:r>
                          <a:rPr lang="en-US" sz="2000" b="1" i="1" dirty="0" smtClean="0">
                            <a:latin typeface="Cambria Math" panose="02040503050406030204" pitchFamily="18" charset="0"/>
                          </a:rPr>
                          <m:t>𝑯𝒆𝒂𝒅𝒔</m:t>
                        </m:r>
                      </m:e>
                    </m:d>
                    <m:r>
                      <a:rPr lang="en-US" sz="2000" i="1" dirty="0">
                        <a:latin typeface="Cambria Math" panose="02040503050406030204" pitchFamily="18" charset="0"/>
                      </a:rPr>
                      <m:t>=</m:t>
                    </m:r>
                    <m:f>
                      <m:fPr>
                        <m:ctrlPr>
                          <a:rPr lang="en-US" sz="2000" i="1" dirty="0">
                            <a:latin typeface="Cambria Math" panose="02040503050406030204" pitchFamily="18" charset="0"/>
                          </a:rPr>
                        </m:ctrlPr>
                      </m:fPr>
                      <m:num>
                        <m:r>
                          <a:rPr lang="en-US" sz="2000" i="1" dirty="0">
                            <a:latin typeface="Cambria Math" panose="02040503050406030204" pitchFamily="18" charset="0"/>
                          </a:rPr>
                          <m:t>𝑜𝑛𝑒</m:t>
                        </m:r>
                        <m:r>
                          <a:rPr lang="en-US" sz="2000" i="1" dirty="0">
                            <a:latin typeface="Cambria Math" panose="02040503050406030204" pitchFamily="18" charset="0"/>
                          </a:rPr>
                          <m:t> </m:t>
                        </m:r>
                        <m:r>
                          <a:rPr lang="en-US" sz="2000" i="1" dirty="0">
                            <a:latin typeface="Cambria Math" panose="02040503050406030204" pitchFamily="18" charset="0"/>
                          </a:rPr>
                          <m:t>𝑜𝑢𝑡𝑐𝑜𝑚𝑒</m:t>
                        </m:r>
                      </m:num>
                      <m:den>
                        <m:r>
                          <a:rPr lang="en-US" sz="2000" i="1" dirty="0">
                            <a:latin typeface="Cambria Math" panose="02040503050406030204" pitchFamily="18" charset="0"/>
                          </a:rPr>
                          <m:t>𝐴𝐿𝐿</m:t>
                        </m:r>
                        <m:r>
                          <a:rPr lang="en-US" sz="2000" i="1" dirty="0">
                            <a:latin typeface="Cambria Math" panose="02040503050406030204" pitchFamily="18" charset="0"/>
                          </a:rPr>
                          <m:t> </m:t>
                        </m:r>
                        <m:r>
                          <a:rPr lang="en-US" sz="2000" b="1" i="1" dirty="0">
                            <a:latin typeface="Cambria Math" panose="02040503050406030204" pitchFamily="18" charset="0"/>
                          </a:rPr>
                          <m:t>𝑶𝑻𝑯𝑬𝑹</m:t>
                        </m:r>
                        <m:r>
                          <a:rPr lang="en-US" sz="2000" i="1" dirty="0">
                            <a:latin typeface="Cambria Math" panose="02040503050406030204" pitchFamily="18" charset="0"/>
                          </a:rPr>
                          <m:t> </m:t>
                        </m:r>
                        <m:r>
                          <a:rPr lang="en-US" sz="2000" i="1" dirty="0">
                            <a:latin typeface="Cambria Math" panose="02040503050406030204" pitchFamily="18" charset="0"/>
                          </a:rPr>
                          <m:t>𝑜𝑢𝑡𝑐𝑜𝑚𝑒</m:t>
                        </m:r>
                      </m:den>
                    </m:f>
                    <m:r>
                      <a:rPr lang="en-US" sz="2000" b="0" i="1" dirty="0" smtClean="0">
                        <a:latin typeface="Cambria Math" panose="02040503050406030204" pitchFamily="18" charset="0"/>
                      </a:rPr>
                      <m:t>=</m:t>
                    </m:r>
                    <m:f>
                      <m:fPr>
                        <m:ctrlPr>
                          <a:rPr lang="en-US" sz="2000" i="1" dirty="0">
                            <a:latin typeface="Cambria Math" panose="02040503050406030204" pitchFamily="18" charset="0"/>
                          </a:rPr>
                        </m:ctrlPr>
                      </m:fPr>
                      <m:num>
                        <m:r>
                          <a:rPr lang="en-US" sz="2000" i="1" dirty="0">
                            <a:latin typeface="Cambria Math" panose="02040503050406030204" pitchFamily="18" charset="0"/>
                          </a:rPr>
                          <m:t>1</m:t>
                        </m:r>
                      </m:num>
                      <m:den>
                        <m:r>
                          <a:rPr lang="en-US" sz="2000" i="1" dirty="0">
                            <a:latin typeface="Cambria Math" panose="02040503050406030204" pitchFamily="18" charset="0"/>
                          </a:rPr>
                          <m:t>1</m:t>
                        </m:r>
                      </m:den>
                    </m:f>
                    <m:r>
                      <a:rPr lang="en-US" sz="2000" b="0" i="1" dirty="0" smtClean="0">
                        <a:latin typeface="Cambria Math" panose="02040503050406030204" pitchFamily="18" charset="0"/>
                      </a:rPr>
                      <m:t>=</m:t>
                    </m:r>
                    <m:f>
                      <m:fPr>
                        <m:ctrlPr>
                          <a:rPr lang="en-US" sz="2000" i="1" dirty="0">
                            <a:latin typeface="Cambria Math" panose="02040503050406030204" pitchFamily="18" charset="0"/>
                          </a:rPr>
                        </m:ctrlPr>
                      </m:fPr>
                      <m:num>
                        <m:r>
                          <a:rPr lang="en-US" sz="2000" b="0" i="1" dirty="0" smtClean="0">
                            <a:latin typeface="Cambria Math" panose="02040503050406030204" pitchFamily="18" charset="0"/>
                          </a:rPr>
                          <m:t>𝐻</m:t>
                        </m:r>
                      </m:num>
                      <m:den>
                        <m:r>
                          <a:rPr lang="en-US" sz="2000" b="0" i="1" dirty="0" smtClean="0">
                            <a:latin typeface="Cambria Math" panose="02040503050406030204" pitchFamily="18" charset="0"/>
                          </a:rPr>
                          <m:t>𝑇</m:t>
                        </m:r>
                      </m:den>
                    </m:f>
                    <m:r>
                      <a:rPr lang="en-US" sz="2000" b="0" i="1" dirty="0" smtClean="0">
                        <a:latin typeface="Cambria Math" panose="02040503050406030204" pitchFamily="18" charset="0"/>
                      </a:rPr>
                      <m:t>=1</m:t>
                    </m:r>
                  </m:oMath>
                </a14:m>
                <a:endParaRPr lang="en-US" b="1" dirty="0"/>
              </a:p>
              <a:p>
                <a:pPr lvl="1">
                  <a:spcBef>
                    <a:spcPct val="50000"/>
                  </a:spcBef>
                  <a:defRPr/>
                </a:pPr>
                <a:r>
                  <a:rPr lang="en-US" dirty="0"/>
                  <a:t>Ratio Representation</a:t>
                </a:r>
              </a:p>
              <a:p>
                <a:pPr lvl="1">
                  <a:spcBef>
                    <a:spcPct val="50000"/>
                  </a:spcBef>
                  <a:defRPr/>
                </a:pPr>
                <a:endParaRPr lang="en-US" b="1" dirty="0"/>
              </a:p>
              <a:p>
                <a:pPr>
                  <a:spcBef>
                    <a:spcPct val="50000"/>
                  </a:spcBef>
                  <a:defRPr/>
                </a:pPr>
                <a:endParaRPr lang="en-US" altLang="en-US" sz="2400" dirty="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03" t="-174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13</a:t>
            </a:fld>
            <a:endParaRPr lang="en-US" dirty="0"/>
          </a:p>
        </p:txBody>
      </p:sp>
    </p:spTree>
    <p:extLst>
      <p:ext uri="{BB962C8B-B14F-4D97-AF65-F5344CB8AC3E}">
        <p14:creationId xmlns:p14="http://schemas.microsoft.com/office/powerpoint/2010/main" val="1536032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to the </a:t>
            </a:r>
            <a:r>
              <a:rPr lang="en-US" dirty="0" err="1"/>
              <a:t>coinflip</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pPr>
                  <a:spcBef>
                    <a:spcPct val="50000"/>
                  </a:spcBef>
                  <a:defRPr/>
                </a:pPr>
                <a:r>
                  <a:rPr lang="en-US" sz="2400" dirty="0"/>
                  <a:t>Flip a coin</a:t>
                </a:r>
              </a:p>
              <a:p>
                <a:pPr lvl="1">
                  <a:spcBef>
                    <a:spcPct val="50000"/>
                  </a:spcBef>
                  <a:defRPr/>
                </a:pPr>
                <a14:m>
                  <m:oMath xmlns:m="http://schemas.openxmlformats.org/officeDocument/2006/math">
                    <m:r>
                      <a:rPr lang="en-US" sz="2000" b="1" i="1" dirty="0">
                        <a:latin typeface="Cambria Math" panose="02040503050406030204" pitchFamily="18" charset="0"/>
                      </a:rPr>
                      <m:t>𝑷</m:t>
                    </m:r>
                    <m:r>
                      <a:rPr lang="en-US" sz="2000" b="1" i="1" dirty="0" smtClean="0">
                        <a:latin typeface="Cambria Math" panose="02040503050406030204" pitchFamily="18" charset="0"/>
                      </a:rPr>
                      <m:t> </m:t>
                    </m:r>
                    <m:d>
                      <m:dPr>
                        <m:ctrlPr>
                          <a:rPr lang="en-US" sz="2000" b="1" i="1" dirty="0" smtClean="0">
                            <a:latin typeface="Cambria Math" panose="02040503050406030204" pitchFamily="18" charset="0"/>
                          </a:rPr>
                        </m:ctrlPr>
                      </m:dPr>
                      <m:e>
                        <m:r>
                          <a:rPr lang="en-US" sz="2000" b="1" i="1" dirty="0" smtClean="0">
                            <a:latin typeface="Cambria Math" panose="02040503050406030204" pitchFamily="18" charset="0"/>
                          </a:rPr>
                          <m:t>𝑯𝒆𝒂𝒅𝒔</m:t>
                        </m:r>
                      </m:e>
                    </m:d>
                    <m:r>
                      <a:rPr lang="en-US" sz="2000" i="1" dirty="0">
                        <a:latin typeface="Cambria Math" panose="02040503050406030204" pitchFamily="18" charset="0"/>
                      </a:rPr>
                      <m:t>=</m:t>
                    </m:r>
                    <m:f>
                      <m:fPr>
                        <m:ctrlPr>
                          <a:rPr lang="en-US" sz="2000" i="1" dirty="0">
                            <a:latin typeface="Cambria Math" panose="02040503050406030204" pitchFamily="18" charset="0"/>
                          </a:rPr>
                        </m:ctrlPr>
                      </m:fPr>
                      <m:num>
                        <m:r>
                          <a:rPr lang="en-US" sz="2000" i="1" dirty="0">
                            <a:latin typeface="Cambria Math" panose="02040503050406030204" pitchFamily="18" charset="0"/>
                          </a:rPr>
                          <m:t>𝑜𝑛𝑒</m:t>
                        </m:r>
                        <m:r>
                          <a:rPr lang="en-US" sz="2000" i="1" dirty="0">
                            <a:latin typeface="Cambria Math" panose="02040503050406030204" pitchFamily="18" charset="0"/>
                          </a:rPr>
                          <m:t> </m:t>
                        </m:r>
                        <m:r>
                          <a:rPr lang="en-US" sz="2000" i="1" dirty="0">
                            <a:latin typeface="Cambria Math" panose="02040503050406030204" pitchFamily="18" charset="0"/>
                          </a:rPr>
                          <m:t>𝑜𝑢𝑡𝑐𝑜𝑚𝑒</m:t>
                        </m:r>
                      </m:num>
                      <m:den>
                        <m:r>
                          <a:rPr lang="en-US" sz="2000" i="1" dirty="0">
                            <a:latin typeface="Cambria Math" panose="02040503050406030204" pitchFamily="18" charset="0"/>
                          </a:rPr>
                          <m:t>𝐴𝐿𝐿</m:t>
                        </m:r>
                        <m:r>
                          <a:rPr lang="en-US" sz="2000" i="1" dirty="0">
                            <a:latin typeface="Cambria Math" panose="02040503050406030204" pitchFamily="18" charset="0"/>
                          </a:rPr>
                          <m:t> </m:t>
                        </m:r>
                        <m:r>
                          <a:rPr lang="en-US" sz="2000" i="1" dirty="0">
                            <a:latin typeface="Cambria Math" panose="02040503050406030204" pitchFamily="18" charset="0"/>
                          </a:rPr>
                          <m:t>𝑝𝑜𝑠𝑠𝑖𝑏𝑙𝑒</m:t>
                        </m:r>
                        <m:r>
                          <a:rPr lang="en-US" sz="2000" i="1" dirty="0">
                            <a:latin typeface="Cambria Math" panose="02040503050406030204" pitchFamily="18" charset="0"/>
                          </a:rPr>
                          <m:t> </m:t>
                        </m:r>
                        <m:r>
                          <a:rPr lang="en-US" sz="2000" i="1" dirty="0">
                            <a:latin typeface="Cambria Math" panose="02040503050406030204" pitchFamily="18" charset="0"/>
                          </a:rPr>
                          <m:t>𝑜𝑢𝑡𝑐𝑜𝑚𝑒</m:t>
                        </m:r>
                      </m:den>
                    </m:f>
                    <m:r>
                      <a:rPr lang="en-US" sz="2000" b="0" i="1" dirty="0" smtClean="0">
                        <a:latin typeface="Cambria Math" panose="02040503050406030204" pitchFamily="18" charset="0"/>
                      </a:rPr>
                      <m:t>= </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1+1</m:t>
                        </m:r>
                      </m:den>
                    </m:f>
                    <m:r>
                      <a:rPr lang="en-US" sz="2000" b="0" i="1" dirty="0" smtClean="0">
                        <a:latin typeface="Cambria Math" panose="02040503050406030204" pitchFamily="18" charset="0"/>
                      </a:rPr>
                      <m:t>=</m:t>
                    </m:r>
                    <m:f>
                      <m:fPr>
                        <m:ctrlPr>
                          <a:rPr lang="en-US" sz="2000" i="1" dirty="0">
                            <a:latin typeface="Cambria Math" panose="02040503050406030204" pitchFamily="18" charset="0"/>
                          </a:rPr>
                        </m:ctrlPr>
                      </m:fPr>
                      <m:num>
                        <m:r>
                          <a:rPr lang="en-US" sz="2000" b="0" i="1" dirty="0" smtClean="0">
                            <a:latin typeface="Cambria Math" panose="02040503050406030204" pitchFamily="18" charset="0"/>
                          </a:rPr>
                          <m:t>𝐻</m:t>
                        </m:r>
                      </m:num>
                      <m:den>
                        <m:r>
                          <a:rPr lang="en-US" sz="2000" b="0" i="1" dirty="0" smtClean="0">
                            <a:latin typeface="Cambria Math" panose="02040503050406030204" pitchFamily="18" charset="0"/>
                          </a:rPr>
                          <m:t>𝐻</m:t>
                        </m:r>
                        <m:r>
                          <a:rPr lang="en-US" sz="2000" i="1" dirty="0">
                            <a:latin typeface="Cambria Math" panose="02040503050406030204" pitchFamily="18" charset="0"/>
                          </a:rPr>
                          <m:t>+</m:t>
                        </m:r>
                        <m:r>
                          <a:rPr lang="en-US" sz="2000" b="0" i="1" dirty="0" smtClean="0">
                            <a:latin typeface="Cambria Math" panose="02040503050406030204" pitchFamily="18" charset="0"/>
                          </a:rPr>
                          <m:t>𝑇</m:t>
                        </m:r>
                      </m:den>
                    </m:f>
                    <m:r>
                      <a:rPr lang="en-US" sz="2000" b="0" i="1" dirty="0" smtClean="0">
                        <a:latin typeface="Cambria Math" panose="02040503050406030204" pitchFamily="18" charset="0"/>
                      </a:rPr>
                      <m:t>=0.5</m:t>
                    </m:r>
                  </m:oMath>
                </a14:m>
                <a:endParaRPr lang="en-US" b="1" dirty="0"/>
              </a:p>
              <a:p>
                <a:pPr lvl="1">
                  <a:spcBef>
                    <a:spcPct val="50000"/>
                  </a:spcBef>
                  <a:defRPr/>
                </a:pPr>
                <a14:m>
                  <m:oMath xmlns:m="http://schemas.openxmlformats.org/officeDocument/2006/math">
                    <m:r>
                      <a:rPr lang="en-US" sz="2000" b="1" i="1" dirty="0">
                        <a:latin typeface="Cambria Math" panose="02040503050406030204" pitchFamily="18" charset="0"/>
                      </a:rPr>
                      <m:t>𝑶</m:t>
                    </m:r>
                    <m:d>
                      <m:dPr>
                        <m:ctrlPr>
                          <a:rPr lang="en-US" sz="2000" b="1" i="1" dirty="0" smtClean="0">
                            <a:latin typeface="Cambria Math" panose="02040503050406030204" pitchFamily="18" charset="0"/>
                          </a:rPr>
                        </m:ctrlPr>
                      </m:dPr>
                      <m:e>
                        <m:r>
                          <a:rPr lang="en-US" sz="2000" b="1" i="1" dirty="0" smtClean="0">
                            <a:latin typeface="Cambria Math" panose="02040503050406030204" pitchFamily="18" charset="0"/>
                          </a:rPr>
                          <m:t>𝑯𝒆𝒂𝒅𝒔</m:t>
                        </m:r>
                      </m:e>
                    </m:d>
                    <m:r>
                      <a:rPr lang="en-US" sz="2000" i="1" dirty="0">
                        <a:latin typeface="Cambria Math" panose="02040503050406030204" pitchFamily="18" charset="0"/>
                      </a:rPr>
                      <m:t>=</m:t>
                    </m:r>
                    <m:f>
                      <m:fPr>
                        <m:ctrlPr>
                          <a:rPr lang="en-US" sz="2000" i="1" dirty="0">
                            <a:latin typeface="Cambria Math" panose="02040503050406030204" pitchFamily="18" charset="0"/>
                          </a:rPr>
                        </m:ctrlPr>
                      </m:fPr>
                      <m:num>
                        <m:r>
                          <a:rPr lang="en-US" sz="2000" i="1" dirty="0">
                            <a:latin typeface="Cambria Math" panose="02040503050406030204" pitchFamily="18" charset="0"/>
                          </a:rPr>
                          <m:t>𝑜𝑛𝑒</m:t>
                        </m:r>
                        <m:r>
                          <a:rPr lang="en-US" sz="2000" i="1" dirty="0">
                            <a:latin typeface="Cambria Math" panose="02040503050406030204" pitchFamily="18" charset="0"/>
                          </a:rPr>
                          <m:t> </m:t>
                        </m:r>
                        <m:r>
                          <a:rPr lang="en-US" sz="2000" i="1" dirty="0">
                            <a:latin typeface="Cambria Math" panose="02040503050406030204" pitchFamily="18" charset="0"/>
                          </a:rPr>
                          <m:t>𝑜𝑢𝑡𝑐𝑜𝑚𝑒</m:t>
                        </m:r>
                      </m:num>
                      <m:den>
                        <m:r>
                          <a:rPr lang="en-US" sz="2000" i="1" dirty="0">
                            <a:latin typeface="Cambria Math" panose="02040503050406030204" pitchFamily="18" charset="0"/>
                          </a:rPr>
                          <m:t>𝐴𝐿𝐿</m:t>
                        </m:r>
                        <m:r>
                          <a:rPr lang="en-US" sz="2000" i="1" dirty="0">
                            <a:latin typeface="Cambria Math" panose="02040503050406030204" pitchFamily="18" charset="0"/>
                          </a:rPr>
                          <m:t> </m:t>
                        </m:r>
                        <m:r>
                          <a:rPr lang="en-US" sz="2000" b="1" i="1" dirty="0">
                            <a:latin typeface="Cambria Math" panose="02040503050406030204" pitchFamily="18" charset="0"/>
                          </a:rPr>
                          <m:t>𝑶𝑻𝑯𝑬𝑹</m:t>
                        </m:r>
                        <m:r>
                          <a:rPr lang="en-US" sz="2000" i="1" dirty="0">
                            <a:latin typeface="Cambria Math" panose="02040503050406030204" pitchFamily="18" charset="0"/>
                          </a:rPr>
                          <m:t> </m:t>
                        </m:r>
                        <m:r>
                          <a:rPr lang="en-US" sz="2000" i="1" dirty="0">
                            <a:latin typeface="Cambria Math" panose="02040503050406030204" pitchFamily="18" charset="0"/>
                          </a:rPr>
                          <m:t>𝑜𝑢𝑡𝑐𝑜𝑚𝑒</m:t>
                        </m:r>
                      </m:den>
                    </m:f>
                    <m:r>
                      <a:rPr lang="en-US" sz="2000" b="0" i="1" dirty="0" smtClean="0">
                        <a:latin typeface="Cambria Math" panose="02040503050406030204" pitchFamily="18" charset="0"/>
                      </a:rPr>
                      <m:t>=</m:t>
                    </m:r>
                    <m:f>
                      <m:fPr>
                        <m:ctrlPr>
                          <a:rPr lang="en-US" sz="2000" i="1" dirty="0">
                            <a:latin typeface="Cambria Math" panose="02040503050406030204" pitchFamily="18" charset="0"/>
                          </a:rPr>
                        </m:ctrlPr>
                      </m:fPr>
                      <m:num>
                        <m:r>
                          <a:rPr lang="en-US" sz="2000" i="1" dirty="0">
                            <a:latin typeface="Cambria Math" panose="02040503050406030204" pitchFamily="18" charset="0"/>
                          </a:rPr>
                          <m:t>1</m:t>
                        </m:r>
                      </m:num>
                      <m:den>
                        <m:r>
                          <a:rPr lang="en-US" sz="2000" i="1" dirty="0">
                            <a:latin typeface="Cambria Math" panose="02040503050406030204" pitchFamily="18" charset="0"/>
                          </a:rPr>
                          <m:t>1</m:t>
                        </m:r>
                      </m:den>
                    </m:f>
                    <m:r>
                      <a:rPr lang="en-US" sz="2000" b="0" i="1" dirty="0" smtClean="0">
                        <a:latin typeface="Cambria Math" panose="02040503050406030204" pitchFamily="18" charset="0"/>
                      </a:rPr>
                      <m:t>=</m:t>
                    </m:r>
                    <m:f>
                      <m:fPr>
                        <m:ctrlPr>
                          <a:rPr lang="en-US" sz="2000" i="1" dirty="0">
                            <a:latin typeface="Cambria Math" panose="02040503050406030204" pitchFamily="18" charset="0"/>
                          </a:rPr>
                        </m:ctrlPr>
                      </m:fPr>
                      <m:num>
                        <m:r>
                          <a:rPr lang="en-US" sz="2000" b="0" i="1" dirty="0" smtClean="0">
                            <a:latin typeface="Cambria Math" panose="02040503050406030204" pitchFamily="18" charset="0"/>
                          </a:rPr>
                          <m:t>𝐻</m:t>
                        </m:r>
                      </m:num>
                      <m:den>
                        <m:r>
                          <a:rPr lang="en-US" sz="2000" b="0" i="1" dirty="0" smtClean="0">
                            <a:latin typeface="Cambria Math" panose="02040503050406030204" pitchFamily="18" charset="0"/>
                          </a:rPr>
                          <m:t>𝑇</m:t>
                        </m:r>
                      </m:den>
                    </m:f>
                    <m:r>
                      <a:rPr lang="en-US" sz="2000" b="0" i="1" dirty="0" smtClean="0">
                        <a:latin typeface="Cambria Math" panose="02040503050406030204" pitchFamily="18" charset="0"/>
                      </a:rPr>
                      <m:t>=1</m:t>
                    </m:r>
                  </m:oMath>
                </a14:m>
                <a:endParaRPr lang="en-US" b="1" dirty="0"/>
              </a:p>
              <a:p>
                <a:pPr lvl="1">
                  <a:spcBef>
                    <a:spcPct val="50000"/>
                  </a:spcBef>
                  <a:defRPr/>
                </a:pPr>
                <a:r>
                  <a:rPr lang="en-US" dirty="0"/>
                  <a:t>Ratio Representation</a:t>
                </a:r>
              </a:p>
              <a:p>
                <a:pPr lvl="2">
                  <a:spcBef>
                    <a:spcPct val="50000"/>
                  </a:spcBef>
                  <a:defRPr/>
                </a:pPr>
                <a:r>
                  <a:rPr lang="en-US" dirty="0"/>
                  <a:t>Odds can be represented as (1:1)</a:t>
                </a:r>
              </a:p>
              <a:p>
                <a:pPr lvl="1">
                  <a:spcBef>
                    <a:spcPct val="50000"/>
                  </a:spcBef>
                  <a:defRPr/>
                </a:pPr>
                <a:endParaRPr lang="en-US" b="1" dirty="0"/>
              </a:p>
              <a:p>
                <a:pPr>
                  <a:spcBef>
                    <a:spcPct val="50000"/>
                  </a:spcBef>
                  <a:defRPr/>
                </a:pPr>
                <a:endParaRPr lang="en-US" altLang="en-US" sz="2400" dirty="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03" t="-174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14</a:t>
            </a:fld>
            <a:endParaRPr lang="en-US" dirty="0"/>
          </a:p>
        </p:txBody>
      </p:sp>
      <p:cxnSp>
        <p:nvCxnSpPr>
          <p:cNvPr id="6" name="Straight Arrow Connector 5">
            <a:extLst>
              <a:ext uri="{FF2B5EF4-FFF2-40B4-BE49-F238E27FC236}">
                <a16:creationId xmlns:a16="http://schemas.microsoft.com/office/drawing/2014/main" id="{BFB090F3-9AFD-2441-9A15-6AB31654E256}"/>
              </a:ext>
            </a:extLst>
          </p:cNvPr>
          <p:cNvCxnSpPr/>
          <p:nvPr/>
        </p:nvCxnSpPr>
        <p:spPr>
          <a:xfrm flipH="1">
            <a:off x="4750904" y="2643809"/>
            <a:ext cx="785192" cy="844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8630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to the </a:t>
            </a:r>
            <a:r>
              <a:rPr lang="en-US" dirty="0" err="1"/>
              <a:t>coinflip</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pPr>
                  <a:spcBef>
                    <a:spcPct val="50000"/>
                  </a:spcBef>
                  <a:defRPr/>
                </a:pPr>
                <a:r>
                  <a:rPr lang="en-US" sz="2400" dirty="0"/>
                  <a:t>Flip a coin</a:t>
                </a:r>
              </a:p>
              <a:p>
                <a:pPr lvl="1">
                  <a:spcBef>
                    <a:spcPct val="50000"/>
                  </a:spcBef>
                  <a:defRPr/>
                </a:pPr>
                <a14:m>
                  <m:oMath xmlns:m="http://schemas.openxmlformats.org/officeDocument/2006/math">
                    <m:r>
                      <a:rPr lang="en-US" sz="2000" b="1" i="1" dirty="0">
                        <a:latin typeface="Cambria Math" panose="02040503050406030204" pitchFamily="18" charset="0"/>
                      </a:rPr>
                      <m:t>𝑷</m:t>
                    </m:r>
                    <m:r>
                      <a:rPr lang="en-US" sz="2000" b="1" i="1" dirty="0" smtClean="0">
                        <a:latin typeface="Cambria Math" panose="02040503050406030204" pitchFamily="18" charset="0"/>
                      </a:rPr>
                      <m:t> </m:t>
                    </m:r>
                    <m:d>
                      <m:dPr>
                        <m:ctrlPr>
                          <a:rPr lang="en-US" sz="2000" b="1" i="1" dirty="0" smtClean="0">
                            <a:latin typeface="Cambria Math" panose="02040503050406030204" pitchFamily="18" charset="0"/>
                          </a:rPr>
                        </m:ctrlPr>
                      </m:dPr>
                      <m:e>
                        <m:r>
                          <a:rPr lang="en-US" sz="2000" b="1" i="1" dirty="0" smtClean="0">
                            <a:latin typeface="Cambria Math" panose="02040503050406030204" pitchFamily="18" charset="0"/>
                          </a:rPr>
                          <m:t>𝑯𝒆𝒂𝒅𝒔</m:t>
                        </m:r>
                      </m:e>
                    </m:d>
                    <m:r>
                      <a:rPr lang="en-US" sz="2000" i="1" dirty="0">
                        <a:latin typeface="Cambria Math" panose="02040503050406030204" pitchFamily="18" charset="0"/>
                      </a:rPr>
                      <m:t>=</m:t>
                    </m:r>
                    <m:f>
                      <m:fPr>
                        <m:ctrlPr>
                          <a:rPr lang="en-US" sz="2000" i="1" dirty="0">
                            <a:latin typeface="Cambria Math" panose="02040503050406030204" pitchFamily="18" charset="0"/>
                          </a:rPr>
                        </m:ctrlPr>
                      </m:fPr>
                      <m:num>
                        <m:r>
                          <a:rPr lang="en-US" sz="2000" i="1" dirty="0">
                            <a:latin typeface="Cambria Math" panose="02040503050406030204" pitchFamily="18" charset="0"/>
                          </a:rPr>
                          <m:t>𝑜𝑛𝑒</m:t>
                        </m:r>
                        <m:r>
                          <a:rPr lang="en-US" sz="2000" i="1" dirty="0">
                            <a:latin typeface="Cambria Math" panose="02040503050406030204" pitchFamily="18" charset="0"/>
                          </a:rPr>
                          <m:t> </m:t>
                        </m:r>
                        <m:r>
                          <a:rPr lang="en-US" sz="2000" i="1" dirty="0">
                            <a:latin typeface="Cambria Math" panose="02040503050406030204" pitchFamily="18" charset="0"/>
                          </a:rPr>
                          <m:t>𝑜𝑢𝑡𝑐𝑜𝑚𝑒</m:t>
                        </m:r>
                      </m:num>
                      <m:den>
                        <m:r>
                          <a:rPr lang="en-US" sz="2000" i="1" dirty="0">
                            <a:latin typeface="Cambria Math" panose="02040503050406030204" pitchFamily="18" charset="0"/>
                          </a:rPr>
                          <m:t>𝐴𝐿𝐿</m:t>
                        </m:r>
                        <m:r>
                          <a:rPr lang="en-US" sz="2000" i="1" dirty="0">
                            <a:latin typeface="Cambria Math" panose="02040503050406030204" pitchFamily="18" charset="0"/>
                          </a:rPr>
                          <m:t> </m:t>
                        </m:r>
                        <m:r>
                          <a:rPr lang="en-US" sz="2000" i="1" dirty="0">
                            <a:latin typeface="Cambria Math" panose="02040503050406030204" pitchFamily="18" charset="0"/>
                          </a:rPr>
                          <m:t>𝑝𝑜𝑠𝑠𝑖𝑏𝑙𝑒</m:t>
                        </m:r>
                        <m:r>
                          <a:rPr lang="en-US" sz="2000" i="1" dirty="0">
                            <a:latin typeface="Cambria Math" panose="02040503050406030204" pitchFamily="18" charset="0"/>
                          </a:rPr>
                          <m:t> </m:t>
                        </m:r>
                        <m:r>
                          <a:rPr lang="en-US" sz="2000" i="1" dirty="0">
                            <a:latin typeface="Cambria Math" panose="02040503050406030204" pitchFamily="18" charset="0"/>
                          </a:rPr>
                          <m:t>𝑜𝑢𝑡𝑐𝑜𝑚𝑒</m:t>
                        </m:r>
                      </m:den>
                    </m:f>
                    <m:r>
                      <a:rPr lang="en-US" sz="2000" b="0" i="1" dirty="0" smtClean="0">
                        <a:latin typeface="Cambria Math" panose="02040503050406030204" pitchFamily="18" charset="0"/>
                      </a:rPr>
                      <m:t>= </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1+1</m:t>
                        </m:r>
                      </m:den>
                    </m:f>
                    <m:r>
                      <a:rPr lang="en-US" sz="2000" b="0" i="1" dirty="0" smtClean="0">
                        <a:latin typeface="Cambria Math" panose="02040503050406030204" pitchFamily="18" charset="0"/>
                      </a:rPr>
                      <m:t>=</m:t>
                    </m:r>
                    <m:f>
                      <m:fPr>
                        <m:ctrlPr>
                          <a:rPr lang="en-US" sz="2000" i="1" dirty="0">
                            <a:latin typeface="Cambria Math" panose="02040503050406030204" pitchFamily="18" charset="0"/>
                          </a:rPr>
                        </m:ctrlPr>
                      </m:fPr>
                      <m:num>
                        <m:r>
                          <a:rPr lang="en-US" sz="2000" b="0" i="1" dirty="0" smtClean="0">
                            <a:latin typeface="Cambria Math" panose="02040503050406030204" pitchFamily="18" charset="0"/>
                          </a:rPr>
                          <m:t>𝐻</m:t>
                        </m:r>
                      </m:num>
                      <m:den>
                        <m:r>
                          <a:rPr lang="en-US" sz="2000" b="0" i="1" dirty="0" smtClean="0">
                            <a:latin typeface="Cambria Math" panose="02040503050406030204" pitchFamily="18" charset="0"/>
                          </a:rPr>
                          <m:t>𝐻</m:t>
                        </m:r>
                        <m:r>
                          <a:rPr lang="en-US" sz="2000" i="1" dirty="0">
                            <a:latin typeface="Cambria Math" panose="02040503050406030204" pitchFamily="18" charset="0"/>
                          </a:rPr>
                          <m:t>+</m:t>
                        </m:r>
                        <m:r>
                          <a:rPr lang="en-US" sz="2000" b="0" i="1" dirty="0" smtClean="0">
                            <a:latin typeface="Cambria Math" panose="02040503050406030204" pitchFamily="18" charset="0"/>
                          </a:rPr>
                          <m:t>𝑇</m:t>
                        </m:r>
                      </m:den>
                    </m:f>
                    <m:r>
                      <a:rPr lang="en-US" sz="2000" b="0" i="1" dirty="0" smtClean="0">
                        <a:latin typeface="Cambria Math" panose="02040503050406030204" pitchFamily="18" charset="0"/>
                      </a:rPr>
                      <m:t>=0.5</m:t>
                    </m:r>
                  </m:oMath>
                </a14:m>
                <a:endParaRPr lang="en-US" b="1" dirty="0"/>
              </a:p>
              <a:p>
                <a:pPr lvl="1">
                  <a:spcBef>
                    <a:spcPct val="50000"/>
                  </a:spcBef>
                  <a:defRPr/>
                </a:pPr>
                <a14:m>
                  <m:oMath xmlns:m="http://schemas.openxmlformats.org/officeDocument/2006/math">
                    <m:r>
                      <a:rPr lang="en-US" sz="2000" b="1" i="1" dirty="0">
                        <a:latin typeface="Cambria Math" panose="02040503050406030204" pitchFamily="18" charset="0"/>
                      </a:rPr>
                      <m:t>𝑶</m:t>
                    </m:r>
                    <m:d>
                      <m:dPr>
                        <m:ctrlPr>
                          <a:rPr lang="en-US" sz="2000" b="1" i="1" dirty="0" smtClean="0">
                            <a:latin typeface="Cambria Math" panose="02040503050406030204" pitchFamily="18" charset="0"/>
                          </a:rPr>
                        </m:ctrlPr>
                      </m:dPr>
                      <m:e>
                        <m:r>
                          <a:rPr lang="en-US" sz="2000" b="1" i="1" dirty="0" smtClean="0">
                            <a:latin typeface="Cambria Math" panose="02040503050406030204" pitchFamily="18" charset="0"/>
                          </a:rPr>
                          <m:t>𝑯𝒆𝒂𝒅𝒔</m:t>
                        </m:r>
                      </m:e>
                    </m:d>
                    <m:r>
                      <a:rPr lang="en-US" sz="2000" i="1" dirty="0">
                        <a:latin typeface="Cambria Math" panose="02040503050406030204" pitchFamily="18" charset="0"/>
                      </a:rPr>
                      <m:t>=</m:t>
                    </m:r>
                    <m:f>
                      <m:fPr>
                        <m:ctrlPr>
                          <a:rPr lang="en-US" sz="2000" i="1" dirty="0">
                            <a:latin typeface="Cambria Math" panose="02040503050406030204" pitchFamily="18" charset="0"/>
                          </a:rPr>
                        </m:ctrlPr>
                      </m:fPr>
                      <m:num>
                        <m:r>
                          <a:rPr lang="en-US" sz="2000" i="1" dirty="0">
                            <a:latin typeface="Cambria Math" panose="02040503050406030204" pitchFamily="18" charset="0"/>
                          </a:rPr>
                          <m:t>𝑜𝑛𝑒</m:t>
                        </m:r>
                        <m:r>
                          <a:rPr lang="en-US" sz="2000" i="1" dirty="0">
                            <a:latin typeface="Cambria Math" panose="02040503050406030204" pitchFamily="18" charset="0"/>
                          </a:rPr>
                          <m:t> </m:t>
                        </m:r>
                        <m:r>
                          <a:rPr lang="en-US" sz="2000" i="1" dirty="0">
                            <a:latin typeface="Cambria Math" panose="02040503050406030204" pitchFamily="18" charset="0"/>
                          </a:rPr>
                          <m:t>𝑜𝑢𝑡𝑐𝑜𝑚𝑒</m:t>
                        </m:r>
                      </m:num>
                      <m:den>
                        <m:r>
                          <a:rPr lang="en-US" sz="2000" i="1" dirty="0">
                            <a:latin typeface="Cambria Math" panose="02040503050406030204" pitchFamily="18" charset="0"/>
                          </a:rPr>
                          <m:t>𝐴𝐿𝐿</m:t>
                        </m:r>
                        <m:r>
                          <a:rPr lang="en-US" sz="2000" i="1" dirty="0">
                            <a:latin typeface="Cambria Math" panose="02040503050406030204" pitchFamily="18" charset="0"/>
                          </a:rPr>
                          <m:t> </m:t>
                        </m:r>
                        <m:r>
                          <a:rPr lang="en-US" sz="2000" b="1" i="1" dirty="0">
                            <a:latin typeface="Cambria Math" panose="02040503050406030204" pitchFamily="18" charset="0"/>
                          </a:rPr>
                          <m:t>𝑶𝑻𝑯𝑬𝑹</m:t>
                        </m:r>
                        <m:r>
                          <a:rPr lang="en-US" sz="2000" i="1" dirty="0">
                            <a:latin typeface="Cambria Math" panose="02040503050406030204" pitchFamily="18" charset="0"/>
                          </a:rPr>
                          <m:t> </m:t>
                        </m:r>
                        <m:r>
                          <a:rPr lang="en-US" sz="2000" i="1" dirty="0">
                            <a:latin typeface="Cambria Math" panose="02040503050406030204" pitchFamily="18" charset="0"/>
                          </a:rPr>
                          <m:t>𝑜𝑢𝑡𝑐𝑜𝑚𝑒</m:t>
                        </m:r>
                      </m:den>
                    </m:f>
                    <m:r>
                      <a:rPr lang="en-US" sz="2000" b="0" i="1" dirty="0" smtClean="0">
                        <a:latin typeface="Cambria Math" panose="02040503050406030204" pitchFamily="18" charset="0"/>
                      </a:rPr>
                      <m:t>=</m:t>
                    </m:r>
                    <m:f>
                      <m:fPr>
                        <m:ctrlPr>
                          <a:rPr lang="en-US" sz="2000" i="1" dirty="0">
                            <a:latin typeface="Cambria Math" panose="02040503050406030204" pitchFamily="18" charset="0"/>
                          </a:rPr>
                        </m:ctrlPr>
                      </m:fPr>
                      <m:num>
                        <m:r>
                          <a:rPr lang="en-US" sz="2000" i="1" dirty="0">
                            <a:latin typeface="Cambria Math" panose="02040503050406030204" pitchFamily="18" charset="0"/>
                          </a:rPr>
                          <m:t>1</m:t>
                        </m:r>
                      </m:num>
                      <m:den>
                        <m:r>
                          <a:rPr lang="en-US" sz="2000" i="1" dirty="0">
                            <a:latin typeface="Cambria Math" panose="02040503050406030204" pitchFamily="18" charset="0"/>
                          </a:rPr>
                          <m:t>1</m:t>
                        </m:r>
                      </m:den>
                    </m:f>
                    <m:r>
                      <a:rPr lang="en-US" sz="2000" b="0" i="1" dirty="0" smtClean="0">
                        <a:latin typeface="Cambria Math" panose="02040503050406030204" pitchFamily="18" charset="0"/>
                      </a:rPr>
                      <m:t>=</m:t>
                    </m:r>
                    <m:f>
                      <m:fPr>
                        <m:ctrlPr>
                          <a:rPr lang="en-US" sz="2000" i="1" dirty="0">
                            <a:latin typeface="Cambria Math" panose="02040503050406030204" pitchFamily="18" charset="0"/>
                          </a:rPr>
                        </m:ctrlPr>
                      </m:fPr>
                      <m:num>
                        <m:r>
                          <a:rPr lang="en-US" sz="2000" b="0" i="1" dirty="0" smtClean="0">
                            <a:latin typeface="Cambria Math" panose="02040503050406030204" pitchFamily="18" charset="0"/>
                          </a:rPr>
                          <m:t>𝐻</m:t>
                        </m:r>
                      </m:num>
                      <m:den>
                        <m:r>
                          <a:rPr lang="en-US" sz="2000" b="0" i="1" dirty="0" smtClean="0">
                            <a:latin typeface="Cambria Math" panose="02040503050406030204" pitchFamily="18" charset="0"/>
                          </a:rPr>
                          <m:t>𝑇</m:t>
                        </m:r>
                      </m:den>
                    </m:f>
                    <m:r>
                      <a:rPr lang="en-US" sz="2000" b="0" i="1" dirty="0" smtClean="0">
                        <a:latin typeface="Cambria Math" panose="02040503050406030204" pitchFamily="18" charset="0"/>
                      </a:rPr>
                      <m:t>=1</m:t>
                    </m:r>
                  </m:oMath>
                </a14:m>
                <a:endParaRPr lang="en-US" b="1" dirty="0"/>
              </a:p>
              <a:p>
                <a:pPr lvl="1">
                  <a:spcBef>
                    <a:spcPct val="50000"/>
                  </a:spcBef>
                  <a:defRPr/>
                </a:pPr>
                <a:r>
                  <a:rPr lang="en-US" dirty="0"/>
                  <a:t>Ratio Representation</a:t>
                </a:r>
              </a:p>
              <a:p>
                <a:pPr lvl="2">
                  <a:spcBef>
                    <a:spcPct val="50000"/>
                  </a:spcBef>
                  <a:defRPr/>
                </a:pPr>
                <a:r>
                  <a:rPr lang="en-US" dirty="0"/>
                  <a:t>Odds can be represented as (1:1)</a:t>
                </a:r>
              </a:p>
              <a:p>
                <a:pPr lvl="2">
                  <a:spcBef>
                    <a:spcPct val="50000"/>
                  </a:spcBef>
                  <a:defRPr/>
                </a:pPr>
                <a:r>
                  <a:rPr lang="en-US" dirty="0"/>
                  <a:t>We say the odds are </a:t>
                </a:r>
                <a:r>
                  <a:rPr lang="en-US" b="1" dirty="0"/>
                  <a:t>even </a:t>
                </a:r>
                <a:r>
                  <a:rPr lang="en-US" dirty="0"/>
                  <a:t>because these numbers are the same</a:t>
                </a:r>
                <a:endParaRPr lang="en-US" b="1" dirty="0"/>
              </a:p>
              <a:p>
                <a:pPr lvl="1">
                  <a:spcBef>
                    <a:spcPct val="50000"/>
                  </a:spcBef>
                  <a:defRPr/>
                </a:pPr>
                <a:endParaRPr lang="en-US" b="1" dirty="0"/>
              </a:p>
              <a:p>
                <a:pPr>
                  <a:spcBef>
                    <a:spcPct val="50000"/>
                  </a:spcBef>
                  <a:defRPr/>
                </a:pPr>
                <a:endParaRPr lang="en-US" altLang="en-US" sz="2400" dirty="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03" t="-174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15</a:t>
            </a:fld>
            <a:endParaRPr lang="en-US" dirty="0"/>
          </a:p>
        </p:txBody>
      </p:sp>
      <p:cxnSp>
        <p:nvCxnSpPr>
          <p:cNvPr id="7" name="Straight Arrow Connector 6">
            <a:extLst>
              <a:ext uri="{FF2B5EF4-FFF2-40B4-BE49-F238E27FC236}">
                <a16:creationId xmlns:a16="http://schemas.microsoft.com/office/drawing/2014/main" id="{A5395920-F5E9-9442-BE57-32C8A21E7F78}"/>
              </a:ext>
            </a:extLst>
          </p:cNvPr>
          <p:cNvCxnSpPr/>
          <p:nvPr/>
        </p:nvCxnSpPr>
        <p:spPr>
          <a:xfrm flipH="1">
            <a:off x="4750904" y="2643809"/>
            <a:ext cx="785192" cy="844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15856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Rolling a Die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pPr>
                  <a:spcBef>
                    <a:spcPct val="50000"/>
                  </a:spcBef>
                  <a:defRPr/>
                </a:pPr>
                <a:r>
                  <a:rPr lang="en-US" sz="2400" dirty="0"/>
                  <a:t>Roll a Die</a:t>
                </a:r>
              </a:p>
              <a:p>
                <a:pPr lvl="1">
                  <a:spcBef>
                    <a:spcPct val="50000"/>
                  </a:spcBef>
                  <a:defRPr/>
                </a:pPr>
                <a:r>
                  <a:rPr lang="en-US" dirty="0"/>
                  <a:t>We are interested in rolling a 3</a:t>
                </a:r>
              </a:p>
              <a:p>
                <a:pPr lvl="1">
                  <a:spcBef>
                    <a:spcPct val="50000"/>
                  </a:spcBef>
                  <a:defRPr/>
                </a:pPr>
                <a14:m>
                  <m:oMath xmlns:m="http://schemas.openxmlformats.org/officeDocument/2006/math">
                    <m:r>
                      <a:rPr lang="en-US" b="1" i="1" dirty="0">
                        <a:latin typeface="Cambria Math" panose="02040503050406030204" pitchFamily="18" charset="0"/>
                      </a:rPr>
                      <m:t>𝑷</m:t>
                    </m:r>
                    <m:r>
                      <a:rPr lang="en-US" b="1" i="1" dirty="0" smtClean="0">
                        <a:latin typeface="Cambria Math" panose="02040503050406030204" pitchFamily="18" charset="0"/>
                      </a:rPr>
                      <m:t> </m:t>
                    </m:r>
                    <m:d>
                      <m:dPr>
                        <m:ctrlPr>
                          <a:rPr lang="en-US" b="1" i="1" dirty="0" smtClean="0">
                            <a:latin typeface="Cambria Math" panose="02040503050406030204" pitchFamily="18" charset="0"/>
                          </a:rPr>
                        </m:ctrlPr>
                      </m:dPr>
                      <m:e>
                        <m:r>
                          <a:rPr lang="en-US" b="1" i="1" dirty="0" smtClean="0">
                            <a:latin typeface="Cambria Math" panose="02040503050406030204" pitchFamily="18" charset="0"/>
                          </a:rPr>
                          <m:t>”</m:t>
                        </m:r>
                        <m:r>
                          <a:rPr lang="en-US" b="1" i="1" dirty="0" smtClean="0">
                            <a:latin typeface="Cambria Math" panose="02040503050406030204" pitchFamily="18" charset="0"/>
                          </a:rPr>
                          <m:t>𝟑</m:t>
                        </m:r>
                        <m:r>
                          <a:rPr lang="en-US" b="1" i="1" dirty="0" smtClean="0">
                            <a:latin typeface="Cambria Math" panose="02040503050406030204" pitchFamily="18" charset="0"/>
                          </a:rPr>
                          <m:t>”</m:t>
                        </m:r>
                      </m:e>
                    </m:d>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𝑜𝑛𝑒</m:t>
                        </m:r>
                        <m:r>
                          <a:rPr lang="en-US" i="1" dirty="0">
                            <a:latin typeface="Cambria Math" panose="02040503050406030204" pitchFamily="18" charset="0"/>
                          </a:rPr>
                          <m:t> </m:t>
                        </m:r>
                        <m:r>
                          <a:rPr lang="en-US" i="1" dirty="0">
                            <a:latin typeface="Cambria Math" panose="02040503050406030204" pitchFamily="18" charset="0"/>
                          </a:rPr>
                          <m:t>𝑜𝑢𝑡𝑐𝑜𝑚𝑒</m:t>
                        </m:r>
                      </m:num>
                      <m:den>
                        <m:r>
                          <a:rPr lang="en-US" i="1" dirty="0">
                            <a:latin typeface="Cambria Math" panose="02040503050406030204" pitchFamily="18" charset="0"/>
                          </a:rPr>
                          <m:t>𝐴𝐿𝐿</m:t>
                        </m:r>
                        <m:r>
                          <a:rPr lang="en-US" i="1" dirty="0">
                            <a:latin typeface="Cambria Math" panose="02040503050406030204" pitchFamily="18" charset="0"/>
                          </a:rPr>
                          <m:t> </m:t>
                        </m:r>
                        <m:r>
                          <a:rPr lang="en-US" i="1" dirty="0">
                            <a:latin typeface="Cambria Math" panose="02040503050406030204" pitchFamily="18" charset="0"/>
                          </a:rPr>
                          <m:t>𝑝𝑜𝑠𝑠𝑖𝑏𝑙𝑒</m:t>
                        </m:r>
                        <m:r>
                          <a:rPr lang="en-US" i="1" dirty="0">
                            <a:latin typeface="Cambria Math" panose="02040503050406030204" pitchFamily="18" charset="0"/>
                          </a:rPr>
                          <m:t> </m:t>
                        </m:r>
                        <m:r>
                          <a:rPr lang="en-US" i="1" dirty="0">
                            <a:latin typeface="Cambria Math" panose="02040503050406030204" pitchFamily="18" charset="0"/>
                          </a:rPr>
                          <m:t>𝑜𝑢𝑡𝑐𝑜𝑚𝑒</m:t>
                        </m:r>
                      </m:den>
                    </m:f>
                    <m:r>
                      <a:rPr lang="en-US" b="0" i="1" dirty="0" smtClean="0">
                        <a:latin typeface="Cambria Math" panose="02040503050406030204" pitchFamily="18" charset="0"/>
                      </a:rPr>
                      <m:t>= </m:t>
                    </m:r>
                    <m:f>
                      <m:fPr>
                        <m:ctrlPr>
                          <a:rPr lang="en-US" i="1" dirty="0">
                            <a:latin typeface="Cambria Math" panose="02040503050406030204" pitchFamily="18" charset="0"/>
                          </a:rPr>
                        </m:ctrlPr>
                      </m:fPr>
                      <m:num>
                        <m:r>
                          <a:rPr lang="en-US" b="0" i="1" dirty="0" smtClean="0">
                            <a:latin typeface="Cambria Math" panose="02040503050406030204" pitchFamily="18" charset="0"/>
                          </a:rPr>
                          <m:t>{3}</m:t>
                        </m:r>
                      </m:num>
                      <m:den>
                        <m:r>
                          <a:rPr lang="en-US" b="0" i="1" dirty="0" smtClean="0">
                            <a:latin typeface="Cambria Math" panose="02040503050406030204" pitchFamily="18" charset="0"/>
                          </a:rPr>
                          <m:t>{1,2,3,4,5,6}</m:t>
                        </m:r>
                      </m:den>
                    </m:f>
                    <m:r>
                      <a:rPr lang="en-US" b="0" i="1" dirty="0" smtClean="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6</m:t>
                        </m:r>
                      </m:den>
                    </m:f>
                    <m:r>
                      <a:rPr lang="en-US" b="0" i="1" dirty="0" smtClean="0">
                        <a:latin typeface="Cambria Math" panose="02040503050406030204" pitchFamily="18" charset="0"/>
                      </a:rPr>
                      <m:t>=0.1667</m:t>
                    </m:r>
                  </m:oMath>
                </a14:m>
                <a:endParaRPr lang="en-US" b="1" dirty="0"/>
              </a:p>
              <a:p>
                <a:pPr lvl="1">
                  <a:spcBef>
                    <a:spcPct val="50000"/>
                  </a:spcBef>
                  <a:defRPr/>
                </a:pPr>
                <a14:m>
                  <m:oMath xmlns:m="http://schemas.openxmlformats.org/officeDocument/2006/math">
                    <m:r>
                      <a:rPr lang="en-US" b="1" i="1" dirty="0">
                        <a:latin typeface="Cambria Math" panose="02040503050406030204" pitchFamily="18" charset="0"/>
                      </a:rPr>
                      <m:t>𝑶</m:t>
                    </m:r>
                    <m:d>
                      <m:dPr>
                        <m:ctrlPr>
                          <a:rPr lang="en-US" b="1" i="1" dirty="0" smtClean="0">
                            <a:latin typeface="Cambria Math" panose="02040503050406030204" pitchFamily="18" charset="0"/>
                          </a:rPr>
                        </m:ctrlPr>
                      </m:dPr>
                      <m:e>
                        <m:r>
                          <a:rPr lang="en-US" b="1" i="1" dirty="0" smtClean="0">
                            <a:latin typeface="Cambria Math" panose="02040503050406030204" pitchFamily="18" charset="0"/>
                          </a:rPr>
                          <m:t>”</m:t>
                        </m:r>
                        <m:r>
                          <a:rPr lang="en-US" b="1" i="1" dirty="0" smtClean="0">
                            <a:latin typeface="Cambria Math" panose="02040503050406030204" pitchFamily="18" charset="0"/>
                          </a:rPr>
                          <m:t>𝟑</m:t>
                        </m:r>
                        <m:r>
                          <a:rPr lang="en-US" b="1" i="1" dirty="0" smtClean="0">
                            <a:latin typeface="Cambria Math" panose="02040503050406030204" pitchFamily="18" charset="0"/>
                          </a:rPr>
                          <m:t>”</m:t>
                        </m:r>
                      </m:e>
                    </m:d>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𝑜𝑛𝑒</m:t>
                        </m:r>
                        <m:r>
                          <a:rPr lang="en-US" i="1" dirty="0">
                            <a:latin typeface="Cambria Math" panose="02040503050406030204" pitchFamily="18" charset="0"/>
                          </a:rPr>
                          <m:t> </m:t>
                        </m:r>
                        <m:r>
                          <a:rPr lang="en-US" i="1" dirty="0">
                            <a:latin typeface="Cambria Math" panose="02040503050406030204" pitchFamily="18" charset="0"/>
                          </a:rPr>
                          <m:t>𝑜𝑢𝑡𝑐𝑜𝑚𝑒</m:t>
                        </m:r>
                      </m:num>
                      <m:den>
                        <m:r>
                          <a:rPr lang="en-US" i="1" dirty="0">
                            <a:latin typeface="Cambria Math" panose="02040503050406030204" pitchFamily="18" charset="0"/>
                          </a:rPr>
                          <m:t>𝐴𝐿𝐿</m:t>
                        </m:r>
                        <m:r>
                          <a:rPr lang="en-US" i="1" dirty="0">
                            <a:latin typeface="Cambria Math" panose="02040503050406030204" pitchFamily="18" charset="0"/>
                          </a:rPr>
                          <m:t> </m:t>
                        </m:r>
                        <m:r>
                          <a:rPr lang="en-US" b="1" i="1" dirty="0">
                            <a:latin typeface="Cambria Math" panose="02040503050406030204" pitchFamily="18" charset="0"/>
                          </a:rPr>
                          <m:t>𝑶𝑻𝑯𝑬𝑹</m:t>
                        </m:r>
                        <m:r>
                          <a:rPr lang="en-US" i="1" dirty="0">
                            <a:latin typeface="Cambria Math" panose="02040503050406030204" pitchFamily="18" charset="0"/>
                          </a:rPr>
                          <m:t> </m:t>
                        </m:r>
                        <m:r>
                          <a:rPr lang="en-US" i="1" dirty="0">
                            <a:latin typeface="Cambria Math" panose="02040503050406030204" pitchFamily="18" charset="0"/>
                          </a:rPr>
                          <m:t>𝑜𝑢𝑡𝑐𝑜𝑚𝑒</m:t>
                        </m:r>
                      </m:den>
                    </m:f>
                    <m:r>
                      <a:rPr lang="en-US" b="0" i="1" dirty="0" smtClean="0">
                        <a:latin typeface="Cambria Math" panose="02040503050406030204" pitchFamily="18" charset="0"/>
                      </a:rPr>
                      <m:t>=</m:t>
                    </m:r>
                    <m:f>
                      <m:fPr>
                        <m:ctrlPr>
                          <a:rPr lang="en-US" i="1" dirty="0">
                            <a:latin typeface="Cambria Math" panose="02040503050406030204" pitchFamily="18" charset="0"/>
                          </a:rPr>
                        </m:ctrlPr>
                      </m:fPr>
                      <m:num>
                        <m:r>
                          <a:rPr lang="en-US" b="0" i="1" dirty="0" smtClean="0">
                            <a:latin typeface="Cambria Math" panose="02040503050406030204" pitchFamily="18" charset="0"/>
                          </a:rPr>
                          <m:t>{3}</m:t>
                        </m:r>
                      </m:num>
                      <m:den>
                        <m:r>
                          <a:rPr lang="en-US" b="0" i="1" dirty="0" smtClean="0">
                            <a:latin typeface="Cambria Math" panose="02040503050406030204" pitchFamily="18" charset="0"/>
                          </a:rPr>
                          <m:t>{1,2,4,5,6}</m:t>
                        </m:r>
                      </m:den>
                    </m:f>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5</m:t>
                        </m:r>
                      </m:den>
                    </m:f>
                    <m:r>
                      <a:rPr lang="en-US" b="0" i="1" dirty="0" smtClean="0">
                        <a:latin typeface="Cambria Math" panose="02040503050406030204" pitchFamily="18" charset="0"/>
                      </a:rPr>
                      <m:t>=0.2 </m:t>
                    </m:r>
                  </m:oMath>
                </a14:m>
                <a:endParaRPr lang="en-US" b="1"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03" t="-174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16</a:t>
            </a:fld>
            <a:endParaRPr lang="en-US" dirty="0"/>
          </a:p>
        </p:txBody>
      </p:sp>
    </p:spTree>
    <p:extLst>
      <p:ext uri="{BB962C8B-B14F-4D97-AF65-F5344CB8AC3E}">
        <p14:creationId xmlns:p14="http://schemas.microsoft.com/office/powerpoint/2010/main" val="39880739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Rolling a Die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pPr>
                  <a:spcBef>
                    <a:spcPct val="50000"/>
                  </a:spcBef>
                  <a:defRPr/>
                </a:pPr>
                <a:r>
                  <a:rPr lang="en-US" sz="2400" dirty="0"/>
                  <a:t>Roll a Die</a:t>
                </a:r>
              </a:p>
              <a:p>
                <a:pPr lvl="1">
                  <a:spcBef>
                    <a:spcPct val="50000"/>
                  </a:spcBef>
                  <a:defRPr/>
                </a:pPr>
                <a:r>
                  <a:rPr lang="en-US" dirty="0"/>
                  <a:t>We are interested in rolling a 3</a:t>
                </a:r>
              </a:p>
              <a:p>
                <a:pPr lvl="1">
                  <a:spcBef>
                    <a:spcPct val="50000"/>
                  </a:spcBef>
                  <a:defRPr/>
                </a:pPr>
                <a14:m>
                  <m:oMath xmlns:m="http://schemas.openxmlformats.org/officeDocument/2006/math">
                    <m:r>
                      <a:rPr lang="en-US" b="1" i="1" dirty="0">
                        <a:latin typeface="Cambria Math" panose="02040503050406030204" pitchFamily="18" charset="0"/>
                      </a:rPr>
                      <m:t>𝑷</m:t>
                    </m:r>
                    <m:r>
                      <a:rPr lang="en-US" b="1" i="1" dirty="0" smtClean="0">
                        <a:latin typeface="Cambria Math" panose="02040503050406030204" pitchFamily="18" charset="0"/>
                      </a:rPr>
                      <m:t> </m:t>
                    </m:r>
                    <m:d>
                      <m:dPr>
                        <m:ctrlPr>
                          <a:rPr lang="en-US" b="1" i="1" dirty="0" smtClean="0">
                            <a:latin typeface="Cambria Math" panose="02040503050406030204" pitchFamily="18" charset="0"/>
                          </a:rPr>
                        </m:ctrlPr>
                      </m:dPr>
                      <m:e>
                        <m:r>
                          <a:rPr lang="en-US" b="1" i="1" dirty="0" smtClean="0">
                            <a:latin typeface="Cambria Math" panose="02040503050406030204" pitchFamily="18" charset="0"/>
                          </a:rPr>
                          <m:t>”</m:t>
                        </m:r>
                        <m:r>
                          <a:rPr lang="en-US" b="1" i="1" dirty="0" smtClean="0">
                            <a:latin typeface="Cambria Math" panose="02040503050406030204" pitchFamily="18" charset="0"/>
                          </a:rPr>
                          <m:t>𝟑</m:t>
                        </m:r>
                        <m:r>
                          <a:rPr lang="en-US" b="1" i="1" dirty="0" smtClean="0">
                            <a:latin typeface="Cambria Math" panose="02040503050406030204" pitchFamily="18" charset="0"/>
                          </a:rPr>
                          <m:t>”</m:t>
                        </m:r>
                      </m:e>
                    </m:d>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𝑜𝑛𝑒</m:t>
                        </m:r>
                        <m:r>
                          <a:rPr lang="en-US" i="1" dirty="0">
                            <a:latin typeface="Cambria Math" panose="02040503050406030204" pitchFamily="18" charset="0"/>
                          </a:rPr>
                          <m:t> </m:t>
                        </m:r>
                        <m:r>
                          <a:rPr lang="en-US" i="1" dirty="0">
                            <a:latin typeface="Cambria Math" panose="02040503050406030204" pitchFamily="18" charset="0"/>
                          </a:rPr>
                          <m:t>𝑜𝑢𝑡𝑐𝑜𝑚𝑒</m:t>
                        </m:r>
                      </m:num>
                      <m:den>
                        <m:r>
                          <a:rPr lang="en-US" i="1" dirty="0">
                            <a:latin typeface="Cambria Math" panose="02040503050406030204" pitchFamily="18" charset="0"/>
                          </a:rPr>
                          <m:t>𝐴𝐿𝐿</m:t>
                        </m:r>
                        <m:r>
                          <a:rPr lang="en-US" i="1" dirty="0">
                            <a:latin typeface="Cambria Math" panose="02040503050406030204" pitchFamily="18" charset="0"/>
                          </a:rPr>
                          <m:t> </m:t>
                        </m:r>
                        <m:r>
                          <a:rPr lang="en-US" i="1" dirty="0">
                            <a:latin typeface="Cambria Math" panose="02040503050406030204" pitchFamily="18" charset="0"/>
                          </a:rPr>
                          <m:t>𝑝𝑜𝑠𝑠𝑖𝑏𝑙𝑒</m:t>
                        </m:r>
                        <m:r>
                          <a:rPr lang="en-US" i="1" dirty="0">
                            <a:latin typeface="Cambria Math" panose="02040503050406030204" pitchFamily="18" charset="0"/>
                          </a:rPr>
                          <m:t> </m:t>
                        </m:r>
                        <m:r>
                          <a:rPr lang="en-US" i="1" dirty="0">
                            <a:latin typeface="Cambria Math" panose="02040503050406030204" pitchFamily="18" charset="0"/>
                          </a:rPr>
                          <m:t>𝑜𝑢𝑡𝑐𝑜𝑚𝑒</m:t>
                        </m:r>
                      </m:den>
                    </m:f>
                    <m:r>
                      <a:rPr lang="en-US" b="0" i="1" dirty="0" smtClean="0">
                        <a:latin typeface="Cambria Math" panose="02040503050406030204" pitchFamily="18" charset="0"/>
                      </a:rPr>
                      <m:t>= </m:t>
                    </m:r>
                    <m:f>
                      <m:fPr>
                        <m:ctrlPr>
                          <a:rPr lang="en-US" i="1" dirty="0">
                            <a:latin typeface="Cambria Math" panose="02040503050406030204" pitchFamily="18" charset="0"/>
                          </a:rPr>
                        </m:ctrlPr>
                      </m:fPr>
                      <m:num>
                        <m:r>
                          <a:rPr lang="en-US" b="0" i="1" dirty="0" smtClean="0">
                            <a:latin typeface="Cambria Math" panose="02040503050406030204" pitchFamily="18" charset="0"/>
                          </a:rPr>
                          <m:t>{3}</m:t>
                        </m:r>
                      </m:num>
                      <m:den>
                        <m:r>
                          <a:rPr lang="en-US" b="0" i="1" dirty="0" smtClean="0">
                            <a:latin typeface="Cambria Math" panose="02040503050406030204" pitchFamily="18" charset="0"/>
                          </a:rPr>
                          <m:t>{1,2,3,4,5,6}</m:t>
                        </m:r>
                      </m:den>
                    </m:f>
                    <m:r>
                      <a:rPr lang="en-US" b="0" i="1" dirty="0" smtClean="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6</m:t>
                        </m:r>
                      </m:den>
                    </m:f>
                    <m:r>
                      <a:rPr lang="en-US" b="0" i="1" dirty="0" smtClean="0">
                        <a:latin typeface="Cambria Math" panose="02040503050406030204" pitchFamily="18" charset="0"/>
                      </a:rPr>
                      <m:t>=0.1667</m:t>
                    </m:r>
                  </m:oMath>
                </a14:m>
                <a:endParaRPr lang="en-US" b="1" dirty="0"/>
              </a:p>
              <a:p>
                <a:pPr lvl="1">
                  <a:spcBef>
                    <a:spcPct val="50000"/>
                  </a:spcBef>
                  <a:defRPr/>
                </a:pPr>
                <a14:m>
                  <m:oMath xmlns:m="http://schemas.openxmlformats.org/officeDocument/2006/math">
                    <m:r>
                      <a:rPr lang="en-US" b="1" i="1" dirty="0">
                        <a:latin typeface="Cambria Math" panose="02040503050406030204" pitchFamily="18" charset="0"/>
                      </a:rPr>
                      <m:t>𝑶</m:t>
                    </m:r>
                    <m:d>
                      <m:dPr>
                        <m:ctrlPr>
                          <a:rPr lang="en-US" b="1" i="1" dirty="0" smtClean="0">
                            <a:latin typeface="Cambria Math" panose="02040503050406030204" pitchFamily="18" charset="0"/>
                          </a:rPr>
                        </m:ctrlPr>
                      </m:dPr>
                      <m:e>
                        <m:r>
                          <a:rPr lang="en-US" b="1" i="1" dirty="0" smtClean="0">
                            <a:latin typeface="Cambria Math" panose="02040503050406030204" pitchFamily="18" charset="0"/>
                          </a:rPr>
                          <m:t>”</m:t>
                        </m:r>
                        <m:r>
                          <a:rPr lang="en-US" b="1" i="1" dirty="0" smtClean="0">
                            <a:latin typeface="Cambria Math" panose="02040503050406030204" pitchFamily="18" charset="0"/>
                          </a:rPr>
                          <m:t>𝟑</m:t>
                        </m:r>
                        <m:r>
                          <a:rPr lang="en-US" b="1" i="1" dirty="0" smtClean="0">
                            <a:latin typeface="Cambria Math" panose="02040503050406030204" pitchFamily="18" charset="0"/>
                          </a:rPr>
                          <m:t>”</m:t>
                        </m:r>
                      </m:e>
                    </m:d>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𝑜𝑛𝑒</m:t>
                        </m:r>
                        <m:r>
                          <a:rPr lang="en-US" i="1" dirty="0">
                            <a:latin typeface="Cambria Math" panose="02040503050406030204" pitchFamily="18" charset="0"/>
                          </a:rPr>
                          <m:t> </m:t>
                        </m:r>
                        <m:r>
                          <a:rPr lang="en-US" i="1" dirty="0">
                            <a:latin typeface="Cambria Math" panose="02040503050406030204" pitchFamily="18" charset="0"/>
                          </a:rPr>
                          <m:t>𝑜𝑢𝑡𝑐𝑜𝑚𝑒</m:t>
                        </m:r>
                      </m:num>
                      <m:den>
                        <m:r>
                          <a:rPr lang="en-US" i="1" dirty="0">
                            <a:latin typeface="Cambria Math" panose="02040503050406030204" pitchFamily="18" charset="0"/>
                          </a:rPr>
                          <m:t>𝐴𝐿𝐿</m:t>
                        </m:r>
                        <m:r>
                          <a:rPr lang="en-US" i="1" dirty="0">
                            <a:latin typeface="Cambria Math" panose="02040503050406030204" pitchFamily="18" charset="0"/>
                          </a:rPr>
                          <m:t> </m:t>
                        </m:r>
                        <m:r>
                          <a:rPr lang="en-US" b="1" i="1" dirty="0">
                            <a:latin typeface="Cambria Math" panose="02040503050406030204" pitchFamily="18" charset="0"/>
                          </a:rPr>
                          <m:t>𝑶𝑻𝑯𝑬𝑹</m:t>
                        </m:r>
                        <m:r>
                          <a:rPr lang="en-US" i="1" dirty="0">
                            <a:latin typeface="Cambria Math" panose="02040503050406030204" pitchFamily="18" charset="0"/>
                          </a:rPr>
                          <m:t> </m:t>
                        </m:r>
                        <m:r>
                          <a:rPr lang="en-US" i="1" dirty="0">
                            <a:latin typeface="Cambria Math" panose="02040503050406030204" pitchFamily="18" charset="0"/>
                          </a:rPr>
                          <m:t>𝑜𝑢𝑡𝑐𝑜𝑚𝑒</m:t>
                        </m:r>
                      </m:den>
                    </m:f>
                    <m:r>
                      <a:rPr lang="en-US" b="0" i="1" dirty="0" smtClean="0">
                        <a:latin typeface="Cambria Math" panose="02040503050406030204" pitchFamily="18" charset="0"/>
                      </a:rPr>
                      <m:t>=</m:t>
                    </m:r>
                    <m:f>
                      <m:fPr>
                        <m:ctrlPr>
                          <a:rPr lang="en-US" i="1" dirty="0">
                            <a:latin typeface="Cambria Math" panose="02040503050406030204" pitchFamily="18" charset="0"/>
                          </a:rPr>
                        </m:ctrlPr>
                      </m:fPr>
                      <m:num>
                        <m:r>
                          <a:rPr lang="en-US" b="0" i="1" dirty="0" smtClean="0">
                            <a:latin typeface="Cambria Math" panose="02040503050406030204" pitchFamily="18" charset="0"/>
                          </a:rPr>
                          <m:t>{3}</m:t>
                        </m:r>
                      </m:num>
                      <m:den>
                        <m:r>
                          <a:rPr lang="en-US" b="0" i="1" dirty="0" smtClean="0">
                            <a:latin typeface="Cambria Math" panose="02040503050406030204" pitchFamily="18" charset="0"/>
                          </a:rPr>
                          <m:t>{1,2,4,5,6}</m:t>
                        </m:r>
                      </m:den>
                    </m:f>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5</m:t>
                        </m:r>
                      </m:den>
                    </m:f>
                    <m:r>
                      <a:rPr lang="en-US" b="0" i="1" dirty="0" smtClean="0">
                        <a:latin typeface="Cambria Math" panose="02040503050406030204" pitchFamily="18" charset="0"/>
                      </a:rPr>
                      <m:t>=0.2 </m:t>
                    </m:r>
                  </m:oMath>
                </a14:m>
                <a:endParaRPr lang="en-US" b="1" dirty="0"/>
              </a:p>
              <a:p>
                <a:pPr lvl="1">
                  <a:spcBef>
                    <a:spcPct val="50000"/>
                  </a:spcBef>
                  <a:defRPr/>
                </a:pPr>
                <a:r>
                  <a:rPr lang="en-US" dirty="0"/>
                  <a:t>Ratio Representation</a:t>
                </a:r>
              </a:p>
              <a:p>
                <a:pPr lvl="2">
                  <a:spcBef>
                    <a:spcPct val="50000"/>
                  </a:spcBef>
                  <a:defRPr/>
                </a:pPr>
                <a:r>
                  <a:rPr lang="en-US" sz="2400" dirty="0"/>
                  <a:t>Odds can be represented as (0.2:1)</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03" t="-174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17</a:t>
            </a:fld>
            <a:endParaRPr lang="en-US" dirty="0"/>
          </a:p>
        </p:txBody>
      </p:sp>
    </p:spTree>
    <p:extLst>
      <p:ext uri="{BB962C8B-B14F-4D97-AF65-F5344CB8AC3E}">
        <p14:creationId xmlns:p14="http://schemas.microsoft.com/office/powerpoint/2010/main" val="2603490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Rolling a Die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pPr>
                  <a:spcBef>
                    <a:spcPct val="50000"/>
                  </a:spcBef>
                  <a:defRPr/>
                </a:pPr>
                <a:r>
                  <a:rPr lang="en-US" sz="2400" dirty="0"/>
                  <a:t>Roll a Die</a:t>
                </a:r>
              </a:p>
              <a:p>
                <a:pPr lvl="1">
                  <a:spcBef>
                    <a:spcPct val="50000"/>
                  </a:spcBef>
                  <a:defRPr/>
                </a:pPr>
                <a:r>
                  <a:rPr lang="en-US" dirty="0"/>
                  <a:t>We are interested in rolling a 3</a:t>
                </a:r>
              </a:p>
              <a:p>
                <a:pPr lvl="1">
                  <a:spcBef>
                    <a:spcPct val="50000"/>
                  </a:spcBef>
                  <a:defRPr/>
                </a:pPr>
                <a14:m>
                  <m:oMath xmlns:m="http://schemas.openxmlformats.org/officeDocument/2006/math">
                    <m:r>
                      <a:rPr lang="en-US" b="1" i="1" dirty="0">
                        <a:latin typeface="Cambria Math" panose="02040503050406030204" pitchFamily="18" charset="0"/>
                      </a:rPr>
                      <m:t>𝑷</m:t>
                    </m:r>
                    <m:r>
                      <a:rPr lang="en-US" b="1" i="1" dirty="0" smtClean="0">
                        <a:latin typeface="Cambria Math" panose="02040503050406030204" pitchFamily="18" charset="0"/>
                      </a:rPr>
                      <m:t> </m:t>
                    </m:r>
                    <m:d>
                      <m:dPr>
                        <m:ctrlPr>
                          <a:rPr lang="en-US" b="1" i="1" dirty="0" smtClean="0">
                            <a:latin typeface="Cambria Math" panose="02040503050406030204" pitchFamily="18" charset="0"/>
                          </a:rPr>
                        </m:ctrlPr>
                      </m:dPr>
                      <m:e>
                        <m:r>
                          <a:rPr lang="en-US" b="1" i="1" dirty="0" smtClean="0">
                            <a:latin typeface="Cambria Math" panose="02040503050406030204" pitchFamily="18" charset="0"/>
                          </a:rPr>
                          <m:t>”</m:t>
                        </m:r>
                        <m:r>
                          <a:rPr lang="en-US" b="1" i="1" dirty="0" smtClean="0">
                            <a:latin typeface="Cambria Math" panose="02040503050406030204" pitchFamily="18" charset="0"/>
                          </a:rPr>
                          <m:t>𝟑</m:t>
                        </m:r>
                        <m:r>
                          <a:rPr lang="en-US" b="1" i="1" dirty="0" smtClean="0">
                            <a:latin typeface="Cambria Math" panose="02040503050406030204" pitchFamily="18" charset="0"/>
                          </a:rPr>
                          <m:t>”</m:t>
                        </m:r>
                      </m:e>
                    </m:d>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𝑜𝑛𝑒</m:t>
                        </m:r>
                        <m:r>
                          <a:rPr lang="en-US" i="1" dirty="0">
                            <a:latin typeface="Cambria Math" panose="02040503050406030204" pitchFamily="18" charset="0"/>
                          </a:rPr>
                          <m:t> </m:t>
                        </m:r>
                        <m:r>
                          <a:rPr lang="en-US" i="1" dirty="0">
                            <a:latin typeface="Cambria Math" panose="02040503050406030204" pitchFamily="18" charset="0"/>
                          </a:rPr>
                          <m:t>𝑜𝑢𝑡𝑐𝑜𝑚𝑒</m:t>
                        </m:r>
                      </m:num>
                      <m:den>
                        <m:r>
                          <a:rPr lang="en-US" i="1" dirty="0">
                            <a:latin typeface="Cambria Math" panose="02040503050406030204" pitchFamily="18" charset="0"/>
                          </a:rPr>
                          <m:t>𝐴𝐿𝐿</m:t>
                        </m:r>
                        <m:r>
                          <a:rPr lang="en-US" i="1" dirty="0">
                            <a:latin typeface="Cambria Math" panose="02040503050406030204" pitchFamily="18" charset="0"/>
                          </a:rPr>
                          <m:t> </m:t>
                        </m:r>
                        <m:r>
                          <a:rPr lang="en-US" i="1" dirty="0">
                            <a:latin typeface="Cambria Math" panose="02040503050406030204" pitchFamily="18" charset="0"/>
                          </a:rPr>
                          <m:t>𝑝𝑜𝑠𝑠𝑖𝑏𝑙𝑒</m:t>
                        </m:r>
                        <m:r>
                          <a:rPr lang="en-US" i="1" dirty="0">
                            <a:latin typeface="Cambria Math" panose="02040503050406030204" pitchFamily="18" charset="0"/>
                          </a:rPr>
                          <m:t> </m:t>
                        </m:r>
                        <m:r>
                          <a:rPr lang="en-US" i="1" dirty="0">
                            <a:latin typeface="Cambria Math" panose="02040503050406030204" pitchFamily="18" charset="0"/>
                          </a:rPr>
                          <m:t>𝑜𝑢𝑡𝑐𝑜𝑚𝑒</m:t>
                        </m:r>
                      </m:den>
                    </m:f>
                    <m:r>
                      <a:rPr lang="en-US" b="0" i="1" dirty="0" smtClean="0">
                        <a:latin typeface="Cambria Math" panose="02040503050406030204" pitchFamily="18" charset="0"/>
                      </a:rPr>
                      <m:t>= </m:t>
                    </m:r>
                    <m:f>
                      <m:fPr>
                        <m:ctrlPr>
                          <a:rPr lang="en-US" i="1" dirty="0">
                            <a:latin typeface="Cambria Math" panose="02040503050406030204" pitchFamily="18" charset="0"/>
                          </a:rPr>
                        </m:ctrlPr>
                      </m:fPr>
                      <m:num>
                        <m:r>
                          <a:rPr lang="en-US" b="0" i="1" dirty="0" smtClean="0">
                            <a:latin typeface="Cambria Math" panose="02040503050406030204" pitchFamily="18" charset="0"/>
                          </a:rPr>
                          <m:t>{3}</m:t>
                        </m:r>
                      </m:num>
                      <m:den>
                        <m:r>
                          <a:rPr lang="en-US" b="0" i="1" dirty="0" smtClean="0">
                            <a:latin typeface="Cambria Math" panose="02040503050406030204" pitchFamily="18" charset="0"/>
                          </a:rPr>
                          <m:t>{1,2,3,4,5,6}</m:t>
                        </m:r>
                      </m:den>
                    </m:f>
                    <m:r>
                      <a:rPr lang="en-US" b="0" i="1" dirty="0" smtClean="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6</m:t>
                        </m:r>
                      </m:den>
                    </m:f>
                    <m:r>
                      <a:rPr lang="en-US" b="0" i="1" dirty="0" smtClean="0">
                        <a:latin typeface="Cambria Math" panose="02040503050406030204" pitchFamily="18" charset="0"/>
                      </a:rPr>
                      <m:t>=0.1667</m:t>
                    </m:r>
                  </m:oMath>
                </a14:m>
                <a:endParaRPr lang="en-US" b="1" dirty="0"/>
              </a:p>
              <a:p>
                <a:pPr lvl="1">
                  <a:spcBef>
                    <a:spcPct val="50000"/>
                  </a:spcBef>
                  <a:defRPr/>
                </a:pPr>
                <a14:m>
                  <m:oMath xmlns:m="http://schemas.openxmlformats.org/officeDocument/2006/math">
                    <m:r>
                      <a:rPr lang="en-US" b="1" i="1" dirty="0">
                        <a:latin typeface="Cambria Math" panose="02040503050406030204" pitchFamily="18" charset="0"/>
                      </a:rPr>
                      <m:t>𝑶</m:t>
                    </m:r>
                    <m:d>
                      <m:dPr>
                        <m:ctrlPr>
                          <a:rPr lang="en-US" b="1" i="1" dirty="0" smtClean="0">
                            <a:latin typeface="Cambria Math" panose="02040503050406030204" pitchFamily="18" charset="0"/>
                          </a:rPr>
                        </m:ctrlPr>
                      </m:dPr>
                      <m:e>
                        <m:r>
                          <a:rPr lang="en-US" b="1" i="1" dirty="0" smtClean="0">
                            <a:latin typeface="Cambria Math" panose="02040503050406030204" pitchFamily="18" charset="0"/>
                          </a:rPr>
                          <m:t>”</m:t>
                        </m:r>
                        <m:r>
                          <a:rPr lang="en-US" b="1" i="1" dirty="0" smtClean="0">
                            <a:latin typeface="Cambria Math" panose="02040503050406030204" pitchFamily="18" charset="0"/>
                          </a:rPr>
                          <m:t>𝟑</m:t>
                        </m:r>
                        <m:r>
                          <a:rPr lang="en-US" b="1" i="1" dirty="0" smtClean="0">
                            <a:latin typeface="Cambria Math" panose="02040503050406030204" pitchFamily="18" charset="0"/>
                          </a:rPr>
                          <m:t>”</m:t>
                        </m:r>
                      </m:e>
                    </m:d>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𝑜𝑛𝑒</m:t>
                        </m:r>
                        <m:r>
                          <a:rPr lang="en-US" i="1" dirty="0">
                            <a:latin typeface="Cambria Math" panose="02040503050406030204" pitchFamily="18" charset="0"/>
                          </a:rPr>
                          <m:t> </m:t>
                        </m:r>
                        <m:r>
                          <a:rPr lang="en-US" i="1" dirty="0">
                            <a:latin typeface="Cambria Math" panose="02040503050406030204" pitchFamily="18" charset="0"/>
                          </a:rPr>
                          <m:t>𝑜𝑢𝑡𝑐𝑜𝑚𝑒</m:t>
                        </m:r>
                      </m:num>
                      <m:den>
                        <m:r>
                          <a:rPr lang="en-US" i="1" dirty="0">
                            <a:latin typeface="Cambria Math" panose="02040503050406030204" pitchFamily="18" charset="0"/>
                          </a:rPr>
                          <m:t>𝐴𝐿𝐿</m:t>
                        </m:r>
                        <m:r>
                          <a:rPr lang="en-US" i="1" dirty="0">
                            <a:latin typeface="Cambria Math" panose="02040503050406030204" pitchFamily="18" charset="0"/>
                          </a:rPr>
                          <m:t> </m:t>
                        </m:r>
                        <m:r>
                          <a:rPr lang="en-US" b="1" i="1" dirty="0">
                            <a:latin typeface="Cambria Math" panose="02040503050406030204" pitchFamily="18" charset="0"/>
                          </a:rPr>
                          <m:t>𝑶𝑻𝑯𝑬𝑹</m:t>
                        </m:r>
                        <m:r>
                          <a:rPr lang="en-US" i="1" dirty="0">
                            <a:latin typeface="Cambria Math" panose="02040503050406030204" pitchFamily="18" charset="0"/>
                          </a:rPr>
                          <m:t> </m:t>
                        </m:r>
                        <m:r>
                          <a:rPr lang="en-US" i="1" dirty="0">
                            <a:latin typeface="Cambria Math" panose="02040503050406030204" pitchFamily="18" charset="0"/>
                          </a:rPr>
                          <m:t>𝑜𝑢𝑡𝑐𝑜𝑚𝑒</m:t>
                        </m:r>
                      </m:den>
                    </m:f>
                    <m:r>
                      <a:rPr lang="en-US" b="0" i="1" dirty="0" smtClean="0">
                        <a:latin typeface="Cambria Math" panose="02040503050406030204" pitchFamily="18" charset="0"/>
                      </a:rPr>
                      <m:t>=</m:t>
                    </m:r>
                    <m:f>
                      <m:fPr>
                        <m:ctrlPr>
                          <a:rPr lang="en-US" i="1" dirty="0">
                            <a:latin typeface="Cambria Math" panose="02040503050406030204" pitchFamily="18" charset="0"/>
                          </a:rPr>
                        </m:ctrlPr>
                      </m:fPr>
                      <m:num>
                        <m:r>
                          <a:rPr lang="en-US" b="0" i="1" dirty="0" smtClean="0">
                            <a:latin typeface="Cambria Math" panose="02040503050406030204" pitchFamily="18" charset="0"/>
                          </a:rPr>
                          <m:t>{3}</m:t>
                        </m:r>
                      </m:num>
                      <m:den>
                        <m:r>
                          <a:rPr lang="en-US" b="0" i="1" dirty="0" smtClean="0">
                            <a:latin typeface="Cambria Math" panose="02040503050406030204" pitchFamily="18" charset="0"/>
                          </a:rPr>
                          <m:t>{1,2,4,5,6}</m:t>
                        </m:r>
                      </m:den>
                    </m:f>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5</m:t>
                        </m:r>
                      </m:den>
                    </m:f>
                    <m:r>
                      <a:rPr lang="en-US" b="0" i="1" dirty="0" smtClean="0">
                        <a:latin typeface="Cambria Math" panose="02040503050406030204" pitchFamily="18" charset="0"/>
                      </a:rPr>
                      <m:t>=0.2 </m:t>
                    </m:r>
                  </m:oMath>
                </a14:m>
                <a:endParaRPr lang="en-US" b="1" dirty="0"/>
              </a:p>
              <a:p>
                <a:pPr lvl="1">
                  <a:spcBef>
                    <a:spcPct val="50000"/>
                  </a:spcBef>
                  <a:defRPr/>
                </a:pPr>
                <a:r>
                  <a:rPr lang="en-US" dirty="0"/>
                  <a:t>Ratio Representation</a:t>
                </a:r>
              </a:p>
              <a:p>
                <a:pPr lvl="2">
                  <a:spcBef>
                    <a:spcPct val="50000"/>
                  </a:spcBef>
                  <a:defRPr/>
                </a:pPr>
                <a:r>
                  <a:rPr lang="en-US" sz="2400" dirty="0"/>
                  <a:t>Odds can be represented as (0.2:1)</a:t>
                </a:r>
              </a:p>
              <a:p>
                <a:pPr lvl="2">
                  <a:spcBef>
                    <a:spcPct val="50000"/>
                  </a:spcBef>
                  <a:defRPr/>
                </a:pPr>
                <a:r>
                  <a:rPr lang="en-US" sz="2400" dirty="0"/>
                  <a:t>We say the odds are </a:t>
                </a:r>
                <a:r>
                  <a:rPr lang="en-US" sz="2400" b="1" dirty="0"/>
                  <a:t>less than even</a:t>
                </a:r>
                <a:endParaRPr lang="en-US" altLang="en-US" sz="2400" dirty="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03" t="-174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18</a:t>
            </a:fld>
            <a:endParaRPr lang="en-US" dirty="0"/>
          </a:p>
        </p:txBody>
      </p:sp>
    </p:spTree>
    <p:extLst>
      <p:ext uri="{BB962C8B-B14F-4D97-AF65-F5344CB8AC3E}">
        <p14:creationId xmlns:p14="http://schemas.microsoft.com/office/powerpoint/2010/main" val="2385587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Rolling a Die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pPr>
                  <a:spcBef>
                    <a:spcPct val="50000"/>
                  </a:spcBef>
                  <a:defRPr/>
                </a:pPr>
                <a:r>
                  <a:rPr lang="en-US" sz="2400" dirty="0"/>
                  <a:t>Roll a Die</a:t>
                </a:r>
              </a:p>
              <a:p>
                <a:pPr lvl="1">
                  <a:spcBef>
                    <a:spcPct val="50000"/>
                  </a:spcBef>
                  <a:defRPr/>
                </a:pPr>
                <a:r>
                  <a:rPr lang="en-US" dirty="0"/>
                  <a:t>Now say we are interested in rolling &lt;=5</a:t>
                </a:r>
              </a:p>
              <a:p>
                <a:pPr lvl="1">
                  <a:spcBef>
                    <a:spcPct val="50000"/>
                  </a:spcBef>
                  <a:defRPr/>
                </a:pPr>
                <a14:m>
                  <m:oMath xmlns:m="http://schemas.openxmlformats.org/officeDocument/2006/math">
                    <m:r>
                      <a:rPr lang="en-US" b="1" i="1" dirty="0">
                        <a:latin typeface="Cambria Math" panose="02040503050406030204" pitchFamily="18" charset="0"/>
                      </a:rPr>
                      <m:t>𝑷</m:t>
                    </m:r>
                    <m:r>
                      <a:rPr lang="en-US" b="1" i="1" dirty="0" smtClean="0">
                        <a:latin typeface="Cambria Math" panose="02040503050406030204" pitchFamily="18" charset="0"/>
                      </a:rPr>
                      <m:t> </m:t>
                    </m:r>
                    <m:d>
                      <m:dPr>
                        <m:ctrlPr>
                          <a:rPr lang="en-US" b="1" i="1" dirty="0" smtClean="0">
                            <a:latin typeface="Cambria Math" panose="02040503050406030204" pitchFamily="18" charset="0"/>
                          </a:rPr>
                        </m:ctrlPr>
                      </m:dPr>
                      <m:e>
                        <m:r>
                          <a:rPr lang="en-US" b="1" i="1" dirty="0" smtClean="0">
                            <a:latin typeface="Cambria Math" panose="02040503050406030204" pitchFamily="18" charset="0"/>
                          </a:rPr>
                          <m:t>≤</m:t>
                        </m:r>
                        <m:r>
                          <a:rPr lang="en-US" b="1" i="1" dirty="0" smtClean="0">
                            <a:latin typeface="Cambria Math" panose="02040503050406030204" pitchFamily="18" charset="0"/>
                          </a:rPr>
                          <m:t>𝟓</m:t>
                        </m:r>
                      </m:e>
                    </m:d>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𝑜𝑛𝑒</m:t>
                        </m:r>
                        <m:r>
                          <a:rPr lang="en-US" i="1" dirty="0">
                            <a:latin typeface="Cambria Math" panose="02040503050406030204" pitchFamily="18" charset="0"/>
                          </a:rPr>
                          <m:t> </m:t>
                        </m:r>
                        <m:r>
                          <a:rPr lang="en-US" i="1" dirty="0">
                            <a:latin typeface="Cambria Math" panose="02040503050406030204" pitchFamily="18" charset="0"/>
                          </a:rPr>
                          <m:t>𝑜𝑢𝑡𝑐𝑜𝑚𝑒</m:t>
                        </m:r>
                      </m:num>
                      <m:den>
                        <m:r>
                          <a:rPr lang="en-US" i="1" dirty="0">
                            <a:latin typeface="Cambria Math" panose="02040503050406030204" pitchFamily="18" charset="0"/>
                          </a:rPr>
                          <m:t>𝐴𝐿𝐿</m:t>
                        </m:r>
                        <m:r>
                          <a:rPr lang="en-US" i="1" dirty="0">
                            <a:latin typeface="Cambria Math" panose="02040503050406030204" pitchFamily="18" charset="0"/>
                          </a:rPr>
                          <m:t> </m:t>
                        </m:r>
                        <m:r>
                          <a:rPr lang="en-US" i="1" dirty="0">
                            <a:latin typeface="Cambria Math" panose="02040503050406030204" pitchFamily="18" charset="0"/>
                          </a:rPr>
                          <m:t>𝑝𝑜𝑠𝑠𝑖𝑏𝑙𝑒</m:t>
                        </m:r>
                        <m:r>
                          <a:rPr lang="en-US" i="1" dirty="0">
                            <a:latin typeface="Cambria Math" panose="02040503050406030204" pitchFamily="18" charset="0"/>
                          </a:rPr>
                          <m:t> </m:t>
                        </m:r>
                        <m:r>
                          <a:rPr lang="en-US" i="1" dirty="0">
                            <a:latin typeface="Cambria Math" panose="02040503050406030204" pitchFamily="18" charset="0"/>
                          </a:rPr>
                          <m:t>𝑜𝑢𝑡𝑐𝑜𝑚𝑒</m:t>
                        </m:r>
                      </m:den>
                    </m:f>
                    <m:r>
                      <a:rPr lang="en-US" b="0" i="1" dirty="0" smtClean="0">
                        <a:latin typeface="Cambria Math" panose="02040503050406030204" pitchFamily="18" charset="0"/>
                      </a:rPr>
                      <m:t>= </m:t>
                    </m:r>
                    <m:f>
                      <m:fPr>
                        <m:ctrlPr>
                          <a:rPr lang="en-US" i="1" dirty="0">
                            <a:latin typeface="Cambria Math" panose="02040503050406030204" pitchFamily="18" charset="0"/>
                          </a:rPr>
                        </m:ctrlPr>
                      </m:fPr>
                      <m:num>
                        <m:r>
                          <a:rPr lang="en-US" b="0" i="1" dirty="0" smtClean="0">
                            <a:latin typeface="Cambria Math" panose="02040503050406030204" pitchFamily="18" charset="0"/>
                          </a:rPr>
                          <m:t>{5,4,3,2,1}</m:t>
                        </m:r>
                      </m:num>
                      <m:den>
                        <m:r>
                          <a:rPr lang="en-US" b="0" i="1" dirty="0" smtClean="0">
                            <a:latin typeface="Cambria Math" panose="02040503050406030204" pitchFamily="18" charset="0"/>
                          </a:rPr>
                          <m:t>{6,5,4,3,2,1}</m:t>
                        </m:r>
                      </m:den>
                    </m:f>
                    <m:r>
                      <a:rPr lang="en-US" b="0" i="1" dirty="0" smtClean="0">
                        <a:latin typeface="Cambria Math" panose="02040503050406030204" pitchFamily="18" charset="0"/>
                      </a:rPr>
                      <m:t>=</m:t>
                    </m:r>
                    <m:f>
                      <m:fPr>
                        <m:ctrlPr>
                          <a:rPr lang="en-US" i="1" dirty="0">
                            <a:latin typeface="Cambria Math" panose="02040503050406030204" pitchFamily="18" charset="0"/>
                          </a:rPr>
                        </m:ctrlPr>
                      </m:fPr>
                      <m:num>
                        <m:r>
                          <a:rPr lang="en-US" b="0" i="1" dirty="0" smtClean="0">
                            <a:latin typeface="Cambria Math" panose="02040503050406030204" pitchFamily="18" charset="0"/>
                          </a:rPr>
                          <m:t>5</m:t>
                        </m:r>
                      </m:num>
                      <m:den>
                        <m:r>
                          <a:rPr lang="en-US" b="0" i="1" dirty="0" smtClean="0">
                            <a:latin typeface="Cambria Math" panose="02040503050406030204" pitchFamily="18" charset="0"/>
                          </a:rPr>
                          <m:t>6</m:t>
                        </m:r>
                      </m:den>
                    </m:f>
                    <m:r>
                      <a:rPr lang="en-US" b="0" i="1" dirty="0" smtClean="0">
                        <a:latin typeface="Cambria Math" panose="02040503050406030204" pitchFamily="18" charset="0"/>
                      </a:rPr>
                      <m:t>=0.83</m:t>
                    </m:r>
                  </m:oMath>
                </a14:m>
                <a:endParaRPr lang="en-US" b="1" dirty="0"/>
              </a:p>
              <a:p>
                <a:pPr lvl="1">
                  <a:spcBef>
                    <a:spcPct val="50000"/>
                  </a:spcBef>
                  <a:defRPr/>
                </a:pPr>
                <a14:m>
                  <m:oMath xmlns:m="http://schemas.openxmlformats.org/officeDocument/2006/math">
                    <m:r>
                      <a:rPr lang="en-US" b="1" i="1" dirty="0">
                        <a:latin typeface="Cambria Math" panose="02040503050406030204" pitchFamily="18" charset="0"/>
                      </a:rPr>
                      <m:t>𝑶</m:t>
                    </m:r>
                    <m:d>
                      <m:dPr>
                        <m:ctrlPr>
                          <a:rPr lang="en-US" b="1" i="1" dirty="0" smtClean="0">
                            <a:latin typeface="Cambria Math" panose="02040503050406030204" pitchFamily="18" charset="0"/>
                          </a:rPr>
                        </m:ctrlPr>
                      </m:dPr>
                      <m:e>
                        <m:r>
                          <a:rPr lang="en-US" b="1" i="1" dirty="0" smtClean="0">
                            <a:latin typeface="Cambria Math" panose="02040503050406030204" pitchFamily="18" charset="0"/>
                          </a:rPr>
                          <m:t>≤</m:t>
                        </m:r>
                        <m:r>
                          <a:rPr lang="en-US" b="1" i="1" dirty="0" smtClean="0">
                            <a:latin typeface="Cambria Math" panose="02040503050406030204" pitchFamily="18" charset="0"/>
                          </a:rPr>
                          <m:t>𝟓</m:t>
                        </m:r>
                      </m:e>
                    </m:d>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𝑜𝑛𝑒</m:t>
                        </m:r>
                        <m:r>
                          <a:rPr lang="en-US" i="1" dirty="0">
                            <a:latin typeface="Cambria Math" panose="02040503050406030204" pitchFamily="18" charset="0"/>
                          </a:rPr>
                          <m:t> </m:t>
                        </m:r>
                        <m:r>
                          <a:rPr lang="en-US" i="1" dirty="0">
                            <a:latin typeface="Cambria Math" panose="02040503050406030204" pitchFamily="18" charset="0"/>
                          </a:rPr>
                          <m:t>𝑜𝑢𝑡𝑐𝑜𝑚𝑒</m:t>
                        </m:r>
                      </m:num>
                      <m:den>
                        <m:r>
                          <a:rPr lang="en-US" i="1" dirty="0">
                            <a:latin typeface="Cambria Math" panose="02040503050406030204" pitchFamily="18" charset="0"/>
                          </a:rPr>
                          <m:t>𝐴𝐿𝐿</m:t>
                        </m:r>
                        <m:r>
                          <a:rPr lang="en-US" i="1" dirty="0">
                            <a:latin typeface="Cambria Math" panose="02040503050406030204" pitchFamily="18" charset="0"/>
                          </a:rPr>
                          <m:t> </m:t>
                        </m:r>
                        <m:r>
                          <a:rPr lang="en-US" b="1" i="1" dirty="0">
                            <a:latin typeface="Cambria Math" panose="02040503050406030204" pitchFamily="18" charset="0"/>
                          </a:rPr>
                          <m:t>𝑶𝑻𝑯𝑬𝑹</m:t>
                        </m:r>
                        <m:r>
                          <a:rPr lang="en-US" i="1" dirty="0">
                            <a:latin typeface="Cambria Math" panose="02040503050406030204" pitchFamily="18" charset="0"/>
                          </a:rPr>
                          <m:t> </m:t>
                        </m:r>
                        <m:r>
                          <a:rPr lang="en-US" i="1" dirty="0">
                            <a:latin typeface="Cambria Math" panose="02040503050406030204" pitchFamily="18" charset="0"/>
                          </a:rPr>
                          <m:t>𝑜𝑢𝑡𝑐𝑜𝑚𝑒</m:t>
                        </m:r>
                      </m:den>
                    </m:f>
                    <m:r>
                      <a:rPr lang="en-US" b="0" i="1" dirty="0" smtClean="0">
                        <a:latin typeface="Cambria Math" panose="02040503050406030204" pitchFamily="18" charset="0"/>
                      </a:rPr>
                      <m:t>=</m:t>
                    </m:r>
                    <m:f>
                      <m:fPr>
                        <m:ctrlPr>
                          <a:rPr lang="en-US" i="1" dirty="0">
                            <a:latin typeface="Cambria Math" panose="02040503050406030204" pitchFamily="18" charset="0"/>
                          </a:rPr>
                        </m:ctrlPr>
                      </m:fPr>
                      <m:num>
                        <m:r>
                          <a:rPr lang="en-US" b="0" i="1" dirty="0" smtClean="0">
                            <a:latin typeface="Cambria Math" panose="02040503050406030204" pitchFamily="18" charset="0"/>
                          </a:rPr>
                          <m:t>{5,4,3,2,1}</m:t>
                        </m:r>
                      </m:num>
                      <m:den>
                        <m:r>
                          <a:rPr lang="en-US" b="0" i="1" dirty="0" smtClean="0">
                            <a:latin typeface="Cambria Math" panose="02040503050406030204" pitchFamily="18" charset="0"/>
                          </a:rPr>
                          <m:t>{6}</m:t>
                        </m:r>
                      </m:den>
                    </m:f>
                    <m:r>
                      <a:rPr lang="en-US" i="1" dirty="0">
                        <a:latin typeface="Cambria Math" panose="02040503050406030204" pitchFamily="18" charset="0"/>
                      </a:rPr>
                      <m:t>=</m:t>
                    </m:r>
                    <m:f>
                      <m:fPr>
                        <m:ctrlPr>
                          <a:rPr lang="en-US" i="1" dirty="0">
                            <a:latin typeface="Cambria Math" panose="02040503050406030204" pitchFamily="18" charset="0"/>
                          </a:rPr>
                        </m:ctrlPr>
                      </m:fPr>
                      <m:num>
                        <m:r>
                          <a:rPr lang="en-US" b="0" i="1" dirty="0" smtClean="0">
                            <a:latin typeface="Cambria Math" panose="02040503050406030204" pitchFamily="18" charset="0"/>
                          </a:rPr>
                          <m:t>5</m:t>
                        </m:r>
                      </m:num>
                      <m:den>
                        <m:r>
                          <a:rPr lang="en-US" b="0" i="1" dirty="0" smtClean="0">
                            <a:latin typeface="Cambria Math" panose="02040503050406030204" pitchFamily="18" charset="0"/>
                          </a:rPr>
                          <m:t>1</m:t>
                        </m:r>
                      </m:den>
                    </m:f>
                    <m:r>
                      <a:rPr lang="en-US" b="0" i="1" dirty="0" smtClean="0">
                        <a:latin typeface="Cambria Math" panose="02040503050406030204" pitchFamily="18" charset="0"/>
                      </a:rPr>
                      <m:t>=5 </m:t>
                    </m:r>
                  </m:oMath>
                </a14:m>
                <a:endParaRPr lang="en-US" b="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03" t="-174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19</a:t>
            </a:fld>
            <a:endParaRPr lang="en-US" dirty="0"/>
          </a:p>
        </p:txBody>
      </p:sp>
    </p:spTree>
    <p:extLst>
      <p:ext uri="{BB962C8B-B14F-4D97-AF65-F5344CB8AC3E}">
        <p14:creationId xmlns:p14="http://schemas.microsoft.com/office/powerpoint/2010/main" val="892897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 – a few points</a:t>
            </a:r>
          </a:p>
        </p:txBody>
      </p:sp>
      <p:sp>
        <p:nvSpPr>
          <p:cNvPr id="3" name="Content Placeholder 2"/>
          <p:cNvSpPr>
            <a:spLocks noGrp="1"/>
          </p:cNvSpPr>
          <p:nvPr>
            <p:ph idx="1"/>
          </p:nvPr>
        </p:nvSpPr>
        <p:spPr/>
        <p:txBody>
          <a:bodyPr>
            <a:normAutofit/>
          </a:bodyPr>
          <a:lstStyle/>
          <a:p>
            <a:pPr>
              <a:spcBef>
                <a:spcPct val="50000"/>
              </a:spcBef>
              <a:defRPr/>
            </a:pPr>
            <a:r>
              <a:rPr lang="en-US" sz="1800" dirty="0"/>
              <a:t>Logistic Regression is also very popular for establishing a baseline</a:t>
            </a:r>
          </a:p>
          <a:p>
            <a:pPr>
              <a:spcBef>
                <a:spcPct val="50000"/>
              </a:spcBef>
              <a:defRPr/>
            </a:pPr>
            <a:r>
              <a:rPr lang="en-US" sz="1800" dirty="0"/>
              <a:t>Here are a few of the traits that make it popular:</a:t>
            </a:r>
            <a:endParaRPr lang="en-US" sz="1400" dirty="0"/>
          </a:p>
          <a:p>
            <a:pPr lvl="1">
              <a:spcBef>
                <a:spcPct val="50000"/>
              </a:spcBef>
              <a:defRPr/>
            </a:pPr>
            <a:r>
              <a:rPr lang="en-US" sz="1400" dirty="0"/>
              <a:t>Like Naïve Bayes, Logistic Regression is very fast</a:t>
            </a:r>
          </a:p>
          <a:p>
            <a:pPr lvl="1">
              <a:spcBef>
                <a:spcPct val="50000"/>
              </a:spcBef>
              <a:defRPr/>
            </a:pPr>
            <a:r>
              <a:rPr lang="en-US" sz="1400" dirty="0"/>
              <a:t>It’s highly interpretable</a:t>
            </a:r>
          </a:p>
          <a:p>
            <a:pPr lvl="1">
              <a:spcBef>
                <a:spcPct val="50000"/>
              </a:spcBef>
              <a:defRPr/>
            </a:pPr>
            <a:r>
              <a:rPr lang="en-US" sz="1400" dirty="0"/>
              <a:t>Doesn’t require features to be scaled</a:t>
            </a:r>
          </a:p>
          <a:p>
            <a:pPr lvl="1">
              <a:spcBef>
                <a:spcPct val="50000"/>
              </a:spcBef>
              <a:defRPr/>
            </a:pPr>
            <a:r>
              <a:rPr lang="en-US" sz="1400" dirty="0"/>
              <a:t>Doesn’t require any tuning</a:t>
            </a:r>
          </a:p>
          <a:p>
            <a:pPr lvl="1">
              <a:spcBef>
                <a:spcPct val="50000"/>
              </a:spcBef>
              <a:defRPr/>
            </a:pPr>
            <a:r>
              <a:rPr lang="en-US" sz="1400" dirty="0"/>
              <a:t>Easy to regularize</a:t>
            </a:r>
          </a:p>
          <a:p>
            <a:pPr lvl="1">
              <a:spcBef>
                <a:spcPct val="50000"/>
              </a:spcBef>
              <a:defRPr/>
            </a:pPr>
            <a:r>
              <a:rPr lang="en-US" sz="1400" dirty="0"/>
              <a:t>Outputs predicted probabilities</a:t>
            </a:r>
          </a:p>
          <a:p>
            <a:pPr>
              <a:spcBef>
                <a:spcPct val="50000"/>
              </a:spcBef>
              <a:defRPr/>
            </a:pPr>
            <a:endParaRPr lang="en-US" altLang="en-US" sz="1800" dirty="0">
              <a:ea typeface="Arial" charset="0"/>
              <a:cs typeface="Arial" charset="0"/>
            </a:endParaRPr>
          </a:p>
        </p:txBody>
      </p:sp>
      <p:sp>
        <p:nvSpPr>
          <p:cNvPr id="4" name="Slide Number Placeholder 3"/>
          <p:cNvSpPr>
            <a:spLocks noGrp="1"/>
          </p:cNvSpPr>
          <p:nvPr>
            <p:ph type="sldNum" sz="quarter" idx="12"/>
          </p:nvPr>
        </p:nvSpPr>
        <p:spPr/>
        <p:txBody>
          <a:bodyPr/>
          <a:lstStyle/>
          <a:p>
            <a:fld id="{5ACD0CF0-90CC-9C41-A77B-2776398A8C8B}" type="slidenum">
              <a:rPr lang="en-US" smtClean="0"/>
              <a:pPr/>
              <a:t>2</a:t>
            </a:fld>
            <a:endParaRPr lang="en-US" dirty="0"/>
          </a:p>
        </p:txBody>
      </p:sp>
    </p:spTree>
    <p:extLst>
      <p:ext uri="{BB962C8B-B14F-4D97-AF65-F5344CB8AC3E}">
        <p14:creationId xmlns:p14="http://schemas.microsoft.com/office/powerpoint/2010/main" val="10339659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Rolling a Die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pPr>
                  <a:spcBef>
                    <a:spcPct val="50000"/>
                  </a:spcBef>
                  <a:defRPr/>
                </a:pPr>
                <a:r>
                  <a:rPr lang="en-US" sz="2400" dirty="0"/>
                  <a:t>Roll a Die</a:t>
                </a:r>
              </a:p>
              <a:p>
                <a:pPr lvl="1">
                  <a:spcBef>
                    <a:spcPct val="50000"/>
                  </a:spcBef>
                  <a:defRPr/>
                </a:pPr>
                <a:r>
                  <a:rPr lang="en-US" dirty="0"/>
                  <a:t>Now say we are interested in rolling &lt;=5</a:t>
                </a:r>
              </a:p>
              <a:p>
                <a:pPr lvl="1">
                  <a:spcBef>
                    <a:spcPct val="50000"/>
                  </a:spcBef>
                  <a:defRPr/>
                </a:pPr>
                <a14:m>
                  <m:oMath xmlns:m="http://schemas.openxmlformats.org/officeDocument/2006/math">
                    <m:r>
                      <a:rPr lang="en-US" b="1" i="1" dirty="0">
                        <a:latin typeface="Cambria Math" panose="02040503050406030204" pitchFamily="18" charset="0"/>
                      </a:rPr>
                      <m:t>𝑷</m:t>
                    </m:r>
                    <m:r>
                      <a:rPr lang="en-US" b="1" i="1" dirty="0" smtClean="0">
                        <a:latin typeface="Cambria Math" panose="02040503050406030204" pitchFamily="18" charset="0"/>
                      </a:rPr>
                      <m:t> </m:t>
                    </m:r>
                    <m:d>
                      <m:dPr>
                        <m:ctrlPr>
                          <a:rPr lang="en-US" b="1" i="1" dirty="0" smtClean="0">
                            <a:latin typeface="Cambria Math" panose="02040503050406030204" pitchFamily="18" charset="0"/>
                          </a:rPr>
                        </m:ctrlPr>
                      </m:dPr>
                      <m:e>
                        <m:r>
                          <a:rPr lang="en-US" b="1" i="1" dirty="0" smtClean="0">
                            <a:latin typeface="Cambria Math" panose="02040503050406030204" pitchFamily="18" charset="0"/>
                          </a:rPr>
                          <m:t>≤</m:t>
                        </m:r>
                        <m:r>
                          <a:rPr lang="en-US" b="1" i="1" dirty="0" smtClean="0">
                            <a:latin typeface="Cambria Math" panose="02040503050406030204" pitchFamily="18" charset="0"/>
                          </a:rPr>
                          <m:t>𝟓</m:t>
                        </m:r>
                      </m:e>
                    </m:d>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𝑜𝑛𝑒</m:t>
                        </m:r>
                        <m:r>
                          <a:rPr lang="en-US" i="1" dirty="0">
                            <a:latin typeface="Cambria Math" panose="02040503050406030204" pitchFamily="18" charset="0"/>
                          </a:rPr>
                          <m:t> </m:t>
                        </m:r>
                        <m:r>
                          <a:rPr lang="en-US" i="1" dirty="0">
                            <a:latin typeface="Cambria Math" panose="02040503050406030204" pitchFamily="18" charset="0"/>
                          </a:rPr>
                          <m:t>𝑜𝑢𝑡𝑐𝑜𝑚𝑒</m:t>
                        </m:r>
                      </m:num>
                      <m:den>
                        <m:r>
                          <a:rPr lang="en-US" i="1" dirty="0">
                            <a:latin typeface="Cambria Math" panose="02040503050406030204" pitchFamily="18" charset="0"/>
                          </a:rPr>
                          <m:t>𝐴𝐿𝐿</m:t>
                        </m:r>
                        <m:r>
                          <a:rPr lang="en-US" i="1" dirty="0">
                            <a:latin typeface="Cambria Math" panose="02040503050406030204" pitchFamily="18" charset="0"/>
                          </a:rPr>
                          <m:t> </m:t>
                        </m:r>
                        <m:r>
                          <a:rPr lang="en-US" i="1" dirty="0">
                            <a:latin typeface="Cambria Math" panose="02040503050406030204" pitchFamily="18" charset="0"/>
                          </a:rPr>
                          <m:t>𝑝𝑜𝑠𝑠𝑖𝑏𝑙𝑒</m:t>
                        </m:r>
                        <m:r>
                          <a:rPr lang="en-US" i="1" dirty="0">
                            <a:latin typeface="Cambria Math" panose="02040503050406030204" pitchFamily="18" charset="0"/>
                          </a:rPr>
                          <m:t> </m:t>
                        </m:r>
                        <m:r>
                          <a:rPr lang="en-US" i="1" dirty="0">
                            <a:latin typeface="Cambria Math" panose="02040503050406030204" pitchFamily="18" charset="0"/>
                          </a:rPr>
                          <m:t>𝑜𝑢𝑡𝑐𝑜𝑚𝑒</m:t>
                        </m:r>
                      </m:den>
                    </m:f>
                    <m:r>
                      <a:rPr lang="en-US" b="0" i="1" dirty="0" smtClean="0">
                        <a:latin typeface="Cambria Math" panose="02040503050406030204" pitchFamily="18" charset="0"/>
                      </a:rPr>
                      <m:t>= </m:t>
                    </m:r>
                    <m:f>
                      <m:fPr>
                        <m:ctrlPr>
                          <a:rPr lang="en-US" i="1" dirty="0">
                            <a:latin typeface="Cambria Math" panose="02040503050406030204" pitchFamily="18" charset="0"/>
                          </a:rPr>
                        </m:ctrlPr>
                      </m:fPr>
                      <m:num>
                        <m:r>
                          <a:rPr lang="en-US" b="0" i="1" dirty="0" smtClean="0">
                            <a:latin typeface="Cambria Math" panose="02040503050406030204" pitchFamily="18" charset="0"/>
                          </a:rPr>
                          <m:t>{5,4,3,2,1}</m:t>
                        </m:r>
                      </m:num>
                      <m:den>
                        <m:r>
                          <a:rPr lang="en-US" b="0" i="1" dirty="0" smtClean="0">
                            <a:latin typeface="Cambria Math" panose="02040503050406030204" pitchFamily="18" charset="0"/>
                          </a:rPr>
                          <m:t>{6,5,4,3,2,1}</m:t>
                        </m:r>
                      </m:den>
                    </m:f>
                    <m:r>
                      <a:rPr lang="en-US" b="0" i="1" dirty="0" smtClean="0">
                        <a:latin typeface="Cambria Math" panose="02040503050406030204" pitchFamily="18" charset="0"/>
                      </a:rPr>
                      <m:t>=</m:t>
                    </m:r>
                    <m:f>
                      <m:fPr>
                        <m:ctrlPr>
                          <a:rPr lang="en-US" i="1" dirty="0">
                            <a:latin typeface="Cambria Math" panose="02040503050406030204" pitchFamily="18" charset="0"/>
                          </a:rPr>
                        </m:ctrlPr>
                      </m:fPr>
                      <m:num>
                        <m:r>
                          <a:rPr lang="en-US" b="0" i="1" dirty="0" smtClean="0">
                            <a:latin typeface="Cambria Math" panose="02040503050406030204" pitchFamily="18" charset="0"/>
                          </a:rPr>
                          <m:t>5</m:t>
                        </m:r>
                      </m:num>
                      <m:den>
                        <m:r>
                          <a:rPr lang="en-US" b="0" i="1" dirty="0" smtClean="0">
                            <a:latin typeface="Cambria Math" panose="02040503050406030204" pitchFamily="18" charset="0"/>
                          </a:rPr>
                          <m:t>6</m:t>
                        </m:r>
                      </m:den>
                    </m:f>
                    <m:r>
                      <a:rPr lang="en-US" b="0" i="1" dirty="0" smtClean="0">
                        <a:latin typeface="Cambria Math" panose="02040503050406030204" pitchFamily="18" charset="0"/>
                      </a:rPr>
                      <m:t>=0.83</m:t>
                    </m:r>
                  </m:oMath>
                </a14:m>
                <a:endParaRPr lang="en-US" b="1" dirty="0"/>
              </a:p>
              <a:p>
                <a:pPr lvl="1">
                  <a:spcBef>
                    <a:spcPct val="50000"/>
                  </a:spcBef>
                  <a:defRPr/>
                </a:pPr>
                <a14:m>
                  <m:oMath xmlns:m="http://schemas.openxmlformats.org/officeDocument/2006/math">
                    <m:r>
                      <a:rPr lang="en-US" b="1" i="1" dirty="0">
                        <a:latin typeface="Cambria Math" panose="02040503050406030204" pitchFamily="18" charset="0"/>
                      </a:rPr>
                      <m:t>𝑶</m:t>
                    </m:r>
                    <m:d>
                      <m:dPr>
                        <m:ctrlPr>
                          <a:rPr lang="en-US" b="1" i="1" dirty="0" smtClean="0">
                            <a:latin typeface="Cambria Math" panose="02040503050406030204" pitchFamily="18" charset="0"/>
                          </a:rPr>
                        </m:ctrlPr>
                      </m:dPr>
                      <m:e>
                        <m:r>
                          <a:rPr lang="en-US" b="1" i="1" dirty="0" smtClean="0">
                            <a:latin typeface="Cambria Math" panose="02040503050406030204" pitchFamily="18" charset="0"/>
                          </a:rPr>
                          <m:t>≤</m:t>
                        </m:r>
                        <m:r>
                          <a:rPr lang="en-US" b="1" i="1" dirty="0" smtClean="0">
                            <a:latin typeface="Cambria Math" panose="02040503050406030204" pitchFamily="18" charset="0"/>
                          </a:rPr>
                          <m:t>𝟓</m:t>
                        </m:r>
                      </m:e>
                    </m:d>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𝑜𝑛𝑒</m:t>
                        </m:r>
                        <m:r>
                          <a:rPr lang="en-US" i="1" dirty="0">
                            <a:latin typeface="Cambria Math" panose="02040503050406030204" pitchFamily="18" charset="0"/>
                          </a:rPr>
                          <m:t> </m:t>
                        </m:r>
                        <m:r>
                          <a:rPr lang="en-US" i="1" dirty="0">
                            <a:latin typeface="Cambria Math" panose="02040503050406030204" pitchFamily="18" charset="0"/>
                          </a:rPr>
                          <m:t>𝑜𝑢𝑡𝑐𝑜𝑚𝑒</m:t>
                        </m:r>
                      </m:num>
                      <m:den>
                        <m:r>
                          <a:rPr lang="en-US" i="1" dirty="0">
                            <a:latin typeface="Cambria Math" panose="02040503050406030204" pitchFamily="18" charset="0"/>
                          </a:rPr>
                          <m:t>𝐴𝐿𝐿</m:t>
                        </m:r>
                        <m:r>
                          <a:rPr lang="en-US" i="1" dirty="0">
                            <a:latin typeface="Cambria Math" panose="02040503050406030204" pitchFamily="18" charset="0"/>
                          </a:rPr>
                          <m:t> </m:t>
                        </m:r>
                        <m:r>
                          <a:rPr lang="en-US" b="1" i="1" dirty="0">
                            <a:latin typeface="Cambria Math" panose="02040503050406030204" pitchFamily="18" charset="0"/>
                          </a:rPr>
                          <m:t>𝑶𝑻𝑯𝑬𝑹</m:t>
                        </m:r>
                        <m:r>
                          <a:rPr lang="en-US" i="1" dirty="0">
                            <a:latin typeface="Cambria Math" panose="02040503050406030204" pitchFamily="18" charset="0"/>
                          </a:rPr>
                          <m:t> </m:t>
                        </m:r>
                        <m:r>
                          <a:rPr lang="en-US" i="1" dirty="0">
                            <a:latin typeface="Cambria Math" panose="02040503050406030204" pitchFamily="18" charset="0"/>
                          </a:rPr>
                          <m:t>𝑜𝑢𝑡𝑐𝑜𝑚𝑒</m:t>
                        </m:r>
                      </m:den>
                    </m:f>
                    <m:r>
                      <a:rPr lang="en-US" b="0" i="1" dirty="0" smtClean="0">
                        <a:latin typeface="Cambria Math" panose="02040503050406030204" pitchFamily="18" charset="0"/>
                      </a:rPr>
                      <m:t>=</m:t>
                    </m:r>
                    <m:f>
                      <m:fPr>
                        <m:ctrlPr>
                          <a:rPr lang="en-US" i="1" dirty="0">
                            <a:latin typeface="Cambria Math" panose="02040503050406030204" pitchFamily="18" charset="0"/>
                          </a:rPr>
                        </m:ctrlPr>
                      </m:fPr>
                      <m:num>
                        <m:r>
                          <a:rPr lang="en-US" b="0" i="1" dirty="0" smtClean="0">
                            <a:latin typeface="Cambria Math" panose="02040503050406030204" pitchFamily="18" charset="0"/>
                          </a:rPr>
                          <m:t>{5,4,3,2,1}</m:t>
                        </m:r>
                      </m:num>
                      <m:den>
                        <m:r>
                          <a:rPr lang="en-US" b="0" i="1" dirty="0" smtClean="0">
                            <a:latin typeface="Cambria Math" panose="02040503050406030204" pitchFamily="18" charset="0"/>
                          </a:rPr>
                          <m:t>{6}</m:t>
                        </m:r>
                      </m:den>
                    </m:f>
                    <m:r>
                      <a:rPr lang="en-US" i="1" dirty="0">
                        <a:latin typeface="Cambria Math" panose="02040503050406030204" pitchFamily="18" charset="0"/>
                      </a:rPr>
                      <m:t>=</m:t>
                    </m:r>
                    <m:f>
                      <m:fPr>
                        <m:ctrlPr>
                          <a:rPr lang="en-US" i="1" dirty="0">
                            <a:latin typeface="Cambria Math" panose="02040503050406030204" pitchFamily="18" charset="0"/>
                          </a:rPr>
                        </m:ctrlPr>
                      </m:fPr>
                      <m:num>
                        <m:r>
                          <a:rPr lang="en-US" b="0" i="1" dirty="0" smtClean="0">
                            <a:latin typeface="Cambria Math" panose="02040503050406030204" pitchFamily="18" charset="0"/>
                          </a:rPr>
                          <m:t>5</m:t>
                        </m:r>
                      </m:num>
                      <m:den>
                        <m:r>
                          <a:rPr lang="en-US" b="0" i="1" dirty="0" smtClean="0">
                            <a:latin typeface="Cambria Math" panose="02040503050406030204" pitchFamily="18" charset="0"/>
                          </a:rPr>
                          <m:t>1</m:t>
                        </m:r>
                      </m:den>
                    </m:f>
                    <m:r>
                      <a:rPr lang="en-US" b="0" i="1" dirty="0" smtClean="0">
                        <a:latin typeface="Cambria Math" panose="02040503050406030204" pitchFamily="18" charset="0"/>
                      </a:rPr>
                      <m:t>=5 </m:t>
                    </m:r>
                  </m:oMath>
                </a14:m>
                <a:endParaRPr lang="en-US" b="0" dirty="0"/>
              </a:p>
              <a:p>
                <a:pPr lvl="1">
                  <a:spcBef>
                    <a:spcPct val="50000"/>
                  </a:spcBef>
                  <a:defRPr/>
                </a:pPr>
                <a:r>
                  <a:rPr lang="en-US" dirty="0"/>
                  <a:t>Ratio Representation</a:t>
                </a:r>
              </a:p>
              <a:p>
                <a:pPr lvl="2">
                  <a:spcBef>
                    <a:spcPct val="50000"/>
                  </a:spcBef>
                  <a:defRPr/>
                </a:pPr>
                <a:r>
                  <a:rPr lang="en-US" sz="2400" dirty="0"/>
                  <a:t>Odds can be represented as (5:1)</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03" t="-174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20</a:t>
            </a:fld>
            <a:endParaRPr lang="en-US" dirty="0"/>
          </a:p>
        </p:txBody>
      </p:sp>
    </p:spTree>
    <p:extLst>
      <p:ext uri="{BB962C8B-B14F-4D97-AF65-F5344CB8AC3E}">
        <p14:creationId xmlns:p14="http://schemas.microsoft.com/office/powerpoint/2010/main" val="10547099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Rolling a Die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pPr>
                  <a:spcBef>
                    <a:spcPct val="50000"/>
                  </a:spcBef>
                  <a:defRPr/>
                </a:pPr>
                <a:r>
                  <a:rPr lang="en-US" sz="2400" dirty="0"/>
                  <a:t>Roll a Die</a:t>
                </a:r>
              </a:p>
              <a:p>
                <a:pPr lvl="1">
                  <a:spcBef>
                    <a:spcPct val="50000"/>
                  </a:spcBef>
                  <a:defRPr/>
                </a:pPr>
                <a:r>
                  <a:rPr lang="en-US" dirty="0"/>
                  <a:t>Now say we are interested in rolling &lt;=5</a:t>
                </a:r>
              </a:p>
              <a:p>
                <a:pPr lvl="1">
                  <a:spcBef>
                    <a:spcPct val="50000"/>
                  </a:spcBef>
                  <a:defRPr/>
                </a:pPr>
                <a14:m>
                  <m:oMath xmlns:m="http://schemas.openxmlformats.org/officeDocument/2006/math">
                    <m:r>
                      <a:rPr lang="en-US" b="1" i="1" dirty="0">
                        <a:latin typeface="Cambria Math" panose="02040503050406030204" pitchFamily="18" charset="0"/>
                      </a:rPr>
                      <m:t>𝑷</m:t>
                    </m:r>
                    <m:r>
                      <a:rPr lang="en-US" b="1" i="1" dirty="0" smtClean="0">
                        <a:latin typeface="Cambria Math" panose="02040503050406030204" pitchFamily="18" charset="0"/>
                      </a:rPr>
                      <m:t> </m:t>
                    </m:r>
                    <m:d>
                      <m:dPr>
                        <m:ctrlPr>
                          <a:rPr lang="en-US" b="1" i="1" dirty="0" smtClean="0">
                            <a:latin typeface="Cambria Math" panose="02040503050406030204" pitchFamily="18" charset="0"/>
                          </a:rPr>
                        </m:ctrlPr>
                      </m:dPr>
                      <m:e>
                        <m:r>
                          <a:rPr lang="en-US" b="1" i="1" dirty="0" smtClean="0">
                            <a:latin typeface="Cambria Math" panose="02040503050406030204" pitchFamily="18" charset="0"/>
                          </a:rPr>
                          <m:t>≤</m:t>
                        </m:r>
                        <m:r>
                          <a:rPr lang="en-US" b="1" i="1" dirty="0" smtClean="0">
                            <a:latin typeface="Cambria Math" panose="02040503050406030204" pitchFamily="18" charset="0"/>
                          </a:rPr>
                          <m:t>𝟓</m:t>
                        </m:r>
                      </m:e>
                    </m:d>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𝑜𝑛𝑒</m:t>
                        </m:r>
                        <m:r>
                          <a:rPr lang="en-US" i="1" dirty="0">
                            <a:latin typeface="Cambria Math" panose="02040503050406030204" pitchFamily="18" charset="0"/>
                          </a:rPr>
                          <m:t> </m:t>
                        </m:r>
                        <m:r>
                          <a:rPr lang="en-US" i="1" dirty="0">
                            <a:latin typeface="Cambria Math" panose="02040503050406030204" pitchFamily="18" charset="0"/>
                          </a:rPr>
                          <m:t>𝑜𝑢𝑡𝑐𝑜𝑚𝑒</m:t>
                        </m:r>
                      </m:num>
                      <m:den>
                        <m:r>
                          <a:rPr lang="en-US" i="1" dirty="0">
                            <a:latin typeface="Cambria Math" panose="02040503050406030204" pitchFamily="18" charset="0"/>
                          </a:rPr>
                          <m:t>𝐴𝐿𝐿</m:t>
                        </m:r>
                        <m:r>
                          <a:rPr lang="en-US" i="1" dirty="0">
                            <a:latin typeface="Cambria Math" panose="02040503050406030204" pitchFamily="18" charset="0"/>
                          </a:rPr>
                          <m:t> </m:t>
                        </m:r>
                        <m:r>
                          <a:rPr lang="en-US" i="1" dirty="0">
                            <a:latin typeface="Cambria Math" panose="02040503050406030204" pitchFamily="18" charset="0"/>
                          </a:rPr>
                          <m:t>𝑝𝑜𝑠𝑠𝑖𝑏𝑙𝑒</m:t>
                        </m:r>
                        <m:r>
                          <a:rPr lang="en-US" i="1" dirty="0">
                            <a:latin typeface="Cambria Math" panose="02040503050406030204" pitchFamily="18" charset="0"/>
                          </a:rPr>
                          <m:t> </m:t>
                        </m:r>
                        <m:r>
                          <a:rPr lang="en-US" i="1" dirty="0">
                            <a:latin typeface="Cambria Math" panose="02040503050406030204" pitchFamily="18" charset="0"/>
                          </a:rPr>
                          <m:t>𝑜𝑢𝑡𝑐𝑜𝑚𝑒</m:t>
                        </m:r>
                      </m:den>
                    </m:f>
                    <m:r>
                      <a:rPr lang="en-US" b="0" i="1" dirty="0" smtClean="0">
                        <a:latin typeface="Cambria Math" panose="02040503050406030204" pitchFamily="18" charset="0"/>
                      </a:rPr>
                      <m:t>= </m:t>
                    </m:r>
                    <m:f>
                      <m:fPr>
                        <m:ctrlPr>
                          <a:rPr lang="en-US" i="1" dirty="0">
                            <a:latin typeface="Cambria Math" panose="02040503050406030204" pitchFamily="18" charset="0"/>
                          </a:rPr>
                        </m:ctrlPr>
                      </m:fPr>
                      <m:num>
                        <m:r>
                          <a:rPr lang="en-US" b="0" i="1" dirty="0" smtClean="0">
                            <a:latin typeface="Cambria Math" panose="02040503050406030204" pitchFamily="18" charset="0"/>
                          </a:rPr>
                          <m:t>{5,4,3,2,1}</m:t>
                        </m:r>
                      </m:num>
                      <m:den>
                        <m:r>
                          <a:rPr lang="en-US" b="0" i="1" dirty="0" smtClean="0">
                            <a:latin typeface="Cambria Math" panose="02040503050406030204" pitchFamily="18" charset="0"/>
                          </a:rPr>
                          <m:t>{6,5,4,3,2,1}</m:t>
                        </m:r>
                      </m:den>
                    </m:f>
                    <m:r>
                      <a:rPr lang="en-US" b="0" i="1" dirty="0" smtClean="0">
                        <a:latin typeface="Cambria Math" panose="02040503050406030204" pitchFamily="18" charset="0"/>
                      </a:rPr>
                      <m:t>=</m:t>
                    </m:r>
                    <m:f>
                      <m:fPr>
                        <m:ctrlPr>
                          <a:rPr lang="en-US" i="1" dirty="0">
                            <a:latin typeface="Cambria Math" panose="02040503050406030204" pitchFamily="18" charset="0"/>
                          </a:rPr>
                        </m:ctrlPr>
                      </m:fPr>
                      <m:num>
                        <m:r>
                          <a:rPr lang="en-US" b="0" i="1" dirty="0" smtClean="0">
                            <a:latin typeface="Cambria Math" panose="02040503050406030204" pitchFamily="18" charset="0"/>
                          </a:rPr>
                          <m:t>5</m:t>
                        </m:r>
                      </m:num>
                      <m:den>
                        <m:r>
                          <a:rPr lang="en-US" b="0" i="1" dirty="0" smtClean="0">
                            <a:latin typeface="Cambria Math" panose="02040503050406030204" pitchFamily="18" charset="0"/>
                          </a:rPr>
                          <m:t>6</m:t>
                        </m:r>
                      </m:den>
                    </m:f>
                    <m:r>
                      <a:rPr lang="en-US" b="0" i="1" dirty="0" smtClean="0">
                        <a:latin typeface="Cambria Math" panose="02040503050406030204" pitchFamily="18" charset="0"/>
                      </a:rPr>
                      <m:t>=0.83</m:t>
                    </m:r>
                  </m:oMath>
                </a14:m>
                <a:endParaRPr lang="en-US" b="1" dirty="0"/>
              </a:p>
              <a:p>
                <a:pPr lvl="1">
                  <a:spcBef>
                    <a:spcPct val="50000"/>
                  </a:spcBef>
                  <a:defRPr/>
                </a:pPr>
                <a14:m>
                  <m:oMath xmlns:m="http://schemas.openxmlformats.org/officeDocument/2006/math">
                    <m:r>
                      <a:rPr lang="en-US" b="1" i="1" dirty="0">
                        <a:latin typeface="Cambria Math" panose="02040503050406030204" pitchFamily="18" charset="0"/>
                      </a:rPr>
                      <m:t>𝑶</m:t>
                    </m:r>
                    <m:d>
                      <m:dPr>
                        <m:ctrlPr>
                          <a:rPr lang="en-US" b="1" i="1" dirty="0" smtClean="0">
                            <a:latin typeface="Cambria Math" panose="02040503050406030204" pitchFamily="18" charset="0"/>
                          </a:rPr>
                        </m:ctrlPr>
                      </m:dPr>
                      <m:e>
                        <m:r>
                          <a:rPr lang="en-US" b="1" i="1" dirty="0" smtClean="0">
                            <a:latin typeface="Cambria Math" panose="02040503050406030204" pitchFamily="18" charset="0"/>
                          </a:rPr>
                          <m:t>≤</m:t>
                        </m:r>
                        <m:r>
                          <a:rPr lang="en-US" b="1" i="1" dirty="0" smtClean="0">
                            <a:latin typeface="Cambria Math" panose="02040503050406030204" pitchFamily="18" charset="0"/>
                          </a:rPr>
                          <m:t>𝟓</m:t>
                        </m:r>
                      </m:e>
                    </m:d>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𝑜𝑛𝑒</m:t>
                        </m:r>
                        <m:r>
                          <a:rPr lang="en-US" i="1" dirty="0">
                            <a:latin typeface="Cambria Math" panose="02040503050406030204" pitchFamily="18" charset="0"/>
                          </a:rPr>
                          <m:t> </m:t>
                        </m:r>
                        <m:r>
                          <a:rPr lang="en-US" i="1" dirty="0">
                            <a:latin typeface="Cambria Math" panose="02040503050406030204" pitchFamily="18" charset="0"/>
                          </a:rPr>
                          <m:t>𝑜𝑢𝑡𝑐𝑜𝑚𝑒</m:t>
                        </m:r>
                      </m:num>
                      <m:den>
                        <m:r>
                          <a:rPr lang="en-US" i="1" dirty="0">
                            <a:latin typeface="Cambria Math" panose="02040503050406030204" pitchFamily="18" charset="0"/>
                          </a:rPr>
                          <m:t>𝐴𝐿𝐿</m:t>
                        </m:r>
                        <m:r>
                          <a:rPr lang="en-US" i="1" dirty="0">
                            <a:latin typeface="Cambria Math" panose="02040503050406030204" pitchFamily="18" charset="0"/>
                          </a:rPr>
                          <m:t> </m:t>
                        </m:r>
                        <m:r>
                          <a:rPr lang="en-US" b="1" i="1" dirty="0">
                            <a:latin typeface="Cambria Math" panose="02040503050406030204" pitchFamily="18" charset="0"/>
                          </a:rPr>
                          <m:t>𝑶𝑻𝑯𝑬𝑹</m:t>
                        </m:r>
                        <m:r>
                          <a:rPr lang="en-US" i="1" dirty="0">
                            <a:latin typeface="Cambria Math" panose="02040503050406030204" pitchFamily="18" charset="0"/>
                          </a:rPr>
                          <m:t> </m:t>
                        </m:r>
                        <m:r>
                          <a:rPr lang="en-US" i="1" dirty="0">
                            <a:latin typeface="Cambria Math" panose="02040503050406030204" pitchFamily="18" charset="0"/>
                          </a:rPr>
                          <m:t>𝑜𝑢𝑡𝑐𝑜𝑚𝑒</m:t>
                        </m:r>
                      </m:den>
                    </m:f>
                    <m:r>
                      <a:rPr lang="en-US" b="0" i="1" dirty="0" smtClean="0">
                        <a:latin typeface="Cambria Math" panose="02040503050406030204" pitchFamily="18" charset="0"/>
                      </a:rPr>
                      <m:t>=</m:t>
                    </m:r>
                    <m:f>
                      <m:fPr>
                        <m:ctrlPr>
                          <a:rPr lang="en-US" i="1" dirty="0">
                            <a:latin typeface="Cambria Math" panose="02040503050406030204" pitchFamily="18" charset="0"/>
                          </a:rPr>
                        </m:ctrlPr>
                      </m:fPr>
                      <m:num>
                        <m:r>
                          <a:rPr lang="en-US" b="0" i="1" dirty="0" smtClean="0">
                            <a:latin typeface="Cambria Math" panose="02040503050406030204" pitchFamily="18" charset="0"/>
                          </a:rPr>
                          <m:t>{5,4,3,2,1}</m:t>
                        </m:r>
                      </m:num>
                      <m:den>
                        <m:r>
                          <a:rPr lang="en-US" b="0" i="1" dirty="0" smtClean="0">
                            <a:latin typeface="Cambria Math" panose="02040503050406030204" pitchFamily="18" charset="0"/>
                          </a:rPr>
                          <m:t>{6}</m:t>
                        </m:r>
                      </m:den>
                    </m:f>
                    <m:r>
                      <a:rPr lang="en-US" i="1" dirty="0">
                        <a:latin typeface="Cambria Math" panose="02040503050406030204" pitchFamily="18" charset="0"/>
                      </a:rPr>
                      <m:t>=</m:t>
                    </m:r>
                    <m:f>
                      <m:fPr>
                        <m:ctrlPr>
                          <a:rPr lang="en-US" i="1" dirty="0">
                            <a:latin typeface="Cambria Math" panose="02040503050406030204" pitchFamily="18" charset="0"/>
                          </a:rPr>
                        </m:ctrlPr>
                      </m:fPr>
                      <m:num>
                        <m:r>
                          <a:rPr lang="en-US" b="0" i="1" dirty="0" smtClean="0">
                            <a:latin typeface="Cambria Math" panose="02040503050406030204" pitchFamily="18" charset="0"/>
                          </a:rPr>
                          <m:t>5</m:t>
                        </m:r>
                      </m:num>
                      <m:den>
                        <m:r>
                          <a:rPr lang="en-US" b="0" i="1" dirty="0" smtClean="0">
                            <a:latin typeface="Cambria Math" panose="02040503050406030204" pitchFamily="18" charset="0"/>
                          </a:rPr>
                          <m:t>1</m:t>
                        </m:r>
                      </m:den>
                    </m:f>
                    <m:r>
                      <a:rPr lang="en-US" b="0" i="1" dirty="0" smtClean="0">
                        <a:latin typeface="Cambria Math" panose="02040503050406030204" pitchFamily="18" charset="0"/>
                      </a:rPr>
                      <m:t>=5 </m:t>
                    </m:r>
                  </m:oMath>
                </a14:m>
                <a:endParaRPr lang="en-US" b="0" dirty="0"/>
              </a:p>
              <a:p>
                <a:pPr lvl="1">
                  <a:spcBef>
                    <a:spcPct val="50000"/>
                  </a:spcBef>
                  <a:defRPr/>
                </a:pPr>
                <a:r>
                  <a:rPr lang="en-US" dirty="0"/>
                  <a:t>Ratio Representation</a:t>
                </a:r>
              </a:p>
              <a:p>
                <a:pPr lvl="2">
                  <a:spcBef>
                    <a:spcPct val="50000"/>
                  </a:spcBef>
                  <a:defRPr/>
                </a:pPr>
                <a:r>
                  <a:rPr lang="en-US" sz="2400" dirty="0"/>
                  <a:t>Odds can be represented as (5:1)</a:t>
                </a:r>
              </a:p>
              <a:p>
                <a:pPr lvl="2">
                  <a:spcBef>
                    <a:spcPct val="50000"/>
                  </a:spcBef>
                  <a:defRPr/>
                </a:pPr>
                <a:r>
                  <a:rPr lang="en-US" sz="2400" dirty="0"/>
                  <a:t>We say the odds are </a:t>
                </a:r>
                <a:r>
                  <a:rPr lang="en-US" sz="2400" b="1" dirty="0"/>
                  <a:t>better than even </a:t>
                </a:r>
                <a:r>
                  <a:rPr lang="en-US" sz="2400" dirty="0"/>
                  <a:t>(in your favor)</a:t>
                </a:r>
                <a:endParaRPr lang="en-US" altLang="en-US" sz="2400" dirty="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03" t="-174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21</a:t>
            </a:fld>
            <a:endParaRPr lang="en-US" dirty="0"/>
          </a:p>
        </p:txBody>
      </p:sp>
    </p:spTree>
    <p:extLst>
      <p:ext uri="{BB962C8B-B14F-4D97-AF65-F5344CB8AC3E}">
        <p14:creationId xmlns:p14="http://schemas.microsoft.com/office/powerpoint/2010/main" val="7081013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Ranges for Odds and Probability</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chor="ctr">
                <a:normAutofit/>
              </a:bodyPr>
              <a:lstStyle/>
              <a:p>
                <a:pPr marL="0" indent="0" algn="ctr">
                  <a:spcBef>
                    <a:spcPct val="50000"/>
                  </a:spcBef>
                  <a:buNone/>
                  <a:defRPr/>
                </a:pPr>
                <a14:m>
                  <m:oMathPara xmlns:m="http://schemas.openxmlformats.org/officeDocument/2006/math">
                    <m:oMathParaPr>
                      <m:jc m:val="centerGroup"/>
                    </m:oMathParaPr>
                    <m:oMath xmlns:m="http://schemas.openxmlformats.org/officeDocument/2006/math">
                      <m:r>
                        <a:rPr lang="en-US" sz="4000" b="0" i="1" dirty="0" smtClean="0">
                          <a:latin typeface="Cambria Math" panose="02040503050406030204" pitchFamily="18" charset="0"/>
                        </a:rPr>
                        <m:t>0≤</m:t>
                      </m:r>
                      <m:r>
                        <a:rPr lang="en-US" sz="4000" b="0" i="1" dirty="0" smtClean="0">
                          <a:latin typeface="Cambria Math" panose="02040503050406030204" pitchFamily="18" charset="0"/>
                        </a:rPr>
                        <m:t>𝑂𝑑𝑑𝑠</m:t>
                      </m:r>
                      <m:r>
                        <a:rPr lang="en-US" sz="4000" b="0" i="1" dirty="0" smtClean="0">
                          <a:latin typeface="Cambria Math" panose="02040503050406030204" pitchFamily="18" charset="0"/>
                        </a:rPr>
                        <m:t>≤∞</m:t>
                      </m:r>
                    </m:oMath>
                  </m:oMathPara>
                </a14:m>
                <a:endParaRPr lang="en-US" altLang="en-US" sz="4000" dirty="0">
                  <a:ea typeface="Arial" charset="0"/>
                  <a:cs typeface="Arial" charset="0"/>
                </a:endParaRPr>
              </a:p>
              <a:p>
                <a:pPr marL="0" indent="0" algn="ctr">
                  <a:spcBef>
                    <a:spcPct val="50000"/>
                  </a:spcBef>
                  <a:buNone/>
                  <a:defRPr/>
                </a:pPr>
                <a:endParaRPr lang="en-US" altLang="en-US" sz="4000" dirty="0">
                  <a:ea typeface="Arial" charset="0"/>
                  <a:cs typeface="Arial" charset="0"/>
                </a:endParaRPr>
              </a:p>
              <a:p>
                <a:pPr marL="0" indent="0" algn="ctr">
                  <a:spcBef>
                    <a:spcPct val="50000"/>
                  </a:spcBef>
                  <a:buNone/>
                  <a:defRPr/>
                </a:pPr>
                <a14:m>
                  <m:oMathPara xmlns:m="http://schemas.openxmlformats.org/officeDocument/2006/math">
                    <m:oMathParaPr>
                      <m:jc m:val="centerGroup"/>
                    </m:oMathParaPr>
                    <m:oMath xmlns:m="http://schemas.openxmlformats.org/officeDocument/2006/math">
                      <m:r>
                        <a:rPr lang="en-US" sz="4000" b="0" i="1" dirty="0">
                          <a:latin typeface="Cambria Math" panose="02040503050406030204" pitchFamily="18" charset="0"/>
                        </a:rPr>
                        <m:t>0≤</m:t>
                      </m:r>
                      <m:r>
                        <a:rPr lang="en-US" sz="4000" b="0" i="1" dirty="0" smtClean="0">
                          <a:latin typeface="Cambria Math" panose="02040503050406030204" pitchFamily="18" charset="0"/>
                        </a:rPr>
                        <m:t>𝑃𝑟𝑜𝑏𝑎𝑏𝑖𝑙𝑖𝑡𝑦</m:t>
                      </m:r>
                      <m:r>
                        <a:rPr lang="en-US" sz="4000" b="0" i="1" dirty="0">
                          <a:latin typeface="Cambria Math" panose="02040503050406030204" pitchFamily="18" charset="0"/>
                        </a:rPr>
                        <m:t>≤</m:t>
                      </m:r>
                      <m:r>
                        <a:rPr lang="en-US" sz="4000" b="0" i="1" dirty="0" smtClean="0">
                          <a:latin typeface="Cambria Math" panose="02040503050406030204" pitchFamily="18" charset="0"/>
                        </a:rPr>
                        <m:t>1</m:t>
                      </m:r>
                    </m:oMath>
                  </m:oMathPara>
                </a14:m>
                <a:endParaRPr lang="en-US" altLang="en-US" sz="4000" dirty="0">
                  <a:ea typeface="Arial" charset="0"/>
                  <a:cs typeface="Arial" charset="0"/>
                </a:endParaRPr>
              </a:p>
              <a:p>
                <a:pPr lvl="1">
                  <a:spcBef>
                    <a:spcPct val="50000"/>
                  </a:spcBef>
                  <a:defRPr/>
                </a:pPr>
                <a:endParaRPr lang="en-US" altLang="en-US" sz="2000" dirty="0">
                  <a:ea typeface="Arial" charset="0"/>
                  <a:cs typeface="Arial" charset="0"/>
                </a:endParaRPr>
              </a:p>
              <a:p>
                <a:pPr lvl="1">
                  <a:spcBef>
                    <a:spcPct val="50000"/>
                  </a:spcBef>
                  <a:defRPr/>
                </a:pPr>
                <a:endParaRPr lang="en-US" altLang="en-US" sz="2000" dirty="0">
                  <a:ea typeface="Arial" charset="0"/>
                  <a:cs typeface="Arial"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22</a:t>
            </a:fld>
            <a:endParaRPr lang="en-US" dirty="0"/>
          </a:p>
        </p:txBody>
      </p:sp>
    </p:spTree>
    <p:extLst>
      <p:ext uri="{BB962C8B-B14F-4D97-AF65-F5344CB8AC3E}">
        <p14:creationId xmlns:p14="http://schemas.microsoft.com/office/powerpoint/2010/main" val="30269154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 Ratio Example</a:t>
            </a:r>
          </a:p>
        </p:txBody>
      </p:sp>
      <p:sp>
        <p:nvSpPr>
          <p:cNvPr id="3" name="Content Placeholder 2"/>
          <p:cNvSpPr>
            <a:spLocks noGrp="1"/>
          </p:cNvSpPr>
          <p:nvPr>
            <p:ph idx="1"/>
          </p:nvPr>
        </p:nvSpPr>
        <p:spPr/>
        <p:txBody>
          <a:bodyPr>
            <a:noAutofit/>
          </a:bodyPr>
          <a:lstStyle/>
          <a:p>
            <a:pPr>
              <a:spcBef>
                <a:spcPct val="50000"/>
              </a:spcBef>
              <a:defRPr/>
            </a:pPr>
            <a:r>
              <a:rPr lang="en-US" sz="1600" dirty="0"/>
              <a:t>Smokers, non-smokers study</a:t>
            </a:r>
          </a:p>
          <a:p>
            <a:pPr>
              <a:spcBef>
                <a:spcPct val="50000"/>
              </a:spcBef>
              <a:defRPr/>
            </a:pPr>
            <a:r>
              <a:rPr lang="en-US" sz="1600" dirty="0">
                <a:cs typeface="Arial" charset="0"/>
              </a:rPr>
              <a:t>Interested in studying smoking/lung cancer, 2 groups</a:t>
            </a:r>
          </a:p>
          <a:p>
            <a:pPr>
              <a:spcBef>
                <a:spcPct val="50000"/>
              </a:spcBef>
              <a:defRPr/>
            </a:pPr>
            <a:r>
              <a:rPr lang="en-US" sz="1600" dirty="0">
                <a:cs typeface="Arial" charset="0"/>
              </a:rPr>
              <a:t>Group 1 (Case Group) – Have lung cancer</a:t>
            </a:r>
          </a:p>
          <a:p>
            <a:pPr lvl="1">
              <a:spcBef>
                <a:spcPct val="50000"/>
              </a:spcBef>
              <a:defRPr/>
            </a:pPr>
            <a:r>
              <a:rPr lang="en-US" sz="1600" dirty="0">
                <a:cs typeface="Arial" charset="0"/>
              </a:rPr>
              <a:t>8 Smokers</a:t>
            </a:r>
          </a:p>
          <a:p>
            <a:pPr lvl="1">
              <a:spcBef>
                <a:spcPct val="50000"/>
              </a:spcBef>
              <a:defRPr/>
            </a:pPr>
            <a:r>
              <a:rPr lang="en-US" sz="1600" dirty="0">
                <a:cs typeface="Arial" charset="0"/>
              </a:rPr>
              <a:t>2 Non-smokers</a:t>
            </a:r>
          </a:p>
          <a:p>
            <a:pPr>
              <a:spcBef>
                <a:spcPct val="50000"/>
              </a:spcBef>
              <a:defRPr/>
            </a:pPr>
            <a:r>
              <a:rPr lang="en-US" sz="1600" dirty="0">
                <a:cs typeface="Arial" charset="0"/>
              </a:rPr>
              <a:t>Group 2 (Control Group) – Don’t have lung cancer</a:t>
            </a:r>
          </a:p>
          <a:p>
            <a:pPr lvl="1">
              <a:spcBef>
                <a:spcPct val="50000"/>
              </a:spcBef>
              <a:defRPr/>
            </a:pPr>
            <a:r>
              <a:rPr lang="en-US" sz="1600" dirty="0">
                <a:cs typeface="Arial" charset="0"/>
              </a:rPr>
              <a:t>4 Smokers</a:t>
            </a:r>
          </a:p>
          <a:p>
            <a:pPr lvl="1">
              <a:spcBef>
                <a:spcPct val="50000"/>
              </a:spcBef>
              <a:defRPr/>
            </a:pPr>
            <a:r>
              <a:rPr lang="en-US" sz="1600" dirty="0">
                <a:cs typeface="Arial" charset="0"/>
              </a:rPr>
              <a:t>6 Non-smokers</a:t>
            </a:r>
          </a:p>
          <a:p>
            <a:pPr marL="457200" lvl="1" indent="0">
              <a:spcBef>
                <a:spcPct val="50000"/>
              </a:spcBef>
              <a:buNone/>
              <a:defRPr/>
            </a:pPr>
            <a:endParaRPr lang="en-US" sz="16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23</a:t>
            </a:fld>
            <a:endParaRPr lang="en-US" dirty="0"/>
          </a:p>
        </p:txBody>
      </p:sp>
    </p:spTree>
    <p:extLst>
      <p:ext uri="{BB962C8B-B14F-4D97-AF65-F5344CB8AC3E}">
        <p14:creationId xmlns:p14="http://schemas.microsoft.com/office/powerpoint/2010/main" val="69573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 Ratio Example</a:t>
            </a:r>
          </a:p>
        </p:txBody>
      </p:sp>
      <p:sp>
        <p:nvSpPr>
          <p:cNvPr id="3" name="Content Placeholder 2"/>
          <p:cNvSpPr>
            <a:spLocks noGrp="1"/>
          </p:cNvSpPr>
          <p:nvPr>
            <p:ph idx="1"/>
          </p:nvPr>
        </p:nvSpPr>
        <p:spPr/>
        <p:txBody>
          <a:bodyPr>
            <a:noAutofit/>
          </a:bodyPr>
          <a:lstStyle/>
          <a:p>
            <a:pPr>
              <a:spcBef>
                <a:spcPct val="50000"/>
              </a:spcBef>
              <a:defRPr/>
            </a:pPr>
            <a:r>
              <a:rPr lang="en-US" sz="1600" dirty="0"/>
              <a:t>Smokers, non-smokers study</a:t>
            </a:r>
          </a:p>
          <a:p>
            <a:pPr>
              <a:spcBef>
                <a:spcPct val="50000"/>
              </a:spcBef>
              <a:defRPr/>
            </a:pPr>
            <a:r>
              <a:rPr lang="en-US" sz="1600" dirty="0">
                <a:cs typeface="Arial" charset="0"/>
              </a:rPr>
              <a:t>Interested in studying smoking/lung cancer, 2 groups</a:t>
            </a:r>
          </a:p>
          <a:p>
            <a:pPr>
              <a:spcBef>
                <a:spcPct val="50000"/>
              </a:spcBef>
              <a:defRPr/>
            </a:pPr>
            <a:r>
              <a:rPr lang="en-US" sz="1600" dirty="0">
                <a:cs typeface="Arial" charset="0"/>
              </a:rPr>
              <a:t>Group 1 (Case Group) – Have lung cancer</a:t>
            </a:r>
          </a:p>
          <a:p>
            <a:pPr lvl="1">
              <a:spcBef>
                <a:spcPct val="50000"/>
              </a:spcBef>
              <a:defRPr/>
            </a:pPr>
            <a:r>
              <a:rPr lang="en-US" sz="1600" dirty="0">
                <a:cs typeface="Arial" charset="0"/>
              </a:rPr>
              <a:t>8 Smokers</a:t>
            </a:r>
          </a:p>
          <a:p>
            <a:pPr lvl="1">
              <a:spcBef>
                <a:spcPct val="50000"/>
              </a:spcBef>
              <a:defRPr/>
            </a:pPr>
            <a:r>
              <a:rPr lang="en-US" sz="1600" dirty="0">
                <a:cs typeface="Arial" charset="0"/>
              </a:rPr>
              <a:t>2 Non-smokers</a:t>
            </a:r>
          </a:p>
          <a:p>
            <a:pPr>
              <a:spcBef>
                <a:spcPct val="50000"/>
              </a:spcBef>
              <a:defRPr/>
            </a:pPr>
            <a:r>
              <a:rPr lang="en-US" sz="1600" dirty="0">
                <a:cs typeface="Arial" charset="0"/>
              </a:rPr>
              <a:t>Group 2 (Control Group) – Don’t have lung cancer</a:t>
            </a:r>
          </a:p>
          <a:p>
            <a:pPr lvl="1">
              <a:spcBef>
                <a:spcPct val="50000"/>
              </a:spcBef>
              <a:defRPr/>
            </a:pPr>
            <a:r>
              <a:rPr lang="en-US" sz="1600" dirty="0">
                <a:cs typeface="Arial" charset="0"/>
              </a:rPr>
              <a:t>4 Smokers</a:t>
            </a:r>
          </a:p>
          <a:p>
            <a:pPr lvl="1">
              <a:spcBef>
                <a:spcPct val="50000"/>
              </a:spcBef>
              <a:defRPr/>
            </a:pPr>
            <a:r>
              <a:rPr lang="en-US" sz="1600" dirty="0">
                <a:cs typeface="Arial" charset="0"/>
              </a:rPr>
              <a:t>6 Non-smokers</a:t>
            </a:r>
          </a:p>
          <a:p>
            <a:pPr lvl="1">
              <a:spcBef>
                <a:spcPct val="50000"/>
              </a:spcBef>
              <a:defRPr/>
            </a:pPr>
            <a:endParaRPr lang="en-US" sz="16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24</a:t>
            </a:fld>
            <a:endParaRPr lang="en-US" dirty="0"/>
          </a:p>
        </p:txBody>
      </p:sp>
      <p:graphicFrame>
        <p:nvGraphicFramePr>
          <p:cNvPr id="5" name="Table 4">
            <a:extLst>
              <a:ext uri="{FF2B5EF4-FFF2-40B4-BE49-F238E27FC236}">
                <a16:creationId xmlns:a16="http://schemas.microsoft.com/office/drawing/2014/main" id="{E63CDAF8-4458-2A46-89EE-3823E528B09C}"/>
              </a:ext>
            </a:extLst>
          </p:cNvPr>
          <p:cNvGraphicFramePr>
            <a:graphicFrameLocks noGrp="1"/>
          </p:cNvGraphicFramePr>
          <p:nvPr/>
        </p:nvGraphicFramePr>
        <p:xfrm>
          <a:off x="7515922" y="1289892"/>
          <a:ext cx="4333989" cy="1297191"/>
        </p:xfrm>
        <a:graphic>
          <a:graphicData uri="http://schemas.openxmlformats.org/drawingml/2006/table">
            <a:tbl>
              <a:tblPr firstRow="1" bandRow="1">
                <a:tableStyleId>{5C22544A-7EE6-4342-B048-85BDC9FD1C3A}</a:tableStyleId>
              </a:tblPr>
              <a:tblGrid>
                <a:gridCol w="1444663">
                  <a:extLst>
                    <a:ext uri="{9D8B030D-6E8A-4147-A177-3AD203B41FA5}">
                      <a16:colId xmlns:a16="http://schemas.microsoft.com/office/drawing/2014/main" val="3702842790"/>
                    </a:ext>
                  </a:extLst>
                </a:gridCol>
                <a:gridCol w="1444663">
                  <a:extLst>
                    <a:ext uri="{9D8B030D-6E8A-4147-A177-3AD203B41FA5}">
                      <a16:colId xmlns:a16="http://schemas.microsoft.com/office/drawing/2014/main" val="2857116485"/>
                    </a:ext>
                  </a:extLst>
                </a:gridCol>
                <a:gridCol w="1444663">
                  <a:extLst>
                    <a:ext uri="{9D8B030D-6E8A-4147-A177-3AD203B41FA5}">
                      <a16:colId xmlns:a16="http://schemas.microsoft.com/office/drawing/2014/main" val="4154934145"/>
                    </a:ext>
                  </a:extLst>
                </a:gridCol>
              </a:tblGrid>
              <a:tr h="432397">
                <a:tc>
                  <a:txBody>
                    <a:bodyPr/>
                    <a:lstStyle/>
                    <a:p>
                      <a:endParaRPr lang="en-US" dirty="0"/>
                    </a:p>
                  </a:txBody>
                  <a:tcPr/>
                </a:tc>
                <a:tc>
                  <a:txBody>
                    <a:bodyPr/>
                    <a:lstStyle/>
                    <a:p>
                      <a:r>
                        <a:rPr lang="en-US" dirty="0"/>
                        <a:t>Case</a:t>
                      </a:r>
                    </a:p>
                  </a:txBody>
                  <a:tcPr/>
                </a:tc>
                <a:tc>
                  <a:txBody>
                    <a:bodyPr/>
                    <a:lstStyle/>
                    <a:p>
                      <a:r>
                        <a:rPr lang="en-US" dirty="0"/>
                        <a:t>Control</a:t>
                      </a:r>
                    </a:p>
                  </a:txBody>
                  <a:tcPr/>
                </a:tc>
                <a:extLst>
                  <a:ext uri="{0D108BD9-81ED-4DB2-BD59-A6C34878D82A}">
                    <a16:rowId xmlns:a16="http://schemas.microsoft.com/office/drawing/2014/main" val="1689164947"/>
                  </a:ext>
                </a:extLst>
              </a:tr>
              <a:tr h="432397">
                <a:tc>
                  <a:txBody>
                    <a:bodyPr/>
                    <a:lstStyle/>
                    <a:p>
                      <a:r>
                        <a:rPr lang="en-US" dirty="0"/>
                        <a:t>Smokers</a:t>
                      </a:r>
                    </a:p>
                  </a:txBody>
                  <a:tcPr/>
                </a:tc>
                <a:tc>
                  <a:txBody>
                    <a:bodyPr/>
                    <a:lstStyle/>
                    <a:p>
                      <a:r>
                        <a:rPr lang="en-US" dirty="0"/>
                        <a:t>8</a:t>
                      </a:r>
                    </a:p>
                  </a:txBody>
                  <a:tcPr/>
                </a:tc>
                <a:tc>
                  <a:txBody>
                    <a:bodyPr/>
                    <a:lstStyle/>
                    <a:p>
                      <a:r>
                        <a:rPr lang="en-US" dirty="0"/>
                        <a:t>4</a:t>
                      </a:r>
                    </a:p>
                  </a:txBody>
                  <a:tcPr/>
                </a:tc>
                <a:extLst>
                  <a:ext uri="{0D108BD9-81ED-4DB2-BD59-A6C34878D82A}">
                    <a16:rowId xmlns:a16="http://schemas.microsoft.com/office/drawing/2014/main" val="401390946"/>
                  </a:ext>
                </a:extLst>
              </a:tr>
              <a:tr h="432397">
                <a:tc>
                  <a:txBody>
                    <a:bodyPr/>
                    <a:lstStyle/>
                    <a:p>
                      <a:r>
                        <a:rPr lang="en-US" dirty="0"/>
                        <a:t>Non-Smokers</a:t>
                      </a:r>
                    </a:p>
                  </a:txBody>
                  <a:tcPr/>
                </a:tc>
                <a:tc>
                  <a:txBody>
                    <a:bodyPr/>
                    <a:lstStyle/>
                    <a:p>
                      <a:r>
                        <a:rPr lang="en-US" dirty="0"/>
                        <a:t>2</a:t>
                      </a:r>
                    </a:p>
                  </a:txBody>
                  <a:tcPr/>
                </a:tc>
                <a:tc>
                  <a:txBody>
                    <a:bodyPr/>
                    <a:lstStyle/>
                    <a:p>
                      <a:r>
                        <a:rPr lang="en-US" dirty="0"/>
                        <a:t>6</a:t>
                      </a:r>
                    </a:p>
                  </a:txBody>
                  <a:tcPr/>
                </a:tc>
                <a:extLst>
                  <a:ext uri="{0D108BD9-81ED-4DB2-BD59-A6C34878D82A}">
                    <a16:rowId xmlns:a16="http://schemas.microsoft.com/office/drawing/2014/main" val="97420191"/>
                  </a:ext>
                </a:extLst>
              </a:tr>
            </a:tbl>
          </a:graphicData>
        </a:graphic>
      </p:graphicFrame>
    </p:spTree>
    <p:extLst>
      <p:ext uri="{BB962C8B-B14F-4D97-AF65-F5344CB8AC3E}">
        <p14:creationId xmlns:p14="http://schemas.microsoft.com/office/powerpoint/2010/main" val="9794269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 Ratio Example</a:t>
            </a:r>
          </a:p>
        </p:txBody>
      </p:sp>
      <p:sp>
        <p:nvSpPr>
          <p:cNvPr id="3" name="Content Placeholder 2"/>
          <p:cNvSpPr>
            <a:spLocks noGrp="1"/>
          </p:cNvSpPr>
          <p:nvPr>
            <p:ph idx="1"/>
          </p:nvPr>
        </p:nvSpPr>
        <p:spPr/>
        <p:txBody>
          <a:bodyPr>
            <a:noAutofit/>
          </a:bodyPr>
          <a:lstStyle/>
          <a:p>
            <a:pPr>
              <a:spcBef>
                <a:spcPct val="50000"/>
              </a:spcBef>
              <a:defRPr/>
            </a:pPr>
            <a:r>
              <a:rPr lang="en-US" sz="1600" dirty="0"/>
              <a:t>Smokers, non-smokers study</a:t>
            </a:r>
          </a:p>
          <a:p>
            <a:pPr>
              <a:spcBef>
                <a:spcPct val="50000"/>
              </a:spcBef>
              <a:defRPr/>
            </a:pPr>
            <a:r>
              <a:rPr lang="en-US" sz="1600" dirty="0">
                <a:cs typeface="Arial" charset="0"/>
              </a:rPr>
              <a:t>Interested in studying smoking/lung cancer, 2 groups</a:t>
            </a:r>
          </a:p>
          <a:p>
            <a:pPr>
              <a:spcBef>
                <a:spcPct val="50000"/>
              </a:spcBef>
              <a:defRPr/>
            </a:pPr>
            <a:r>
              <a:rPr lang="en-US" sz="1600" dirty="0">
                <a:cs typeface="Arial" charset="0"/>
              </a:rPr>
              <a:t>Group 1 (Case Group) – Have lung cancer</a:t>
            </a:r>
          </a:p>
          <a:p>
            <a:pPr lvl="1">
              <a:spcBef>
                <a:spcPct val="50000"/>
              </a:spcBef>
              <a:defRPr/>
            </a:pPr>
            <a:r>
              <a:rPr lang="en-US" sz="1600" dirty="0">
                <a:cs typeface="Arial" charset="0"/>
              </a:rPr>
              <a:t>8 Smokers</a:t>
            </a:r>
          </a:p>
          <a:p>
            <a:pPr lvl="1">
              <a:spcBef>
                <a:spcPct val="50000"/>
              </a:spcBef>
              <a:defRPr/>
            </a:pPr>
            <a:r>
              <a:rPr lang="en-US" sz="1600" dirty="0">
                <a:cs typeface="Arial" charset="0"/>
              </a:rPr>
              <a:t>2 Non-smokers</a:t>
            </a:r>
          </a:p>
          <a:p>
            <a:pPr>
              <a:spcBef>
                <a:spcPct val="50000"/>
              </a:spcBef>
              <a:defRPr/>
            </a:pPr>
            <a:r>
              <a:rPr lang="en-US" sz="1600" dirty="0">
                <a:cs typeface="Arial" charset="0"/>
              </a:rPr>
              <a:t>Group 2 (Control Group) – Don’t have lung cancer</a:t>
            </a:r>
          </a:p>
          <a:p>
            <a:pPr lvl="1">
              <a:spcBef>
                <a:spcPct val="50000"/>
              </a:spcBef>
              <a:defRPr/>
            </a:pPr>
            <a:r>
              <a:rPr lang="en-US" sz="1600" dirty="0">
                <a:cs typeface="Arial" charset="0"/>
              </a:rPr>
              <a:t>4 Smokers</a:t>
            </a:r>
          </a:p>
          <a:p>
            <a:pPr lvl="1">
              <a:spcBef>
                <a:spcPct val="50000"/>
              </a:spcBef>
              <a:defRPr/>
            </a:pPr>
            <a:r>
              <a:rPr lang="en-US" sz="1600" dirty="0">
                <a:cs typeface="Arial" charset="0"/>
              </a:rPr>
              <a:t>6 Non-smokers</a:t>
            </a:r>
          </a:p>
          <a:p>
            <a:pPr marL="457200" lvl="1" indent="0">
              <a:spcBef>
                <a:spcPct val="50000"/>
              </a:spcBef>
              <a:buNone/>
              <a:defRPr/>
            </a:pPr>
            <a:endParaRPr lang="en-US" sz="16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25</a:t>
            </a:fld>
            <a:endParaRPr lang="en-US" dirty="0"/>
          </a:p>
        </p:txBody>
      </p:sp>
      <p:graphicFrame>
        <p:nvGraphicFramePr>
          <p:cNvPr id="5" name="Table 4">
            <a:extLst>
              <a:ext uri="{FF2B5EF4-FFF2-40B4-BE49-F238E27FC236}">
                <a16:creationId xmlns:a16="http://schemas.microsoft.com/office/drawing/2014/main" id="{E63CDAF8-4458-2A46-89EE-3823E528B09C}"/>
              </a:ext>
            </a:extLst>
          </p:cNvPr>
          <p:cNvGraphicFramePr>
            <a:graphicFrameLocks noGrp="1"/>
          </p:cNvGraphicFramePr>
          <p:nvPr/>
        </p:nvGraphicFramePr>
        <p:xfrm>
          <a:off x="7515922" y="1289892"/>
          <a:ext cx="4333989" cy="1297191"/>
        </p:xfrm>
        <a:graphic>
          <a:graphicData uri="http://schemas.openxmlformats.org/drawingml/2006/table">
            <a:tbl>
              <a:tblPr firstRow="1" bandRow="1">
                <a:tableStyleId>{5C22544A-7EE6-4342-B048-85BDC9FD1C3A}</a:tableStyleId>
              </a:tblPr>
              <a:tblGrid>
                <a:gridCol w="1444663">
                  <a:extLst>
                    <a:ext uri="{9D8B030D-6E8A-4147-A177-3AD203B41FA5}">
                      <a16:colId xmlns:a16="http://schemas.microsoft.com/office/drawing/2014/main" val="3702842790"/>
                    </a:ext>
                  </a:extLst>
                </a:gridCol>
                <a:gridCol w="1444663">
                  <a:extLst>
                    <a:ext uri="{9D8B030D-6E8A-4147-A177-3AD203B41FA5}">
                      <a16:colId xmlns:a16="http://schemas.microsoft.com/office/drawing/2014/main" val="2857116485"/>
                    </a:ext>
                  </a:extLst>
                </a:gridCol>
                <a:gridCol w="1444663">
                  <a:extLst>
                    <a:ext uri="{9D8B030D-6E8A-4147-A177-3AD203B41FA5}">
                      <a16:colId xmlns:a16="http://schemas.microsoft.com/office/drawing/2014/main" val="4154934145"/>
                    </a:ext>
                  </a:extLst>
                </a:gridCol>
              </a:tblGrid>
              <a:tr h="432397">
                <a:tc>
                  <a:txBody>
                    <a:bodyPr/>
                    <a:lstStyle/>
                    <a:p>
                      <a:endParaRPr lang="en-US" dirty="0"/>
                    </a:p>
                  </a:txBody>
                  <a:tcPr/>
                </a:tc>
                <a:tc>
                  <a:txBody>
                    <a:bodyPr/>
                    <a:lstStyle/>
                    <a:p>
                      <a:r>
                        <a:rPr lang="en-US" dirty="0"/>
                        <a:t>Case</a:t>
                      </a:r>
                    </a:p>
                  </a:txBody>
                  <a:tcPr/>
                </a:tc>
                <a:tc>
                  <a:txBody>
                    <a:bodyPr/>
                    <a:lstStyle/>
                    <a:p>
                      <a:r>
                        <a:rPr lang="en-US" dirty="0"/>
                        <a:t>Control</a:t>
                      </a:r>
                    </a:p>
                  </a:txBody>
                  <a:tcPr/>
                </a:tc>
                <a:extLst>
                  <a:ext uri="{0D108BD9-81ED-4DB2-BD59-A6C34878D82A}">
                    <a16:rowId xmlns:a16="http://schemas.microsoft.com/office/drawing/2014/main" val="1689164947"/>
                  </a:ext>
                </a:extLst>
              </a:tr>
              <a:tr h="432397">
                <a:tc>
                  <a:txBody>
                    <a:bodyPr/>
                    <a:lstStyle/>
                    <a:p>
                      <a:r>
                        <a:rPr lang="en-US" dirty="0"/>
                        <a:t>Smokers</a:t>
                      </a:r>
                    </a:p>
                  </a:txBody>
                  <a:tcPr/>
                </a:tc>
                <a:tc>
                  <a:txBody>
                    <a:bodyPr/>
                    <a:lstStyle/>
                    <a:p>
                      <a:r>
                        <a:rPr lang="en-US" dirty="0"/>
                        <a:t>8</a:t>
                      </a:r>
                    </a:p>
                  </a:txBody>
                  <a:tcPr/>
                </a:tc>
                <a:tc>
                  <a:txBody>
                    <a:bodyPr/>
                    <a:lstStyle/>
                    <a:p>
                      <a:r>
                        <a:rPr lang="en-US" dirty="0"/>
                        <a:t>4</a:t>
                      </a:r>
                    </a:p>
                  </a:txBody>
                  <a:tcPr/>
                </a:tc>
                <a:extLst>
                  <a:ext uri="{0D108BD9-81ED-4DB2-BD59-A6C34878D82A}">
                    <a16:rowId xmlns:a16="http://schemas.microsoft.com/office/drawing/2014/main" val="401390946"/>
                  </a:ext>
                </a:extLst>
              </a:tr>
              <a:tr h="432397">
                <a:tc>
                  <a:txBody>
                    <a:bodyPr/>
                    <a:lstStyle/>
                    <a:p>
                      <a:r>
                        <a:rPr lang="en-US" dirty="0"/>
                        <a:t>Non-Smokers</a:t>
                      </a:r>
                    </a:p>
                  </a:txBody>
                  <a:tcPr/>
                </a:tc>
                <a:tc>
                  <a:txBody>
                    <a:bodyPr/>
                    <a:lstStyle/>
                    <a:p>
                      <a:r>
                        <a:rPr lang="en-US" dirty="0"/>
                        <a:t>2</a:t>
                      </a:r>
                    </a:p>
                  </a:txBody>
                  <a:tcPr/>
                </a:tc>
                <a:tc>
                  <a:txBody>
                    <a:bodyPr/>
                    <a:lstStyle/>
                    <a:p>
                      <a:r>
                        <a:rPr lang="en-US" dirty="0"/>
                        <a:t>6</a:t>
                      </a:r>
                    </a:p>
                  </a:txBody>
                  <a:tcPr/>
                </a:tc>
                <a:extLst>
                  <a:ext uri="{0D108BD9-81ED-4DB2-BD59-A6C34878D82A}">
                    <a16:rowId xmlns:a16="http://schemas.microsoft.com/office/drawing/2014/main" val="97420191"/>
                  </a:ext>
                </a:extLst>
              </a:tr>
            </a:tbl>
          </a:graphicData>
        </a:graphic>
      </p:graphicFrame>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660B445-B483-414B-B918-6B92ECAA4370}"/>
                  </a:ext>
                </a:extLst>
              </p:cNvPr>
              <p:cNvSpPr txBox="1"/>
              <p:nvPr/>
            </p:nvSpPr>
            <p:spPr>
              <a:xfrm>
                <a:off x="6475023" y="2954752"/>
                <a:ext cx="5263375" cy="61093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𝑂𝑑𝑑𝑠</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𝑆𝑚𝑜𝑘𝑖𝑛𝑔</m:t>
                      </m:r>
                      <m:r>
                        <a:rPr lang="en-US" b="0" i="1" smtClean="0">
                          <a:latin typeface="Cambria Math" panose="02040503050406030204" pitchFamily="18" charset="0"/>
                        </a:rPr>
                        <m:t>,</m:t>
                      </m:r>
                      <m:r>
                        <a:rPr lang="en-US" i="1">
                          <a:latin typeface="Cambria Math" panose="02040503050406030204" pitchFamily="18" charset="0"/>
                        </a:rPr>
                        <m:t>𝐶𝑎𝑠𝑒</m:t>
                      </m:r>
                      <m:r>
                        <a:rPr lang="en-US" i="1">
                          <a:latin typeface="Cambria Math" panose="02040503050406030204" pitchFamily="18" charset="0"/>
                        </a:rPr>
                        <m:t> </m:t>
                      </m:r>
                      <m:r>
                        <a:rPr lang="en-US" i="1">
                          <a:latin typeface="Cambria Math" panose="02040503050406030204" pitchFamily="18" charset="0"/>
                        </a:rPr>
                        <m:t>𝐺𝑟𝑜𝑢𝑝</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8</m:t>
                          </m:r>
                        </m:num>
                        <m:den>
                          <m:r>
                            <a:rPr lang="en-US" b="0" i="1" smtClean="0">
                              <a:latin typeface="Cambria Math" panose="02040503050406030204" pitchFamily="18" charset="0"/>
                            </a:rPr>
                            <m:t>2</m:t>
                          </m:r>
                        </m:den>
                      </m:f>
                      <m:r>
                        <a:rPr lang="en-US" b="0" i="1" smtClean="0">
                          <a:latin typeface="Cambria Math" panose="02040503050406030204" pitchFamily="18" charset="0"/>
                        </a:rPr>
                        <m:t>=4</m:t>
                      </m:r>
                    </m:oMath>
                  </m:oMathPara>
                </a14:m>
                <a:endParaRPr lang="en-US" dirty="0"/>
              </a:p>
            </p:txBody>
          </p:sp>
        </mc:Choice>
        <mc:Fallback>
          <p:sp>
            <p:nvSpPr>
              <p:cNvPr id="7" name="TextBox 6">
                <a:extLst>
                  <a:ext uri="{FF2B5EF4-FFF2-40B4-BE49-F238E27FC236}">
                    <a16:creationId xmlns:a16="http://schemas.microsoft.com/office/drawing/2014/main" id="{6660B445-B483-414B-B918-6B92ECAA4370}"/>
                  </a:ext>
                </a:extLst>
              </p:cNvPr>
              <p:cNvSpPr txBox="1">
                <a:spLocks noRot="1" noChangeAspect="1" noMove="1" noResize="1" noEditPoints="1" noAdjustHandles="1" noChangeArrowheads="1" noChangeShapeType="1" noTextEdit="1"/>
              </p:cNvSpPr>
              <p:nvPr/>
            </p:nvSpPr>
            <p:spPr>
              <a:xfrm>
                <a:off x="6475023" y="2954752"/>
                <a:ext cx="5263375" cy="610936"/>
              </a:xfrm>
              <a:prstGeom prst="rect">
                <a:avLst/>
              </a:prstGeom>
              <a:blipFill>
                <a:blip r:embed="rId2"/>
                <a:stretch>
                  <a:fillRect b="-2041"/>
                </a:stretch>
              </a:blipFill>
            </p:spPr>
            <p:txBody>
              <a:bodyPr/>
              <a:lstStyle/>
              <a:p>
                <a:r>
                  <a:rPr lang="en-US">
                    <a:noFill/>
                  </a:rPr>
                  <a:t> </a:t>
                </a:r>
              </a:p>
            </p:txBody>
          </p:sp>
        </mc:Fallback>
      </mc:AlternateContent>
    </p:spTree>
    <p:extLst>
      <p:ext uri="{BB962C8B-B14F-4D97-AF65-F5344CB8AC3E}">
        <p14:creationId xmlns:p14="http://schemas.microsoft.com/office/powerpoint/2010/main" val="2170337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 Ratio Example</a:t>
            </a:r>
          </a:p>
        </p:txBody>
      </p:sp>
      <p:sp>
        <p:nvSpPr>
          <p:cNvPr id="3" name="Content Placeholder 2"/>
          <p:cNvSpPr>
            <a:spLocks noGrp="1"/>
          </p:cNvSpPr>
          <p:nvPr>
            <p:ph idx="1"/>
          </p:nvPr>
        </p:nvSpPr>
        <p:spPr/>
        <p:txBody>
          <a:bodyPr>
            <a:noAutofit/>
          </a:bodyPr>
          <a:lstStyle/>
          <a:p>
            <a:pPr>
              <a:spcBef>
                <a:spcPct val="50000"/>
              </a:spcBef>
              <a:defRPr/>
            </a:pPr>
            <a:r>
              <a:rPr lang="en-US" sz="1600" dirty="0"/>
              <a:t>Smokers, non-smokers study</a:t>
            </a:r>
          </a:p>
          <a:p>
            <a:pPr>
              <a:spcBef>
                <a:spcPct val="50000"/>
              </a:spcBef>
              <a:defRPr/>
            </a:pPr>
            <a:r>
              <a:rPr lang="en-US" sz="1600" dirty="0">
                <a:cs typeface="Arial" charset="0"/>
              </a:rPr>
              <a:t>Interested in studying smoking/lung cancer, 2 groups</a:t>
            </a:r>
          </a:p>
          <a:p>
            <a:pPr>
              <a:spcBef>
                <a:spcPct val="50000"/>
              </a:spcBef>
              <a:defRPr/>
            </a:pPr>
            <a:r>
              <a:rPr lang="en-US" sz="1600" dirty="0">
                <a:cs typeface="Arial" charset="0"/>
              </a:rPr>
              <a:t>Group 1 (Case Group) – Have lung cancer</a:t>
            </a:r>
          </a:p>
          <a:p>
            <a:pPr lvl="1">
              <a:spcBef>
                <a:spcPct val="50000"/>
              </a:spcBef>
              <a:defRPr/>
            </a:pPr>
            <a:r>
              <a:rPr lang="en-US" sz="1600" dirty="0">
                <a:cs typeface="Arial" charset="0"/>
              </a:rPr>
              <a:t>8 Smokers</a:t>
            </a:r>
          </a:p>
          <a:p>
            <a:pPr lvl="1">
              <a:spcBef>
                <a:spcPct val="50000"/>
              </a:spcBef>
              <a:defRPr/>
            </a:pPr>
            <a:r>
              <a:rPr lang="en-US" sz="1600" dirty="0">
                <a:cs typeface="Arial" charset="0"/>
              </a:rPr>
              <a:t>2 Non-smokers</a:t>
            </a:r>
          </a:p>
          <a:p>
            <a:pPr>
              <a:spcBef>
                <a:spcPct val="50000"/>
              </a:spcBef>
              <a:defRPr/>
            </a:pPr>
            <a:r>
              <a:rPr lang="en-US" sz="1600" dirty="0">
                <a:cs typeface="Arial" charset="0"/>
              </a:rPr>
              <a:t>Group 2 (Control Group) – Don’t have lung cancer</a:t>
            </a:r>
          </a:p>
          <a:p>
            <a:pPr lvl="1">
              <a:spcBef>
                <a:spcPct val="50000"/>
              </a:spcBef>
              <a:defRPr/>
            </a:pPr>
            <a:r>
              <a:rPr lang="en-US" sz="1600" dirty="0">
                <a:cs typeface="Arial" charset="0"/>
              </a:rPr>
              <a:t>4 Smokers</a:t>
            </a:r>
          </a:p>
          <a:p>
            <a:pPr lvl="1">
              <a:spcBef>
                <a:spcPct val="50000"/>
              </a:spcBef>
              <a:defRPr/>
            </a:pPr>
            <a:r>
              <a:rPr lang="en-US" sz="1600" dirty="0">
                <a:cs typeface="Arial" charset="0"/>
              </a:rPr>
              <a:t>6 Non-smokers</a:t>
            </a:r>
          </a:p>
          <a:p>
            <a:pPr lvl="1">
              <a:spcBef>
                <a:spcPct val="50000"/>
              </a:spcBef>
              <a:defRPr/>
            </a:pPr>
            <a:endParaRPr lang="en-US" sz="16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26</a:t>
            </a:fld>
            <a:endParaRPr lang="en-US" dirty="0"/>
          </a:p>
        </p:txBody>
      </p:sp>
      <p:graphicFrame>
        <p:nvGraphicFramePr>
          <p:cNvPr id="5" name="Table 4">
            <a:extLst>
              <a:ext uri="{FF2B5EF4-FFF2-40B4-BE49-F238E27FC236}">
                <a16:creationId xmlns:a16="http://schemas.microsoft.com/office/drawing/2014/main" id="{E63CDAF8-4458-2A46-89EE-3823E528B09C}"/>
              </a:ext>
            </a:extLst>
          </p:cNvPr>
          <p:cNvGraphicFramePr>
            <a:graphicFrameLocks noGrp="1"/>
          </p:cNvGraphicFramePr>
          <p:nvPr/>
        </p:nvGraphicFramePr>
        <p:xfrm>
          <a:off x="7515922" y="1289892"/>
          <a:ext cx="4333989" cy="1297191"/>
        </p:xfrm>
        <a:graphic>
          <a:graphicData uri="http://schemas.openxmlformats.org/drawingml/2006/table">
            <a:tbl>
              <a:tblPr firstRow="1" bandRow="1">
                <a:tableStyleId>{5C22544A-7EE6-4342-B048-85BDC9FD1C3A}</a:tableStyleId>
              </a:tblPr>
              <a:tblGrid>
                <a:gridCol w="1444663">
                  <a:extLst>
                    <a:ext uri="{9D8B030D-6E8A-4147-A177-3AD203B41FA5}">
                      <a16:colId xmlns:a16="http://schemas.microsoft.com/office/drawing/2014/main" val="3702842790"/>
                    </a:ext>
                  </a:extLst>
                </a:gridCol>
                <a:gridCol w="1444663">
                  <a:extLst>
                    <a:ext uri="{9D8B030D-6E8A-4147-A177-3AD203B41FA5}">
                      <a16:colId xmlns:a16="http://schemas.microsoft.com/office/drawing/2014/main" val="2857116485"/>
                    </a:ext>
                  </a:extLst>
                </a:gridCol>
                <a:gridCol w="1444663">
                  <a:extLst>
                    <a:ext uri="{9D8B030D-6E8A-4147-A177-3AD203B41FA5}">
                      <a16:colId xmlns:a16="http://schemas.microsoft.com/office/drawing/2014/main" val="4154934145"/>
                    </a:ext>
                  </a:extLst>
                </a:gridCol>
              </a:tblGrid>
              <a:tr h="432397">
                <a:tc>
                  <a:txBody>
                    <a:bodyPr/>
                    <a:lstStyle/>
                    <a:p>
                      <a:endParaRPr lang="en-US" dirty="0"/>
                    </a:p>
                  </a:txBody>
                  <a:tcPr/>
                </a:tc>
                <a:tc>
                  <a:txBody>
                    <a:bodyPr/>
                    <a:lstStyle/>
                    <a:p>
                      <a:r>
                        <a:rPr lang="en-US" dirty="0"/>
                        <a:t>Case</a:t>
                      </a:r>
                    </a:p>
                  </a:txBody>
                  <a:tcPr/>
                </a:tc>
                <a:tc>
                  <a:txBody>
                    <a:bodyPr/>
                    <a:lstStyle/>
                    <a:p>
                      <a:r>
                        <a:rPr lang="en-US" dirty="0"/>
                        <a:t>Control</a:t>
                      </a:r>
                    </a:p>
                  </a:txBody>
                  <a:tcPr/>
                </a:tc>
                <a:extLst>
                  <a:ext uri="{0D108BD9-81ED-4DB2-BD59-A6C34878D82A}">
                    <a16:rowId xmlns:a16="http://schemas.microsoft.com/office/drawing/2014/main" val="1689164947"/>
                  </a:ext>
                </a:extLst>
              </a:tr>
              <a:tr h="432397">
                <a:tc>
                  <a:txBody>
                    <a:bodyPr/>
                    <a:lstStyle/>
                    <a:p>
                      <a:r>
                        <a:rPr lang="en-US" dirty="0"/>
                        <a:t>Smokers</a:t>
                      </a:r>
                    </a:p>
                  </a:txBody>
                  <a:tcPr/>
                </a:tc>
                <a:tc>
                  <a:txBody>
                    <a:bodyPr/>
                    <a:lstStyle/>
                    <a:p>
                      <a:r>
                        <a:rPr lang="en-US" dirty="0"/>
                        <a:t>8</a:t>
                      </a:r>
                    </a:p>
                  </a:txBody>
                  <a:tcPr/>
                </a:tc>
                <a:tc>
                  <a:txBody>
                    <a:bodyPr/>
                    <a:lstStyle/>
                    <a:p>
                      <a:r>
                        <a:rPr lang="en-US" dirty="0"/>
                        <a:t>4</a:t>
                      </a:r>
                    </a:p>
                  </a:txBody>
                  <a:tcPr/>
                </a:tc>
                <a:extLst>
                  <a:ext uri="{0D108BD9-81ED-4DB2-BD59-A6C34878D82A}">
                    <a16:rowId xmlns:a16="http://schemas.microsoft.com/office/drawing/2014/main" val="401390946"/>
                  </a:ext>
                </a:extLst>
              </a:tr>
              <a:tr h="432397">
                <a:tc>
                  <a:txBody>
                    <a:bodyPr/>
                    <a:lstStyle/>
                    <a:p>
                      <a:r>
                        <a:rPr lang="en-US" dirty="0"/>
                        <a:t>Non-Smokers</a:t>
                      </a:r>
                    </a:p>
                  </a:txBody>
                  <a:tcPr/>
                </a:tc>
                <a:tc>
                  <a:txBody>
                    <a:bodyPr/>
                    <a:lstStyle/>
                    <a:p>
                      <a:r>
                        <a:rPr lang="en-US" dirty="0"/>
                        <a:t>2</a:t>
                      </a:r>
                    </a:p>
                  </a:txBody>
                  <a:tcPr/>
                </a:tc>
                <a:tc>
                  <a:txBody>
                    <a:bodyPr/>
                    <a:lstStyle/>
                    <a:p>
                      <a:r>
                        <a:rPr lang="en-US" dirty="0"/>
                        <a:t>6</a:t>
                      </a:r>
                    </a:p>
                  </a:txBody>
                  <a:tcPr/>
                </a:tc>
                <a:extLst>
                  <a:ext uri="{0D108BD9-81ED-4DB2-BD59-A6C34878D82A}">
                    <a16:rowId xmlns:a16="http://schemas.microsoft.com/office/drawing/2014/main" val="97420191"/>
                  </a:ext>
                </a:extLst>
              </a:tr>
            </a:tbl>
          </a:graphicData>
        </a:graphic>
      </p:graphicFrame>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660B445-B483-414B-B918-6B92ECAA4370}"/>
                  </a:ext>
                </a:extLst>
              </p:cNvPr>
              <p:cNvSpPr txBox="1"/>
              <p:nvPr/>
            </p:nvSpPr>
            <p:spPr>
              <a:xfrm>
                <a:off x="6475023" y="2954752"/>
                <a:ext cx="5263375" cy="61093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𝑂𝑑𝑑𝑠</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𝑆𝑚𝑜𝑘𝑖𝑛𝑔</m:t>
                      </m:r>
                      <m:r>
                        <a:rPr lang="en-US" b="0" i="1" smtClean="0">
                          <a:latin typeface="Cambria Math" panose="02040503050406030204" pitchFamily="18" charset="0"/>
                        </a:rPr>
                        <m:t>,</m:t>
                      </m:r>
                      <m:r>
                        <a:rPr lang="en-US" i="1">
                          <a:latin typeface="Cambria Math" panose="02040503050406030204" pitchFamily="18" charset="0"/>
                        </a:rPr>
                        <m:t>𝐶𝑎𝑠𝑒</m:t>
                      </m:r>
                      <m:r>
                        <a:rPr lang="en-US" i="1">
                          <a:latin typeface="Cambria Math" panose="02040503050406030204" pitchFamily="18" charset="0"/>
                        </a:rPr>
                        <m:t> </m:t>
                      </m:r>
                      <m:r>
                        <a:rPr lang="en-US" i="1">
                          <a:latin typeface="Cambria Math" panose="02040503050406030204" pitchFamily="18" charset="0"/>
                        </a:rPr>
                        <m:t>𝐺𝑟𝑜𝑢𝑝</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8</m:t>
                          </m:r>
                        </m:num>
                        <m:den>
                          <m:r>
                            <a:rPr lang="en-US" b="0" i="1" smtClean="0">
                              <a:latin typeface="Cambria Math" panose="02040503050406030204" pitchFamily="18" charset="0"/>
                            </a:rPr>
                            <m:t>2</m:t>
                          </m:r>
                        </m:den>
                      </m:f>
                      <m:r>
                        <a:rPr lang="en-US" b="0" i="1" smtClean="0">
                          <a:latin typeface="Cambria Math" panose="02040503050406030204" pitchFamily="18" charset="0"/>
                        </a:rPr>
                        <m:t>=4</m:t>
                      </m:r>
                    </m:oMath>
                  </m:oMathPara>
                </a14:m>
                <a:endParaRPr lang="en-US" dirty="0"/>
              </a:p>
            </p:txBody>
          </p:sp>
        </mc:Choice>
        <mc:Fallback>
          <p:sp>
            <p:nvSpPr>
              <p:cNvPr id="7" name="TextBox 6">
                <a:extLst>
                  <a:ext uri="{FF2B5EF4-FFF2-40B4-BE49-F238E27FC236}">
                    <a16:creationId xmlns:a16="http://schemas.microsoft.com/office/drawing/2014/main" id="{6660B445-B483-414B-B918-6B92ECAA4370}"/>
                  </a:ext>
                </a:extLst>
              </p:cNvPr>
              <p:cNvSpPr txBox="1">
                <a:spLocks noRot="1" noChangeAspect="1" noMove="1" noResize="1" noEditPoints="1" noAdjustHandles="1" noChangeArrowheads="1" noChangeShapeType="1" noTextEdit="1"/>
              </p:cNvSpPr>
              <p:nvPr/>
            </p:nvSpPr>
            <p:spPr>
              <a:xfrm>
                <a:off x="6475023" y="2954752"/>
                <a:ext cx="5263375" cy="610936"/>
              </a:xfrm>
              <a:prstGeom prst="rect">
                <a:avLst/>
              </a:prstGeom>
              <a:blipFill>
                <a:blip r:embed="rId2"/>
                <a:stretch>
                  <a:fillRect b="-204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165A316D-1B81-7547-B0BF-EB1762568144}"/>
                  </a:ext>
                </a:extLst>
              </p:cNvPr>
              <p:cNvSpPr txBox="1"/>
              <p:nvPr/>
            </p:nvSpPr>
            <p:spPr>
              <a:xfrm>
                <a:off x="6475022" y="3596079"/>
                <a:ext cx="5263375" cy="60991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𝑂𝑑𝑑𝑠</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𝑆𝑚𝑜𝑘𝑖𝑛𝑔</m:t>
                      </m:r>
                      <m:r>
                        <a:rPr lang="en-US" b="0" i="1" smtClean="0">
                          <a:latin typeface="Cambria Math" panose="02040503050406030204" pitchFamily="18" charset="0"/>
                        </a:rPr>
                        <m:t>,</m:t>
                      </m:r>
                      <m:r>
                        <a:rPr lang="en-US" i="1">
                          <a:latin typeface="Cambria Math" panose="02040503050406030204" pitchFamily="18" charset="0"/>
                        </a:rPr>
                        <m:t>𝐶</m:t>
                      </m:r>
                      <m:r>
                        <a:rPr lang="en-US" b="0" i="1" smtClean="0">
                          <a:latin typeface="Cambria Math" panose="02040503050406030204" pitchFamily="18" charset="0"/>
                        </a:rPr>
                        <m:t>𝑜𝑛𝑡𝑟𝑜𝑙</m:t>
                      </m:r>
                      <m:r>
                        <a:rPr lang="en-US" i="1">
                          <a:latin typeface="Cambria Math" panose="02040503050406030204" pitchFamily="18" charset="0"/>
                        </a:rPr>
                        <m:t> </m:t>
                      </m:r>
                      <m:r>
                        <a:rPr lang="en-US" i="1">
                          <a:latin typeface="Cambria Math" panose="02040503050406030204" pitchFamily="18" charset="0"/>
                        </a:rPr>
                        <m:t>𝐺𝑟𝑜𝑢𝑝</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m:t>
                          </m:r>
                        </m:num>
                        <m:den>
                          <m:r>
                            <a:rPr lang="en-US" b="0" i="1" smtClean="0">
                              <a:latin typeface="Cambria Math" panose="02040503050406030204" pitchFamily="18" charset="0"/>
                            </a:rPr>
                            <m:t>6</m:t>
                          </m:r>
                        </m:den>
                      </m:f>
                      <m:r>
                        <a:rPr lang="en-US" b="0" i="1" smtClean="0">
                          <a:latin typeface="Cambria Math" panose="02040503050406030204" pitchFamily="18" charset="0"/>
                        </a:rPr>
                        <m:t>=0.66</m:t>
                      </m:r>
                    </m:oMath>
                  </m:oMathPara>
                </a14:m>
                <a:endParaRPr lang="en-US" dirty="0"/>
              </a:p>
            </p:txBody>
          </p:sp>
        </mc:Choice>
        <mc:Fallback>
          <p:sp>
            <p:nvSpPr>
              <p:cNvPr id="8" name="TextBox 7">
                <a:extLst>
                  <a:ext uri="{FF2B5EF4-FFF2-40B4-BE49-F238E27FC236}">
                    <a16:creationId xmlns:a16="http://schemas.microsoft.com/office/drawing/2014/main" id="{165A316D-1B81-7547-B0BF-EB1762568144}"/>
                  </a:ext>
                </a:extLst>
              </p:cNvPr>
              <p:cNvSpPr txBox="1">
                <a:spLocks noRot="1" noChangeAspect="1" noMove="1" noResize="1" noEditPoints="1" noAdjustHandles="1" noChangeArrowheads="1" noChangeShapeType="1" noTextEdit="1"/>
              </p:cNvSpPr>
              <p:nvPr/>
            </p:nvSpPr>
            <p:spPr>
              <a:xfrm>
                <a:off x="6475022" y="3596079"/>
                <a:ext cx="5263375" cy="609911"/>
              </a:xfrm>
              <a:prstGeom prst="rect">
                <a:avLst/>
              </a:prstGeom>
              <a:blipFill>
                <a:blip r:embed="rId3"/>
                <a:stretch>
                  <a:fillRect b="-4082"/>
                </a:stretch>
              </a:blipFill>
            </p:spPr>
            <p:txBody>
              <a:bodyPr/>
              <a:lstStyle/>
              <a:p>
                <a:r>
                  <a:rPr lang="en-US">
                    <a:noFill/>
                  </a:rPr>
                  <a:t> </a:t>
                </a:r>
              </a:p>
            </p:txBody>
          </p:sp>
        </mc:Fallback>
      </mc:AlternateContent>
    </p:spTree>
    <p:extLst>
      <p:ext uri="{BB962C8B-B14F-4D97-AF65-F5344CB8AC3E}">
        <p14:creationId xmlns:p14="http://schemas.microsoft.com/office/powerpoint/2010/main" val="11597115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 Ratio Example</a:t>
            </a:r>
          </a:p>
        </p:txBody>
      </p:sp>
      <p:sp>
        <p:nvSpPr>
          <p:cNvPr id="3" name="Content Placeholder 2"/>
          <p:cNvSpPr>
            <a:spLocks noGrp="1"/>
          </p:cNvSpPr>
          <p:nvPr>
            <p:ph idx="1"/>
          </p:nvPr>
        </p:nvSpPr>
        <p:spPr/>
        <p:txBody>
          <a:bodyPr>
            <a:noAutofit/>
          </a:bodyPr>
          <a:lstStyle/>
          <a:p>
            <a:pPr>
              <a:spcBef>
                <a:spcPct val="50000"/>
              </a:spcBef>
              <a:defRPr/>
            </a:pPr>
            <a:r>
              <a:rPr lang="en-US" sz="1600" dirty="0"/>
              <a:t>Smokers, non-smokers study</a:t>
            </a:r>
          </a:p>
          <a:p>
            <a:pPr>
              <a:spcBef>
                <a:spcPct val="50000"/>
              </a:spcBef>
              <a:defRPr/>
            </a:pPr>
            <a:r>
              <a:rPr lang="en-US" sz="1600" dirty="0">
                <a:cs typeface="Arial" charset="0"/>
              </a:rPr>
              <a:t>Interested in studying smoking/lung cancer, 2 groups</a:t>
            </a:r>
          </a:p>
          <a:p>
            <a:pPr>
              <a:spcBef>
                <a:spcPct val="50000"/>
              </a:spcBef>
              <a:defRPr/>
            </a:pPr>
            <a:r>
              <a:rPr lang="en-US" sz="1600" dirty="0">
                <a:cs typeface="Arial" charset="0"/>
              </a:rPr>
              <a:t>Group 1 (Case Group) – Have lung cancer</a:t>
            </a:r>
          </a:p>
          <a:p>
            <a:pPr lvl="1">
              <a:spcBef>
                <a:spcPct val="50000"/>
              </a:spcBef>
              <a:defRPr/>
            </a:pPr>
            <a:r>
              <a:rPr lang="en-US" sz="1600" dirty="0">
                <a:cs typeface="Arial" charset="0"/>
              </a:rPr>
              <a:t>8 Smokers</a:t>
            </a:r>
          </a:p>
          <a:p>
            <a:pPr lvl="1">
              <a:spcBef>
                <a:spcPct val="50000"/>
              </a:spcBef>
              <a:defRPr/>
            </a:pPr>
            <a:r>
              <a:rPr lang="en-US" sz="1600" dirty="0">
                <a:cs typeface="Arial" charset="0"/>
              </a:rPr>
              <a:t>2 Non-smokers</a:t>
            </a:r>
          </a:p>
          <a:p>
            <a:pPr>
              <a:spcBef>
                <a:spcPct val="50000"/>
              </a:spcBef>
              <a:defRPr/>
            </a:pPr>
            <a:r>
              <a:rPr lang="en-US" sz="1600" dirty="0">
                <a:cs typeface="Arial" charset="0"/>
              </a:rPr>
              <a:t>Group 2 (Control Group) – Don’t have lung cancer</a:t>
            </a:r>
          </a:p>
          <a:p>
            <a:pPr lvl="1">
              <a:spcBef>
                <a:spcPct val="50000"/>
              </a:spcBef>
              <a:defRPr/>
            </a:pPr>
            <a:r>
              <a:rPr lang="en-US" sz="1600" dirty="0">
                <a:cs typeface="Arial" charset="0"/>
              </a:rPr>
              <a:t>4 Smokers</a:t>
            </a:r>
          </a:p>
          <a:p>
            <a:pPr lvl="1">
              <a:spcBef>
                <a:spcPct val="50000"/>
              </a:spcBef>
              <a:defRPr/>
            </a:pPr>
            <a:r>
              <a:rPr lang="en-US" sz="1600" dirty="0">
                <a:cs typeface="Arial" charset="0"/>
              </a:rPr>
              <a:t>6 Non-smokers</a:t>
            </a:r>
          </a:p>
          <a:p>
            <a:pPr lvl="1">
              <a:spcBef>
                <a:spcPct val="50000"/>
              </a:spcBef>
              <a:defRPr/>
            </a:pPr>
            <a:endParaRPr lang="en-US" sz="16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27</a:t>
            </a:fld>
            <a:endParaRPr lang="en-US" dirty="0"/>
          </a:p>
        </p:txBody>
      </p:sp>
      <p:graphicFrame>
        <p:nvGraphicFramePr>
          <p:cNvPr id="5" name="Table 4">
            <a:extLst>
              <a:ext uri="{FF2B5EF4-FFF2-40B4-BE49-F238E27FC236}">
                <a16:creationId xmlns:a16="http://schemas.microsoft.com/office/drawing/2014/main" id="{E63CDAF8-4458-2A46-89EE-3823E528B09C}"/>
              </a:ext>
            </a:extLst>
          </p:cNvPr>
          <p:cNvGraphicFramePr>
            <a:graphicFrameLocks noGrp="1"/>
          </p:cNvGraphicFramePr>
          <p:nvPr/>
        </p:nvGraphicFramePr>
        <p:xfrm>
          <a:off x="7515922" y="1289892"/>
          <a:ext cx="4333989" cy="1297191"/>
        </p:xfrm>
        <a:graphic>
          <a:graphicData uri="http://schemas.openxmlformats.org/drawingml/2006/table">
            <a:tbl>
              <a:tblPr firstRow="1" bandRow="1">
                <a:tableStyleId>{5C22544A-7EE6-4342-B048-85BDC9FD1C3A}</a:tableStyleId>
              </a:tblPr>
              <a:tblGrid>
                <a:gridCol w="1444663">
                  <a:extLst>
                    <a:ext uri="{9D8B030D-6E8A-4147-A177-3AD203B41FA5}">
                      <a16:colId xmlns:a16="http://schemas.microsoft.com/office/drawing/2014/main" val="3702842790"/>
                    </a:ext>
                  </a:extLst>
                </a:gridCol>
                <a:gridCol w="1444663">
                  <a:extLst>
                    <a:ext uri="{9D8B030D-6E8A-4147-A177-3AD203B41FA5}">
                      <a16:colId xmlns:a16="http://schemas.microsoft.com/office/drawing/2014/main" val="2857116485"/>
                    </a:ext>
                  </a:extLst>
                </a:gridCol>
                <a:gridCol w="1444663">
                  <a:extLst>
                    <a:ext uri="{9D8B030D-6E8A-4147-A177-3AD203B41FA5}">
                      <a16:colId xmlns:a16="http://schemas.microsoft.com/office/drawing/2014/main" val="4154934145"/>
                    </a:ext>
                  </a:extLst>
                </a:gridCol>
              </a:tblGrid>
              <a:tr h="432397">
                <a:tc>
                  <a:txBody>
                    <a:bodyPr/>
                    <a:lstStyle/>
                    <a:p>
                      <a:endParaRPr lang="en-US" dirty="0"/>
                    </a:p>
                  </a:txBody>
                  <a:tcPr/>
                </a:tc>
                <a:tc>
                  <a:txBody>
                    <a:bodyPr/>
                    <a:lstStyle/>
                    <a:p>
                      <a:r>
                        <a:rPr lang="en-US" dirty="0"/>
                        <a:t>Case</a:t>
                      </a:r>
                    </a:p>
                  </a:txBody>
                  <a:tcPr/>
                </a:tc>
                <a:tc>
                  <a:txBody>
                    <a:bodyPr/>
                    <a:lstStyle/>
                    <a:p>
                      <a:r>
                        <a:rPr lang="en-US" dirty="0"/>
                        <a:t>Control</a:t>
                      </a:r>
                    </a:p>
                  </a:txBody>
                  <a:tcPr/>
                </a:tc>
                <a:extLst>
                  <a:ext uri="{0D108BD9-81ED-4DB2-BD59-A6C34878D82A}">
                    <a16:rowId xmlns:a16="http://schemas.microsoft.com/office/drawing/2014/main" val="1689164947"/>
                  </a:ext>
                </a:extLst>
              </a:tr>
              <a:tr h="432397">
                <a:tc>
                  <a:txBody>
                    <a:bodyPr/>
                    <a:lstStyle/>
                    <a:p>
                      <a:r>
                        <a:rPr lang="en-US" dirty="0"/>
                        <a:t>Smokers</a:t>
                      </a:r>
                    </a:p>
                  </a:txBody>
                  <a:tcPr/>
                </a:tc>
                <a:tc>
                  <a:txBody>
                    <a:bodyPr/>
                    <a:lstStyle/>
                    <a:p>
                      <a:r>
                        <a:rPr lang="en-US" dirty="0"/>
                        <a:t>8</a:t>
                      </a:r>
                    </a:p>
                  </a:txBody>
                  <a:tcPr/>
                </a:tc>
                <a:tc>
                  <a:txBody>
                    <a:bodyPr/>
                    <a:lstStyle/>
                    <a:p>
                      <a:r>
                        <a:rPr lang="en-US" dirty="0"/>
                        <a:t>4</a:t>
                      </a:r>
                    </a:p>
                  </a:txBody>
                  <a:tcPr/>
                </a:tc>
                <a:extLst>
                  <a:ext uri="{0D108BD9-81ED-4DB2-BD59-A6C34878D82A}">
                    <a16:rowId xmlns:a16="http://schemas.microsoft.com/office/drawing/2014/main" val="401390946"/>
                  </a:ext>
                </a:extLst>
              </a:tr>
              <a:tr h="432397">
                <a:tc>
                  <a:txBody>
                    <a:bodyPr/>
                    <a:lstStyle/>
                    <a:p>
                      <a:r>
                        <a:rPr lang="en-US" dirty="0"/>
                        <a:t>Non-Smokers</a:t>
                      </a:r>
                    </a:p>
                  </a:txBody>
                  <a:tcPr/>
                </a:tc>
                <a:tc>
                  <a:txBody>
                    <a:bodyPr/>
                    <a:lstStyle/>
                    <a:p>
                      <a:r>
                        <a:rPr lang="en-US" dirty="0"/>
                        <a:t>2</a:t>
                      </a:r>
                    </a:p>
                  </a:txBody>
                  <a:tcPr/>
                </a:tc>
                <a:tc>
                  <a:txBody>
                    <a:bodyPr/>
                    <a:lstStyle/>
                    <a:p>
                      <a:r>
                        <a:rPr lang="en-US" dirty="0"/>
                        <a:t>6</a:t>
                      </a:r>
                    </a:p>
                  </a:txBody>
                  <a:tcPr/>
                </a:tc>
                <a:extLst>
                  <a:ext uri="{0D108BD9-81ED-4DB2-BD59-A6C34878D82A}">
                    <a16:rowId xmlns:a16="http://schemas.microsoft.com/office/drawing/2014/main" val="97420191"/>
                  </a:ext>
                </a:extLst>
              </a:tr>
            </a:tbl>
          </a:graphicData>
        </a:graphic>
      </p:graphicFrame>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1AF2007F-F619-414F-9AE3-B5C71B638670}"/>
                  </a:ext>
                </a:extLst>
              </p:cNvPr>
              <p:cNvSpPr txBox="1"/>
              <p:nvPr/>
            </p:nvSpPr>
            <p:spPr>
              <a:xfrm>
                <a:off x="6281617" y="4236381"/>
                <a:ext cx="5263375" cy="66492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𝑂𝑑𝑑𝑠</m:t>
                      </m:r>
                      <m:r>
                        <a:rPr lang="en-US" b="0" i="1" smtClean="0">
                          <a:latin typeface="Cambria Math" panose="02040503050406030204" pitchFamily="18" charset="0"/>
                        </a:rPr>
                        <m:t> </m:t>
                      </m:r>
                      <m:r>
                        <a:rPr lang="en-US" b="0" i="1" smtClean="0">
                          <a:latin typeface="Cambria Math" panose="02040503050406030204" pitchFamily="18" charset="0"/>
                        </a:rPr>
                        <m:t>𝑅𝑎𝑡𝑖𝑜</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𝑂𝑑𝑑𝑠</m:t>
                          </m:r>
                          <m:r>
                            <a:rPr lang="en-US" b="0" i="1" smtClean="0">
                              <a:latin typeface="Cambria Math" panose="02040503050406030204" pitchFamily="18" charset="0"/>
                            </a:rPr>
                            <m:t> </m:t>
                          </m:r>
                          <m:r>
                            <a:rPr lang="en-US" b="0" i="1" smtClean="0">
                              <a:latin typeface="Cambria Math" panose="02040503050406030204" pitchFamily="18" charset="0"/>
                            </a:rPr>
                            <m:t>𝐶𝑎𝑠𝑒</m:t>
                          </m:r>
                          <m:r>
                            <a:rPr lang="en-US" b="0" i="1" smtClean="0">
                              <a:latin typeface="Cambria Math" panose="02040503050406030204" pitchFamily="18" charset="0"/>
                            </a:rPr>
                            <m:t> </m:t>
                          </m:r>
                          <m:r>
                            <a:rPr lang="en-US" b="0" i="1" smtClean="0">
                              <a:latin typeface="Cambria Math" panose="02040503050406030204" pitchFamily="18" charset="0"/>
                            </a:rPr>
                            <m:t>𝐺𝑟𝑜𝑢𝑝</m:t>
                          </m:r>
                        </m:num>
                        <m:den>
                          <m:r>
                            <a:rPr lang="en-US" b="0" i="1" smtClean="0">
                              <a:latin typeface="Cambria Math" panose="02040503050406030204" pitchFamily="18" charset="0"/>
                            </a:rPr>
                            <m:t>𝑂𝑑𝑑𝑠</m:t>
                          </m:r>
                          <m:r>
                            <a:rPr lang="en-US" b="0" i="1" smtClean="0">
                              <a:latin typeface="Cambria Math" panose="02040503050406030204" pitchFamily="18" charset="0"/>
                            </a:rPr>
                            <m:t> </m:t>
                          </m:r>
                          <m:r>
                            <a:rPr lang="en-US" b="0" i="1" smtClean="0">
                              <a:latin typeface="Cambria Math" panose="02040503050406030204" pitchFamily="18" charset="0"/>
                            </a:rPr>
                            <m:t>𝐶𝑜𝑛𝑡𝑟𝑜𝑙</m:t>
                          </m:r>
                          <m:r>
                            <a:rPr lang="en-US" b="0" i="1" smtClean="0">
                              <a:latin typeface="Cambria Math" panose="02040503050406030204" pitchFamily="18" charset="0"/>
                            </a:rPr>
                            <m:t> </m:t>
                          </m:r>
                          <m:r>
                            <a:rPr lang="en-US" b="0" i="1" smtClean="0">
                              <a:latin typeface="Cambria Math" panose="02040503050406030204" pitchFamily="18" charset="0"/>
                            </a:rPr>
                            <m:t>𝐺𝑟𝑜𝑢𝑝</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4</m:t>
                          </m:r>
                        </m:num>
                        <m:den>
                          <m:r>
                            <a:rPr lang="en-US" b="0" i="1" smtClean="0">
                              <a:latin typeface="Cambria Math" panose="02040503050406030204" pitchFamily="18" charset="0"/>
                            </a:rPr>
                            <m:t>0.6</m:t>
                          </m:r>
                          <m:r>
                            <a:rPr lang="en-US" i="1">
                              <a:latin typeface="Cambria Math" panose="02040503050406030204" pitchFamily="18" charset="0"/>
                            </a:rPr>
                            <m:t>6</m:t>
                          </m:r>
                        </m:den>
                      </m:f>
                      <m:r>
                        <a:rPr lang="en-US" b="0" i="1" smtClean="0">
                          <a:latin typeface="Cambria Math" panose="02040503050406030204" pitchFamily="18" charset="0"/>
                        </a:rPr>
                        <m:t>=6</m:t>
                      </m:r>
                    </m:oMath>
                  </m:oMathPara>
                </a14:m>
                <a:endParaRPr lang="en-US" dirty="0"/>
              </a:p>
            </p:txBody>
          </p:sp>
        </mc:Choice>
        <mc:Fallback>
          <p:sp>
            <p:nvSpPr>
              <p:cNvPr id="6" name="TextBox 5">
                <a:extLst>
                  <a:ext uri="{FF2B5EF4-FFF2-40B4-BE49-F238E27FC236}">
                    <a16:creationId xmlns:a16="http://schemas.microsoft.com/office/drawing/2014/main" id="{1AF2007F-F619-414F-9AE3-B5C71B638670}"/>
                  </a:ext>
                </a:extLst>
              </p:cNvPr>
              <p:cNvSpPr txBox="1">
                <a:spLocks noRot="1" noChangeAspect="1" noMove="1" noResize="1" noEditPoints="1" noAdjustHandles="1" noChangeArrowheads="1" noChangeShapeType="1" noTextEdit="1"/>
              </p:cNvSpPr>
              <p:nvPr/>
            </p:nvSpPr>
            <p:spPr>
              <a:xfrm>
                <a:off x="6281617" y="4236381"/>
                <a:ext cx="5263375" cy="664926"/>
              </a:xfrm>
              <a:prstGeom prst="rect">
                <a:avLst/>
              </a:prstGeom>
              <a:blipFill>
                <a:blip r:embed="rId2"/>
                <a:stretch>
                  <a:fillRect b="-943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660B445-B483-414B-B918-6B92ECAA4370}"/>
                  </a:ext>
                </a:extLst>
              </p:cNvPr>
              <p:cNvSpPr txBox="1"/>
              <p:nvPr/>
            </p:nvSpPr>
            <p:spPr>
              <a:xfrm>
                <a:off x="6475023" y="2954752"/>
                <a:ext cx="5263375" cy="61093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𝑂𝑑𝑑𝑠</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𝑆𝑚𝑜𝑘𝑖𝑛𝑔</m:t>
                      </m:r>
                      <m:r>
                        <a:rPr lang="en-US" b="0" i="1" smtClean="0">
                          <a:latin typeface="Cambria Math" panose="02040503050406030204" pitchFamily="18" charset="0"/>
                        </a:rPr>
                        <m:t>,</m:t>
                      </m:r>
                      <m:r>
                        <a:rPr lang="en-US" i="1">
                          <a:latin typeface="Cambria Math" panose="02040503050406030204" pitchFamily="18" charset="0"/>
                        </a:rPr>
                        <m:t>𝐶𝑎𝑠𝑒</m:t>
                      </m:r>
                      <m:r>
                        <a:rPr lang="en-US" i="1">
                          <a:latin typeface="Cambria Math" panose="02040503050406030204" pitchFamily="18" charset="0"/>
                        </a:rPr>
                        <m:t> </m:t>
                      </m:r>
                      <m:r>
                        <a:rPr lang="en-US" i="1">
                          <a:latin typeface="Cambria Math" panose="02040503050406030204" pitchFamily="18" charset="0"/>
                        </a:rPr>
                        <m:t>𝐺𝑟𝑜𝑢𝑝</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8</m:t>
                          </m:r>
                        </m:num>
                        <m:den>
                          <m:r>
                            <a:rPr lang="en-US" b="0" i="1" smtClean="0">
                              <a:latin typeface="Cambria Math" panose="02040503050406030204" pitchFamily="18" charset="0"/>
                            </a:rPr>
                            <m:t>2</m:t>
                          </m:r>
                        </m:den>
                      </m:f>
                      <m:r>
                        <a:rPr lang="en-US" b="0" i="1" smtClean="0">
                          <a:latin typeface="Cambria Math" panose="02040503050406030204" pitchFamily="18" charset="0"/>
                        </a:rPr>
                        <m:t>=4</m:t>
                      </m:r>
                    </m:oMath>
                  </m:oMathPara>
                </a14:m>
                <a:endParaRPr lang="en-US" dirty="0"/>
              </a:p>
            </p:txBody>
          </p:sp>
        </mc:Choice>
        <mc:Fallback>
          <p:sp>
            <p:nvSpPr>
              <p:cNvPr id="7" name="TextBox 6">
                <a:extLst>
                  <a:ext uri="{FF2B5EF4-FFF2-40B4-BE49-F238E27FC236}">
                    <a16:creationId xmlns:a16="http://schemas.microsoft.com/office/drawing/2014/main" id="{6660B445-B483-414B-B918-6B92ECAA4370}"/>
                  </a:ext>
                </a:extLst>
              </p:cNvPr>
              <p:cNvSpPr txBox="1">
                <a:spLocks noRot="1" noChangeAspect="1" noMove="1" noResize="1" noEditPoints="1" noAdjustHandles="1" noChangeArrowheads="1" noChangeShapeType="1" noTextEdit="1"/>
              </p:cNvSpPr>
              <p:nvPr/>
            </p:nvSpPr>
            <p:spPr>
              <a:xfrm>
                <a:off x="6475023" y="2954752"/>
                <a:ext cx="5263375" cy="610936"/>
              </a:xfrm>
              <a:prstGeom prst="rect">
                <a:avLst/>
              </a:prstGeom>
              <a:blipFill>
                <a:blip r:embed="rId3"/>
                <a:stretch>
                  <a:fillRect b="-204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165A316D-1B81-7547-B0BF-EB1762568144}"/>
                  </a:ext>
                </a:extLst>
              </p:cNvPr>
              <p:cNvSpPr txBox="1"/>
              <p:nvPr/>
            </p:nvSpPr>
            <p:spPr>
              <a:xfrm>
                <a:off x="6475022" y="3596079"/>
                <a:ext cx="5263375" cy="60991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𝑂𝑑𝑑𝑠</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𝑆𝑚𝑜𝑘𝑖𝑛𝑔</m:t>
                      </m:r>
                      <m:r>
                        <a:rPr lang="en-US" b="0" i="1" smtClean="0">
                          <a:latin typeface="Cambria Math" panose="02040503050406030204" pitchFamily="18" charset="0"/>
                        </a:rPr>
                        <m:t>,</m:t>
                      </m:r>
                      <m:r>
                        <a:rPr lang="en-US" i="1">
                          <a:latin typeface="Cambria Math" panose="02040503050406030204" pitchFamily="18" charset="0"/>
                        </a:rPr>
                        <m:t>𝐶</m:t>
                      </m:r>
                      <m:r>
                        <a:rPr lang="en-US" b="0" i="1" smtClean="0">
                          <a:latin typeface="Cambria Math" panose="02040503050406030204" pitchFamily="18" charset="0"/>
                        </a:rPr>
                        <m:t>𝑜𝑛𝑡𝑟𝑜𝑙</m:t>
                      </m:r>
                      <m:r>
                        <a:rPr lang="en-US" i="1">
                          <a:latin typeface="Cambria Math" panose="02040503050406030204" pitchFamily="18" charset="0"/>
                        </a:rPr>
                        <m:t> </m:t>
                      </m:r>
                      <m:r>
                        <a:rPr lang="en-US" i="1">
                          <a:latin typeface="Cambria Math" panose="02040503050406030204" pitchFamily="18" charset="0"/>
                        </a:rPr>
                        <m:t>𝐺𝑟𝑜𝑢𝑝</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m:t>
                          </m:r>
                        </m:num>
                        <m:den>
                          <m:r>
                            <a:rPr lang="en-US" b="0" i="1" smtClean="0">
                              <a:latin typeface="Cambria Math" panose="02040503050406030204" pitchFamily="18" charset="0"/>
                            </a:rPr>
                            <m:t>6</m:t>
                          </m:r>
                        </m:den>
                      </m:f>
                      <m:r>
                        <a:rPr lang="en-US" b="0" i="1" smtClean="0">
                          <a:latin typeface="Cambria Math" panose="02040503050406030204" pitchFamily="18" charset="0"/>
                        </a:rPr>
                        <m:t>=0.66</m:t>
                      </m:r>
                    </m:oMath>
                  </m:oMathPara>
                </a14:m>
                <a:endParaRPr lang="en-US" dirty="0"/>
              </a:p>
            </p:txBody>
          </p:sp>
        </mc:Choice>
        <mc:Fallback>
          <p:sp>
            <p:nvSpPr>
              <p:cNvPr id="8" name="TextBox 7">
                <a:extLst>
                  <a:ext uri="{FF2B5EF4-FFF2-40B4-BE49-F238E27FC236}">
                    <a16:creationId xmlns:a16="http://schemas.microsoft.com/office/drawing/2014/main" id="{165A316D-1B81-7547-B0BF-EB1762568144}"/>
                  </a:ext>
                </a:extLst>
              </p:cNvPr>
              <p:cNvSpPr txBox="1">
                <a:spLocks noRot="1" noChangeAspect="1" noMove="1" noResize="1" noEditPoints="1" noAdjustHandles="1" noChangeArrowheads="1" noChangeShapeType="1" noTextEdit="1"/>
              </p:cNvSpPr>
              <p:nvPr/>
            </p:nvSpPr>
            <p:spPr>
              <a:xfrm>
                <a:off x="6475022" y="3596079"/>
                <a:ext cx="5263375" cy="609911"/>
              </a:xfrm>
              <a:prstGeom prst="rect">
                <a:avLst/>
              </a:prstGeom>
              <a:blipFill>
                <a:blip r:embed="rId4"/>
                <a:stretch>
                  <a:fillRect b="-4082"/>
                </a:stretch>
              </a:blipFill>
            </p:spPr>
            <p:txBody>
              <a:bodyPr/>
              <a:lstStyle/>
              <a:p>
                <a:r>
                  <a:rPr lang="en-US">
                    <a:noFill/>
                  </a:rPr>
                  <a:t> </a:t>
                </a:r>
              </a:p>
            </p:txBody>
          </p:sp>
        </mc:Fallback>
      </mc:AlternateContent>
    </p:spTree>
    <p:extLst>
      <p:ext uri="{BB962C8B-B14F-4D97-AF65-F5344CB8AC3E}">
        <p14:creationId xmlns:p14="http://schemas.microsoft.com/office/powerpoint/2010/main" val="14688062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 Ratio Example</a:t>
            </a:r>
          </a:p>
        </p:txBody>
      </p:sp>
      <p:sp>
        <p:nvSpPr>
          <p:cNvPr id="3" name="Content Placeholder 2"/>
          <p:cNvSpPr>
            <a:spLocks noGrp="1"/>
          </p:cNvSpPr>
          <p:nvPr>
            <p:ph idx="1"/>
          </p:nvPr>
        </p:nvSpPr>
        <p:spPr/>
        <p:txBody>
          <a:bodyPr>
            <a:noAutofit/>
          </a:bodyPr>
          <a:lstStyle/>
          <a:p>
            <a:pPr>
              <a:spcBef>
                <a:spcPct val="50000"/>
              </a:spcBef>
              <a:defRPr/>
            </a:pPr>
            <a:r>
              <a:rPr lang="en-US" sz="1600" dirty="0"/>
              <a:t>Smokers, non-smokers study</a:t>
            </a:r>
          </a:p>
          <a:p>
            <a:pPr>
              <a:spcBef>
                <a:spcPct val="50000"/>
              </a:spcBef>
              <a:defRPr/>
            </a:pPr>
            <a:r>
              <a:rPr lang="en-US" sz="1600" dirty="0">
                <a:cs typeface="Arial" charset="0"/>
              </a:rPr>
              <a:t>Interested in studying smoking/lung cancer, 2 groups</a:t>
            </a:r>
          </a:p>
          <a:p>
            <a:pPr>
              <a:spcBef>
                <a:spcPct val="50000"/>
              </a:spcBef>
              <a:defRPr/>
            </a:pPr>
            <a:r>
              <a:rPr lang="en-US" sz="1600" dirty="0">
                <a:cs typeface="Arial" charset="0"/>
              </a:rPr>
              <a:t>Group 1 (Case Group) – Have lung cancer</a:t>
            </a:r>
          </a:p>
          <a:p>
            <a:pPr lvl="1">
              <a:spcBef>
                <a:spcPct val="50000"/>
              </a:spcBef>
              <a:defRPr/>
            </a:pPr>
            <a:r>
              <a:rPr lang="en-US" sz="1600" dirty="0">
                <a:cs typeface="Arial" charset="0"/>
              </a:rPr>
              <a:t>8 Smokers</a:t>
            </a:r>
          </a:p>
          <a:p>
            <a:pPr lvl="1">
              <a:spcBef>
                <a:spcPct val="50000"/>
              </a:spcBef>
              <a:defRPr/>
            </a:pPr>
            <a:r>
              <a:rPr lang="en-US" sz="1600" dirty="0">
                <a:cs typeface="Arial" charset="0"/>
              </a:rPr>
              <a:t>2 Non-smokers</a:t>
            </a:r>
          </a:p>
          <a:p>
            <a:pPr>
              <a:spcBef>
                <a:spcPct val="50000"/>
              </a:spcBef>
              <a:defRPr/>
            </a:pPr>
            <a:r>
              <a:rPr lang="en-US" sz="1600" dirty="0">
                <a:cs typeface="Arial" charset="0"/>
              </a:rPr>
              <a:t>Group 2 (Control Group) – Don’t have lung cancer</a:t>
            </a:r>
          </a:p>
          <a:p>
            <a:pPr lvl="1">
              <a:spcBef>
                <a:spcPct val="50000"/>
              </a:spcBef>
              <a:defRPr/>
            </a:pPr>
            <a:r>
              <a:rPr lang="en-US" sz="1600" dirty="0">
                <a:cs typeface="Arial" charset="0"/>
              </a:rPr>
              <a:t>4 Smokers</a:t>
            </a:r>
          </a:p>
          <a:p>
            <a:pPr lvl="1">
              <a:spcBef>
                <a:spcPct val="50000"/>
              </a:spcBef>
              <a:defRPr/>
            </a:pPr>
            <a:r>
              <a:rPr lang="en-US" sz="1600" dirty="0">
                <a:cs typeface="Arial" charset="0"/>
              </a:rPr>
              <a:t>6 Non-smokers</a:t>
            </a:r>
          </a:p>
          <a:p>
            <a:pPr>
              <a:spcBef>
                <a:spcPct val="50000"/>
              </a:spcBef>
              <a:defRPr/>
            </a:pPr>
            <a:r>
              <a:rPr lang="en-US" sz="1600" dirty="0">
                <a:cs typeface="Arial" charset="0"/>
              </a:rPr>
              <a:t>How can we compare the odds?</a:t>
            </a:r>
          </a:p>
          <a:p>
            <a:pPr marL="457200" lvl="1" indent="0">
              <a:spcBef>
                <a:spcPct val="50000"/>
              </a:spcBef>
              <a:buNone/>
              <a:defRPr/>
            </a:pPr>
            <a:endParaRPr lang="en-US" sz="16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28</a:t>
            </a:fld>
            <a:endParaRPr lang="en-US" dirty="0"/>
          </a:p>
        </p:txBody>
      </p:sp>
      <p:graphicFrame>
        <p:nvGraphicFramePr>
          <p:cNvPr id="5" name="Table 4">
            <a:extLst>
              <a:ext uri="{FF2B5EF4-FFF2-40B4-BE49-F238E27FC236}">
                <a16:creationId xmlns:a16="http://schemas.microsoft.com/office/drawing/2014/main" id="{E63CDAF8-4458-2A46-89EE-3823E528B09C}"/>
              </a:ext>
            </a:extLst>
          </p:cNvPr>
          <p:cNvGraphicFramePr>
            <a:graphicFrameLocks noGrp="1"/>
          </p:cNvGraphicFramePr>
          <p:nvPr/>
        </p:nvGraphicFramePr>
        <p:xfrm>
          <a:off x="7515922" y="1289892"/>
          <a:ext cx="4333989" cy="1297191"/>
        </p:xfrm>
        <a:graphic>
          <a:graphicData uri="http://schemas.openxmlformats.org/drawingml/2006/table">
            <a:tbl>
              <a:tblPr firstRow="1" bandRow="1">
                <a:tableStyleId>{5C22544A-7EE6-4342-B048-85BDC9FD1C3A}</a:tableStyleId>
              </a:tblPr>
              <a:tblGrid>
                <a:gridCol w="1444663">
                  <a:extLst>
                    <a:ext uri="{9D8B030D-6E8A-4147-A177-3AD203B41FA5}">
                      <a16:colId xmlns:a16="http://schemas.microsoft.com/office/drawing/2014/main" val="3702842790"/>
                    </a:ext>
                  </a:extLst>
                </a:gridCol>
                <a:gridCol w="1444663">
                  <a:extLst>
                    <a:ext uri="{9D8B030D-6E8A-4147-A177-3AD203B41FA5}">
                      <a16:colId xmlns:a16="http://schemas.microsoft.com/office/drawing/2014/main" val="2857116485"/>
                    </a:ext>
                  </a:extLst>
                </a:gridCol>
                <a:gridCol w="1444663">
                  <a:extLst>
                    <a:ext uri="{9D8B030D-6E8A-4147-A177-3AD203B41FA5}">
                      <a16:colId xmlns:a16="http://schemas.microsoft.com/office/drawing/2014/main" val="4154934145"/>
                    </a:ext>
                  </a:extLst>
                </a:gridCol>
              </a:tblGrid>
              <a:tr h="432397">
                <a:tc>
                  <a:txBody>
                    <a:bodyPr/>
                    <a:lstStyle/>
                    <a:p>
                      <a:endParaRPr lang="en-US" dirty="0"/>
                    </a:p>
                  </a:txBody>
                  <a:tcPr/>
                </a:tc>
                <a:tc>
                  <a:txBody>
                    <a:bodyPr/>
                    <a:lstStyle/>
                    <a:p>
                      <a:r>
                        <a:rPr lang="en-US" dirty="0"/>
                        <a:t>Case</a:t>
                      </a:r>
                    </a:p>
                  </a:txBody>
                  <a:tcPr/>
                </a:tc>
                <a:tc>
                  <a:txBody>
                    <a:bodyPr/>
                    <a:lstStyle/>
                    <a:p>
                      <a:r>
                        <a:rPr lang="en-US" dirty="0"/>
                        <a:t>Control</a:t>
                      </a:r>
                    </a:p>
                  </a:txBody>
                  <a:tcPr/>
                </a:tc>
                <a:extLst>
                  <a:ext uri="{0D108BD9-81ED-4DB2-BD59-A6C34878D82A}">
                    <a16:rowId xmlns:a16="http://schemas.microsoft.com/office/drawing/2014/main" val="1689164947"/>
                  </a:ext>
                </a:extLst>
              </a:tr>
              <a:tr h="432397">
                <a:tc>
                  <a:txBody>
                    <a:bodyPr/>
                    <a:lstStyle/>
                    <a:p>
                      <a:r>
                        <a:rPr lang="en-US" dirty="0"/>
                        <a:t>Smokers</a:t>
                      </a:r>
                    </a:p>
                  </a:txBody>
                  <a:tcPr/>
                </a:tc>
                <a:tc>
                  <a:txBody>
                    <a:bodyPr/>
                    <a:lstStyle/>
                    <a:p>
                      <a:r>
                        <a:rPr lang="en-US" dirty="0"/>
                        <a:t>8</a:t>
                      </a:r>
                    </a:p>
                  </a:txBody>
                  <a:tcPr/>
                </a:tc>
                <a:tc>
                  <a:txBody>
                    <a:bodyPr/>
                    <a:lstStyle/>
                    <a:p>
                      <a:r>
                        <a:rPr lang="en-US" dirty="0"/>
                        <a:t>4</a:t>
                      </a:r>
                    </a:p>
                  </a:txBody>
                  <a:tcPr/>
                </a:tc>
                <a:extLst>
                  <a:ext uri="{0D108BD9-81ED-4DB2-BD59-A6C34878D82A}">
                    <a16:rowId xmlns:a16="http://schemas.microsoft.com/office/drawing/2014/main" val="401390946"/>
                  </a:ext>
                </a:extLst>
              </a:tr>
              <a:tr h="432397">
                <a:tc>
                  <a:txBody>
                    <a:bodyPr/>
                    <a:lstStyle/>
                    <a:p>
                      <a:r>
                        <a:rPr lang="en-US" dirty="0"/>
                        <a:t>Non-Smokers</a:t>
                      </a:r>
                    </a:p>
                  </a:txBody>
                  <a:tcPr/>
                </a:tc>
                <a:tc>
                  <a:txBody>
                    <a:bodyPr/>
                    <a:lstStyle/>
                    <a:p>
                      <a:r>
                        <a:rPr lang="en-US" dirty="0"/>
                        <a:t>2</a:t>
                      </a:r>
                    </a:p>
                  </a:txBody>
                  <a:tcPr/>
                </a:tc>
                <a:tc>
                  <a:txBody>
                    <a:bodyPr/>
                    <a:lstStyle/>
                    <a:p>
                      <a:r>
                        <a:rPr lang="en-US" dirty="0"/>
                        <a:t>6</a:t>
                      </a:r>
                    </a:p>
                  </a:txBody>
                  <a:tcPr/>
                </a:tc>
                <a:extLst>
                  <a:ext uri="{0D108BD9-81ED-4DB2-BD59-A6C34878D82A}">
                    <a16:rowId xmlns:a16="http://schemas.microsoft.com/office/drawing/2014/main" val="97420191"/>
                  </a:ext>
                </a:extLst>
              </a:tr>
            </a:tbl>
          </a:graphicData>
        </a:graphic>
      </p:graphicFrame>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1AF2007F-F619-414F-9AE3-B5C71B638670}"/>
                  </a:ext>
                </a:extLst>
              </p:cNvPr>
              <p:cNvSpPr txBox="1"/>
              <p:nvPr/>
            </p:nvSpPr>
            <p:spPr>
              <a:xfrm>
                <a:off x="6281617" y="4236381"/>
                <a:ext cx="5263375" cy="66492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𝑂𝑑𝑑𝑠</m:t>
                      </m:r>
                      <m:r>
                        <a:rPr lang="en-US" b="0" i="1" smtClean="0">
                          <a:latin typeface="Cambria Math" panose="02040503050406030204" pitchFamily="18" charset="0"/>
                        </a:rPr>
                        <m:t> </m:t>
                      </m:r>
                      <m:r>
                        <a:rPr lang="en-US" b="0" i="1" smtClean="0">
                          <a:latin typeface="Cambria Math" panose="02040503050406030204" pitchFamily="18" charset="0"/>
                        </a:rPr>
                        <m:t>𝑅𝑎𝑡𝑖𝑜</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𝑂𝑑𝑑𝑠</m:t>
                          </m:r>
                          <m:r>
                            <a:rPr lang="en-US" b="0" i="1" smtClean="0">
                              <a:latin typeface="Cambria Math" panose="02040503050406030204" pitchFamily="18" charset="0"/>
                            </a:rPr>
                            <m:t> </m:t>
                          </m:r>
                          <m:r>
                            <a:rPr lang="en-US" b="0" i="1" smtClean="0">
                              <a:latin typeface="Cambria Math" panose="02040503050406030204" pitchFamily="18" charset="0"/>
                            </a:rPr>
                            <m:t>𝐶𝑎𝑠𝑒</m:t>
                          </m:r>
                          <m:r>
                            <a:rPr lang="en-US" b="0" i="1" smtClean="0">
                              <a:latin typeface="Cambria Math" panose="02040503050406030204" pitchFamily="18" charset="0"/>
                            </a:rPr>
                            <m:t> </m:t>
                          </m:r>
                          <m:r>
                            <a:rPr lang="en-US" b="0" i="1" smtClean="0">
                              <a:latin typeface="Cambria Math" panose="02040503050406030204" pitchFamily="18" charset="0"/>
                            </a:rPr>
                            <m:t>𝐺𝑟𝑜𝑢𝑝</m:t>
                          </m:r>
                        </m:num>
                        <m:den>
                          <m:r>
                            <a:rPr lang="en-US" b="0" i="1" smtClean="0">
                              <a:latin typeface="Cambria Math" panose="02040503050406030204" pitchFamily="18" charset="0"/>
                            </a:rPr>
                            <m:t>𝑂𝑑𝑑𝑠</m:t>
                          </m:r>
                          <m:r>
                            <a:rPr lang="en-US" b="0" i="1" smtClean="0">
                              <a:latin typeface="Cambria Math" panose="02040503050406030204" pitchFamily="18" charset="0"/>
                            </a:rPr>
                            <m:t> </m:t>
                          </m:r>
                          <m:r>
                            <a:rPr lang="en-US" b="0" i="1" smtClean="0">
                              <a:latin typeface="Cambria Math" panose="02040503050406030204" pitchFamily="18" charset="0"/>
                            </a:rPr>
                            <m:t>𝐶𝑜𝑛𝑡𝑟𝑜𝑙</m:t>
                          </m:r>
                          <m:r>
                            <a:rPr lang="en-US" b="0" i="1" smtClean="0">
                              <a:latin typeface="Cambria Math" panose="02040503050406030204" pitchFamily="18" charset="0"/>
                            </a:rPr>
                            <m:t> </m:t>
                          </m:r>
                          <m:r>
                            <a:rPr lang="en-US" b="0" i="1" smtClean="0">
                              <a:latin typeface="Cambria Math" panose="02040503050406030204" pitchFamily="18" charset="0"/>
                            </a:rPr>
                            <m:t>𝐺𝑟𝑜𝑢𝑝</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4</m:t>
                          </m:r>
                        </m:num>
                        <m:den>
                          <m:r>
                            <a:rPr lang="en-US" b="0" i="1" smtClean="0">
                              <a:latin typeface="Cambria Math" panose="02040503050406030204" pitchFamily="18" charset="0"/>
                            </a:rPr>
                            <m:t>0.6</m:t>
                          </m:r>
                          <m:r>
                            <a:rPr lang="en-US" i="1">
                              <a:latin typeface="Cambria Math" panose="02040503050406030204" pitchFamily="18" charset="0"/>
                            </a:rPr>
                            <m:t>6</m:t>
                          </m:r>
                        </m:den>
                      </m:f>
                      <m:r>
                        <a:rPr lang="en-US" b="0" i="1" smtClean="0">
                          <a:latin typeface="Cambria Math" panose="02040503050406030204" pitchFamily="18" charset="0"/>
                        </a:rPr>
                        <m:t>=6</m:t>
                      </m:r>
                    </m:oMath>
                  </m:oMathPara>
                </a14:m>
                <a:endParaRPr lang="en-US" dirty="0"/>
              </a:p>
            </p:txBody>
          </p:sp>
        </mc:Choice>
        <mc:Fallback>
          <p:sp>
            <p:nvSpPr>
              <p:cNvPr id="6" name="TextBox 5">
                <a:extLst>
                  <a:ext uri="{FF2B5EF4-FFF2-40B4-BE49-F238E27FC236}">
                    <a16:creationId xmlns:a16="http://schemas.microsoft.com/office/drawing/2014/main" id="{1AF2007F-F619-414F-9AE3-B5C71B638670}"/>
                  </a:ext>
                </a:extLst>
              </p:cNvPr>
              <p:cNvSpPr txBox="1">
                <a:spLocks noRot="1" noChangeAspect="1" noMove="1" noResize="1" noEditPoints="1" noAdjustHandles="1" noChangeArrowheads="1" noChangeShapeType="1" noTextEdit="1"/>
              </p:cNvSpPr>
              <p:nvPr/>
            </p:nvSpPr>
            <p:spPr>
              <a:xfrm>
                <a:off x="6281617" y="4236381"/>
                <a:ext cx="5263375" cy="664926"/>
              </a:xfrm>
              <a:prstGeom prst="rect">
                <a:avLst/>
              </a:prstGeom>
              <a:blipFill>
                <a:blip r:embed="rId2"/>
                <a:stretch>
                  <a:fillRect b="-943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660B445-B483-414B-B918-6B92ECAA4370}"/>
                  </a:ext>
                </a:extLst>
              </p:cNvPr>
              <p:cNvSpPr txBox="1"/>
              <p:nvPr/>
            </p:nvSpPr>
            <p:spPr>
              <a:xfrm>
                <a:off x="6475023" y="2954752"/>
                <a:ext cx="5263375" cy="61093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𝑂𝑑𝑑𝑠</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𝑆𝑚𝑜𝑘𝑖𝑛𝑔</m:t>
                      </m:r>
                      <m:r>
                        <a:rPr lang="en-US" b="0" i="1" smtClean="0">
                          <a:latin typeface="Cambria Math" panose="02040503050406030204" pitchFamily="18" charset="0"/>
                        </a:rPr>
                        <m:t>,</m:t>
                      </m:r>
                      <m:r>
                        <a:rPr lang="en-US" i="1">
                          <a:latin typeface="Cambria Math" panose="02040503050406030204" pitchFamily="18" charset="0"/>
                        </a:rPr>
                        <m:t>𝐶𝑎𝑠𝑒</m:t>
                      </m:r>
                      <m:r>
                        <a:rPr lang="en-US" i="1">
                          <a:latin typeface="Cambria Math" panose="02040503050406030204" pitchFamily="18" charset="0"/>
                        </a:rPr>
                        <m:t> </m:t>
                      </m:r>
                      <m:r>
                        <a:rPr lang="en-US" i="1">
                          <a:latin typeface="Cambria Math" panose="02040503050406030204" pitchFamily="18" charset="0"/>
                        </a:rPr>
                        <m:t>𝐺𝑟𝑜𝑢𝑝</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8</m:t>
                          </m:r>
                        </m:num>
                        <m:den>
                          <m:r>
                            <a:rPr lang="en-US" b="0" i="1" smtClean="0">
                              <a:latin typeface="Cambria Math" panose="02040503050406030204" pitchFamily="18" charset="0"/>
                            </a:rPr>
                            <m:t>2</m:t>
                          </m:r>
                        </m:den>
                      </m:f>
                      <m:r>
                        <a:rPr lang="en-US" b="0" i="1" smtClean="0">
                          <a:latin typeface="Cambria Math" panose="02040503050406030204" pitchFamily="18" charset="0"/>
                        </a:rPr>
                        <m:t>=4</m:t>
                      </m:r>
                    </m:oMath>
                  </m:oMathPara>
                </a14:m>
                <a:endParaRPr lang="en-US" dirty="0"/>
              </a:p>
            </p:txBody>
          </p:sp>
        </mc:Choice>
        <mc:Fallback>
          <p:sp>
            <p:nvSpPr>
              <p:cNvPr id="7" name="TextBox 6">
                <a:extLst>
                  <a:ext uri="{FF2B5EF4-FFF2-40B4-BE49-F238E27FC236}">
                    <a16:creationId xmlns:a16="http://schemas.microsoft.com/office/drawing/2014/main" id="{6660B445-B483-414B-B918-6B92ECAA4370}"/>
                  </a:ext>
                </a:extLst>
              </p:cNvPr>
              <p:cNvSpPr txBox="1">
                <a:spLocks noRot="1" noChangeAspect="1" noMove="1" noResize="1" noEditPoints="1" noAdjustHandles="1" noChangeArrowheads="1" noChangeShapeType="1" noTextEdit="1"/>
              </p:cNvSpPr>
              <p:nvPr/>
            </p:nvSpPr>
            <p:spPr>
              <a:xfrm>
                <a:off x="6475023" y="2954752"/>
                <a:ext cx="5263375" cy="610936"/>
              </a:xfrm>
              <a:prstGeom prst="rect">
                <a:avLst/>
              </a:prstGeom>
              <a:blipFill>
                <a:blip r:embed="rId3"/>
                <a:stretch>
                  <a:fillRect b="-204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165A316D-1B81-7547-B0BF-EB1762568144}"/>
                  </a:ext>
                </a:extLst>
              </p:cNvPr>
              <p:cNvSpPr txBox="1"/>
              <p:nvPr/>
            </p:nvSpPr>
            <p:spPr>
              <a:xfrm>
                <a:off x="6475022" y="3596079"/>
                <a:ext cx="5263375" cy="60991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𝑂𝑑𝑑𝑠</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𝑆𝑚𝑜𝑘𝑖𝑛𝑔</m:t>
                      </m:r>
                      <m:r>
                        <a:rPr lang="en-US" b="0" i="1" smtClean="0">
                          <a:latin typeface="Cambria Math" panose="02040503050406030204" pitchFamily="18" charset="0"/>
                        </a:rPr>
                        <m:t>,</m:t>
                      </m:r>
                      <m:r>
                        <a:rPr lang="en-US" i="1">
                          <a:latin typeface="Cambria Math" panose="02040503050406030204" pitchFamily="18" charset="0"/>
                        </a:rPr>
                        <m:t>𝐶</m:t>
                      </m:r>
                      <m:r>
                        <a:rPr lang="en-US" b="0" i="1" smtClean="0">
                          <a:latin typeface="Cambria Math" panose="02040503050406030204" pitchFamily="18" charset="0"/>
                        </a:rPr>
                        <m:t>𝑜𝑛𝑡𝑟𝑜𝑙</m:t>
                      </m:r>
                      <m:r>
                        <a:rPr lang="en-US" i="1">
                          <a:latin typeface="Cambria Math" panose="02040503050406030204" pitchFamily="18" charset="0"/>
                        </a:rPr>
                        <m:t> </m:t>
                      </m:r>
                      <m:r>
                        <a:rPr lang="en-US" i="1">
                          <a:latin typeface="Cambria Math" panose="02040503050406030204" pitchFamily="18" charset="0"/>
                        </a:rPr>
                        <m:t>𝐺𝑟𝑜𝑢𝑝</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m:t>
                          </m:r>
                        </m:num>
                        <m:den>
                          <m:r>
                            <a:rPr lang="en-US" b="0" i="1" smtClean="0">
                              <a:latin typeface="Cambria Math" panose="02040503050406030204" pitchFamily="18" charset="0"/>
                            </a:rPr>
                            <m:t>6</m:t>
                          </m:r>
                        </m:den>
                      </m:f>
                      <m:r>
                        <a:rPr lang="en-US" b="0" i="1" smtClean="0">
                          <a:latin typeface="Cambria Math" panose="02040503050406030204" pitchFamily="18" charset="0"/>
                        </a:rPr>
                        <m:t>=0.66</m:t>
                      </m:r>
                    </m:oMath>
                  </m:oMathPara>
                </a14:m>
                <a:endParaRPr lang="en-US" dirty="0"/>
              </a:p>
            </p:txBody>
          </p:sp>
        </mc:Choice>
        <mc:Fallback>
          <p:sp>
            <p:nvSpPr>
              <p:cNvPr id="8" name="TextBox 7">
                <a:extLst>
                  <a:ext uri="{FF2B5EF4-FFF2-40B4-BE49-F238E27FC236}">
                    <a16:creationId xmlns:a16="http://schemas.microsoft.com/office/drawing/2014/main" id="{165A316D-1B81-7547-B0BF-EB1762568144}"/>
                  </a:ext>
                </a:extLst>
              </p:cNvPr>
              <p:cNvSpPr txBox="1">
                <a:spLocks noRot="1" noChangeAspect="1" noMove="1" noResize="1" noEditPoints="1" noAdjustHandles="1" noChangeArrowheads="1" noChangeShapeType="1" noTextEdit="1"/>
              </p:cNvSpPr>
              <p:nvPr/>
            </p:nvSpPr>
            <p:spPr>
              <a:xfrm>
                <a:off x="6475022" y="3596079"/>
                <a:ext cx="5263375" cy="609911"/>
              </a:xfrm>
              <a:prstGeom prst="rect">
                <a:avLst/>
              </a:prstGeom>
              <a:blipFill>
                <a:blip r:embed="rId4"/>
                <a:stretch>
                  <a:fillRect b="-4082"/>
                </a:stretch>
              </a:blipFill>
            </p:spPr>
            <p:txBody>
              <a:bodyPr/>
              <a:lstStyle/>
              <a:p>
                <a:r>
                  <a:rPr lang="en-US">
                    <a:noFill/>
                  </a:rPr>
                  <a:t> </a:t>
                </a:r>
              </a:p>
            </p:txBody>
          </p:sp>
        </mc:Fallback>
      </mc:AlternateContent>
    </p:spTree>
    <p:extLst>
      <p:ext uri="{BB962C8B-B14F-4D97-AF65-F5344CB8AC3E}">
        <p14:creationId xmlns:p14="http://schemas.microsoft.com/office/powerpoint/2010/main" val="1680324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 Ratio Example</a:t>
            </a:r>
          </a:p>
        </p:txBody>
      </p:sp>
      <p:sp>
        <p:nvSpPr>
          <p:cNvPr id="3" name="Content Placeholder 2"/>
          <p:cNvSpPr>
            <a:spLocks noGrp="1"/>
          </p:cNvSpPr>
          <p:nvPr>
            <p:ph idx="1"/>
          </p:nvPr>
        </p:nvSpPr>
        <p:spPr/>
        <p:txBody>
          <a:bodyPr>
            <a:noAutofit/>
          </a:bodyPr>
          <a:lstStyle/>
          <a:p>
            <a:pPr>
              <a:spcBef>
                <a:spcPct val="50000"/>
              </a:spcBef>
              <a:defRPr/>
            </a:pPr>
            <a:r>
              <a:rPr lang="en-US" sz="1600" dirty="0"/>
              <a:t>Smokers, non-smokers study</a:t>
            </a:r>
          </a:p>
          <a:p>
            <a:pPr>
              <a:spcBef>
                <a:spcPct val="50000"/>
              </a:spcBef>
              <a:defRPr/>
            </a:pPr>
            <a:r>
              <a:rPr lang="en-US" sz="1600" dirty="0">
                <a:cs typeface="Arial" charset="0"/>
              </a:rPr>
              <a:t>Interested in studying smoking/lung cancer, 2 groups</a:t>
            </a:r>
          </a:p>
          <a:p>
            <a:pPr>
              <a:spcBef>
                <a:spcPct val="50000"/>
              </a:spcBef>
              <a:defRPr/>
            </a:pPr>
            <a:r>
              <a:rPr lang="en-US" sz="1600" dirty="0">
                <a:cs typeface="Arial" charset="0"/>
              </a:rPr>
              <a:t>Group 1 (Case Group) – Have lung cancer</a:t>
            </a:r>
          </a:p>
          <a:p>
            <a:pPr lvl="1">
              <a:spcBef>
                <a:spcPct val="50000"/>
              </a:spcBef>
              <a:defRPr/>
            </a:pPr>
            <a:r>
              <a:rPr lang="en-US" sz="1600" dirty="0">
                <a:cs typeface="Arial" charset="0"/>
              </a:rPr>
              <a:t>8 Smokers</a:t>
            </a:r>
          </a:p>
          <a:p>
            <a:pPr lvl="1">
              <a:spcBef>
                <a:spcPct val="50000"/>
              </a:spcBef>
              <a:defRPr/>
            </a:pPr>
            <a:r>
              <a:rPr lang="en-US" sz="1600" dirty="0">
                <a:cs typeface="Arial" charset="0"/>
              </a:rPr>
              <a:t>2 Non-smokers</a:t>
            </a:r>
          </a:p>
          <a:p>
            <a:pPr>
              <a:spcBef>
                <a:spcPct val="50000"/>
              </a:spcBef>
              <a:defRPr/>
            </a:pPr>
            <a:r>
              <a:rPr lang="en-US" sz="1600" dirty="0">
                <a:cs typeface="Arial" charset="0"/>
              </a:rPr>
              <a:t>Group 2 (Control Group) – Don’t have lung cancer</a:t>
            </a:r>
          </a:p>
          <a:p>
            <a:pPr lvl="1">
              <a:spcBef>
                <a:spcPct val="50000"/>
              </a:spcBef>
              <a:defRPr/>
            </a:pPr>
            <a:r>
              <a:rPr lang="en-US" sz="1600" dirty="0">
                <a:cs typeface="Arial" charset="0"/>
              </a:rPr>
              <a:t>4 Smokers</a:t>
            </a:r>
          </a:p>
          <a:p>
            <a:pPr lvl="1">
              <a:spcBef>
                <a:spcPct val="50000"/>
              </a:spcBef>
              <a:defRPr/>
            </a:pPr>
            <a:r>
              <a:rPr lang="en-US" sz="1600" dirty="0">
                <a:cs typeface="Arial" charset="0"/>
              </a:rPr>
              <a:t>6 Non-smokers</a:t>
            </a:r>
          </a:p>
          <a:p>
            <a:pPr>
              <a:spcBef>
                <a:spcPct val="50000"/>
              </a:spcBef>
              <a:defRPr/>
            </a:pPr>
            <a:r>
              <a:rPr lang="en-US" sz="1600" dirty="0">
                <a:cs typeface="Arial" charset="0"/>
              </a:rPr>
              <a:t>How can we compare the odds?</a:t>
            </a:r>
          </a:p>
          <a:p>
            <a:pPr>
              <a:spcBef>
                <a:spcPct val="50000"/>
              </a:spcBef>
              <a:defRPr/>
            </a:pPr>
            <a:r>
              <a:rPr lang="en-US" sz="1600" dirty="0">
                <a:cs typeface="Arial" charset="0"/>
              </a:rPr>
              <a:t>Conclusion:</a:t>
            </a:r>
          </a:p>
          <a:p>
            <a:pPr lvl="1">
              <a:spcBef>
                <a:spcPct val="50000"/>
              </a:spcBef>
              <a:defRPr/>
            </a:pPr>
            <a:r>
              <a:rPr lang="en-US" sz="1600" dirty="0">
                <a:cs typeface="Arial" charset="0"/>
              </a:rPr>
              <a:t>The Case group was 6 times more likely to be a smoker</a:t>
            </a:r>
          </a:p>
          <a:p>
            <a:pPr lvl="1">
              <a:spcBef>
                <a:spcPct val="50000"/>
              </a:spcBef>
              <a:defRPr/>
            </a:pPr>
            <a:r>
              <a:rPr lang="en-US" sz="1600" dirty="0">
                <a:cs typeface="Arial" charset="0"/>
              </a:rPr>
              <a:t>Making no claims about causation</a:t>
            </a:r>
          </a:p>
          <a:p>
            <a:pPr lvl="1">
              <a:spcBef>
                <a:spcPct val="50000"/>
              </a:spcBef>
              <a:defRPr/>
            </a:pPr>
            <a:r>
              <a:rPr lang="en-US" sz="1600" dirty="0">
                <a:cs typeface="Arial" charset="0"/>
              </a:rPr>
              <a:t>Simply that people who have lung cancer are 6 times more likely to have smoked</a:t>
            </a:r>
          </a:p>
          <a:p>
            <a:pPr lvl="1">
              <a:spcBef>
                <a:spcPct val="50000"/>
              </a:spcBef>
              <a:defRPr/>
            </a:pPr>
            <a:endParaRPr lang="en-US" sz="16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29</a:t>
            </a:fld>
            <a:endParaRPr lang="en-US" dirty="0"/>
          </a:p>
        </p:txBody>
      </p:sp>
      <p:graphicFrame>
        <p:nvGraphicFramePr>
          <p:cNvPr id="5" name="Table 4">
            <a:extLst>
              <a:ext uri="{FF2B5EF4-FFF2-40B4-BE49-F238E27FC236}">
                <a16:creationId xmlns:a16="http://schemas.microsoft.com/office/drawing/2014/main" id="{E63CDAF8-4458-2A46-89EE-3823E528B09C}"/>
              </a:ext>
            </a:extLst>
          </p:cNvPr>
          <p:cNvGraphicFramePr>
            <a:graphicFrameLocks noGrp="1"/>
          </p:cNvGraphicFramePr>
          <p:nvPr/>
        </p:nvGraphicFramePr>
        <p:xfrm>
          <a:off x="7515922" y="1289892"/>
          <a:ext cx="4333989" cy="1297191"/>
        </p:xfrm>
        <a:graphic>
          <a:graphicData uri="http://schemas.openxmlformats.org/drawingml/2006/table">
            <a:tbl>
              <a:tblPr firstRow="1" bandRow="1">
                <a:tableStyleId>{5C22544A-7EE6-4342-B048-85BDC9FD1C3A}</a:tableStyleId>
              </a:tblPr>
              <a:tblGrid>
                <a:gridCol w="1444663">
                  <a:extLst>
                    <a:ext uri="{9D8B030D-6E8A-4147-A177-3AD203B41FA5}">
                      <a16:colId xmlns:a16="http://schemas.microsoft.com/office/drawing/2014/main" val="3702842790"/>
                    </a:ext>
                  </a:extLst>
                </a:gridCol>
                <a:gridCol w="1444663">
                  <a:extLst>
                    <a:ext uri="{9D8B030D-6E8A-4147-A177-3AD203B41FA5}">
                      <a16:colId xmlns:a16="http://schemas.microsoft.com/office/drawing/2014/main" val="2857116485"/>
                    </a:ext>
                  </a:extLst>
                </a:gridCol>
                <a:gridCol w="1444663">
                  <a:extLst>
                    <a:ext uri="{9D8B030D-6E8A-4147-A177-3AD203B41FA5}">
                      <a16:colId xmlns:a16="http://schemas.microsoft.com/office/drawing/2014/main" val="4154934145"/>
                    </a:ext>
                  </a:extLst>
                </a:gridCol>
              </a:tblGrid>
              <a:tr h="432397">
                <a:tc>
                  <a:txBody>
                    <a:bodyPr/>
                    <a:lstStyle/>
                    <a:p>
                      <a:endParaRPr lang="en-US" dirty="0"/>
                    </a:p>
                  </a:txBody>
                  <a:tcPr/>
                </a:tc>
                <a:tc>
                  <a:txBody>
                    <a:bodyPr/>
                    <a:lstStyle/>
                    <a:p>
                      <a:r>
                        <a:rPr lang="en-US" dirty="0"/>
                        <a:t>Case</a:t>
                      </a:r>
                    </a:p>
                  </a:txBody>
                  <a:tcPr/>
                </a:tc>
                <a:tc>
                  <a:txBody>
                    <a:bodyPr/>
                    <a:lstStyle/>
                    <a:p>
                      <a:r>
                        <a:rPr lang="en-US" dirty="0"/>
                        <a:t>Control</a:t>
                      </a:r>
                    </a:p>
                  </a:txBody>
                  <a:tcPr/>
                </a:tc>
                <a:extLst>
                  <a:ext uri="{0D108BD9-81ED-4DB2-BD59-A6C34878D82A}">
                    <a16:rowId xmlns:a16="http://schemas.microsoft.com/office/drawing/2014/main" val="1689164947"/>
                  </a:ext>
                </a:extLst>
              </a:tr>
              <a:tr h="432397">
                <a:tc>
                  <a:txBody>
                    <a:bodyPr/>
                    <a:lstStyle/>
                    <a:p>
                      <a:r>
                        <a:rPr lang="en-US" dirty="0"/>
                        <a:t>Smokers</a:t>
                      </a:r>
                    </a:p>
                  </a:txBody>
                  <a:tcPr/>
                </a:tc>
                <a:tc>
                  <a:txBody>
                    <a:bodyPr/>
                    <a:lstStyle/>
                    <a:p>
                      <a:r>
                        <a:rPr lang="en-US" dirty="0"/>
                        <a:t>8</a:t>
                      </a:r>
                    </a:p>
                  </a:txBody>
                  <a:tcPr/>
                </a:tc>
                <a:tc>
                  <a:txBody>
                    <a:bodyPr/>
                    <a:lstStyle/>
                    <a:p>
                      <a:r>
                        <a:rPr lang="en-US" dirty="0"/>
                        <a:t>4</a:t>
                      </a:r>
                    </a:p>
                  </a:txBody>
                  <a:tcPr/>
                </a:tc>
                <a:extLst>
                  <a:ext uri="{0D108BD9-81ED-4DB2-BD59-A6C34878D82A}">
                    <a16:rowId xmlns:a16="http://schemas.microsoft.com/office/drawing/2014/main" val="401390946"/>
                  </a:ext>
                </a:extLst>
              </a:tr>
              <a:tr h="432397">
                <a:tc>
                  <a:txBody>
                    <a:bodyPr/>
                    <a:lstStyle/>
                    <a:p>
                      <a:r>
                        <a:rPr lang="en-US" dirty="0"/>
                        <a:t>Non-Smokers</a:t>
                      </a:r>
                    </a:p>
                  </a:txBody>
                  <a:tcPr/>
                </a:tc>
                <a:tc>
                  <a:txBody>
                    <a:bodyPr/>
                    <a:lstStyle/>
                    <a:p>
                      <a:r>
                        <a:rPr lang="en-US" dirty="0"/>
                        <a:t>2</a:t>
                      </a:r>
                    </a:p>
                  </a:txBody>
                  <a:tcPr/>
                </a:tc>
                <a:tc>
                  <a:txBody>
                    <a:bodyPr/>
                    <a:lstStyle/>
                    <a:p>
                      <a:r>
                        <a:rPr lang="en-US" dirty="0"/>
                        <a:t>6</a:t>
                      </a:r>
                    </a:p>
                  </a:txBody>
                  <a:tcPr/>
                </a:tc>
                <a:extLst>
                  <a:ext uri="{0D108BD9-81ED-4DB2-BD59-A6C34878D82A}">
                    <a16:rowId xmlns:a16="http://schemas.microsoft.com/office/drawing/2014/main" val="97420191"/>
                  </a:ext>
                </a:extLst>
              </a:tr>
            </a:tbl>
          </a:graphicData>
        </a:graphic>
      </p:graphicFrame>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1AF2007F-F619-414F-9AE3-B5C71B638670}"/>
                  </a:ext>
                </a:extLst>
              </p:cNvPr>
              <p:cNvSpPr txBox="1"/>
              <p:nvPr/>
            </p:nvSpPr>
            <p:spPr>
              <a:xfrm>
                <a:off x="6281617" y="4236381"/>
                <a:ext cx="5263375" cy="66492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𝑂𝑑𝑑𝑠</m:t>
                      </m:r>
                      <m:r>
                        <a:rPr lang="en-US" b="0" i="1" smtClean="0">
                          <a:latin typeface="Cambria Math" panose="02040503050406030204" pitchFamily="18" charset="0"/>
                        </a:rPr>
                        <m:t> </m:t>
                      </m:r>
                      <m:r>
                        <a:rPr lang="en-US" b="0" i="1" smtClean="0">
                          <a:latin typeface="Cambria Math" panose="02040503050406030204" pitchFamily="18" charset="0"/>
                        </a:rPr>
                        <m:t>𝑅𝑎𝑡𝑖𝑜</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𝑂𝑑𝑑𝑠</m:t>
                          </m:r>
                          <m:r>
                            <a:rPr lang="en-US" b="0" i="1" smtClean="0">
                              <a:latin typeface="Cambria Math" panose="02040503050406030204" pitchFamily="18" charset="0"/>
                            </a:rPr>
                            <m:t> </m:t>
                          </m:r>
                          <m:r>
                            <a:rPr lang="en-US" b="0" i="1" smtClean="0">
                              <a:latin typeface="Cambria Math" panose="02040503050406030204" pitchFamily="18" charset="0"/>
                            </a:rPr>
                            <m:t>𝐶𝑎𝑠𝑒</m:t>
                          </m:r>
                          <m:r>
                            <a:rPr lang="en-US" b="0" i="1" smtClean="0">
                              <a:latin typeface="Cambria Math" panose="02040503050406030204" pitchFamily="18" charset="0"/>
                            </a:rPr>
                            <m:t> </m:t>
                          </m:r>
                          <m:r>
                            <a:rPr lang="en-US" b="0" i="1" smtClean="0">
                              <a:latin typeface="Cambria Math" panose="02040503050406030204" pitchFamily="18" charset="0"/>
                            </a:rPr>
                            <m:t>𝐺𝑟𝑜𝑢𝑝</m:t>
                          </m:r>
                        </m:num>
                        <m:den>
                          <m:r>
                            <a:rPr lang="en-US" b="0" i="1" smtClean="0">
                              <a:latin typeface="Cambria Math" panose="02040503050406030204" pitchFamily="18" charset="0"/>
                            </a:rPr>
                            <m:t>𝑂𝑑𝑑𝑠</m:t>
                          </m:r>
                          <m:r>
                            <a:rPr lang="en-US" b="0" i="1" smtClean="0">
                              <a:latin typeface="Cambria Math" panose="02040503050406030204" pitchFamily="18" charset="0"/>
                            </a:rPr>
                            <m:t> </m:t>
                          </m:r>
                          <m:r>
                            <a:rPr lang="en-US" b="0" i="1" smtClean="0">
                              <a:latin typeface="Cambria Math" panose="02040503050406030204" pitchFamily="18" charset="0"/>
                            </a:rPr>
                            <m:t>𝐶𝑜𝑛𝑡𝑟𝑜𝑙</m:t>
                          </m:r>
                          <m:r>
                            <a:rPr lang="en-US" b="0" i="1" smtClean="0">
                              <a:latin typeface="Cambria Math" panose="02040503050406030204" pitchFamily="18" charset="0"/>
                            </a:rPr>
                            <m:t> </m:t>
                          </m:r>
                          <m:r>
                            <a:rPr lang="en-US" b="0" i="1" smtClean="0">
                              <a:latin typeface="Cambria Math" panose="02040503050406030204" pitchFamily="18" charset="0"/>
                            </a:rPr>
                            <m:t>𝐺𝑟𝑜𝑢𝑝</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4</m:t>
                          </m:r>
                        </m:num>
                        <m:den>
                          <m:r>
                            <a:rPr lang="en-US" b="0" i="1" smtClean="0">
                              <a:latin typeface="Cambria Math" panose="02040503050406030204" pitchFamily="18" charset="0"/>
                            </a:rPr>
                            <m:t>0.6</m:t>
                          </m:r>
                          <m:r>
                            <a:rPr lang="en-US" i="1">
                              <a:latin typeface="Cambria Math" panose="02040503050406030204" pitchFamily="18" charset="0"/>
                            </a:rPr>
                            <m:t>6</m:t>
                          </m:r>
                        </m:den>
                      </m:f>
                      <m:r>
                        <a:rPr lang="en-US" b="0" i="1" smtClean="0">
                          <a:latin typeface="Cambria Math" panose="02040503050406030204" pitchFamily="18" charset="0"/>
                        </a:rPr>
                        <m:t>=6</m:t>
                      </m:r>
                    </m:oMath>
                  </m:oMathPara>
                </a14:m>
                <a:endParaRPr lang="en-US" dirty="0"/>
              </a:p>
            </p:txBody>
          </p:sp>
        </mc:Choice>
        <mc:Fallback>
          <p:sp>
            <p:nvSpPr>
              <p:cNvPr id="6" name="TextBox 5">
                <a:extLst>
                  <a:ext uri="{FF2B5EF4-FFF2-40B4-BE49-F238E27FC236}">
                    <a16:creationId xmlns:a16="http://schemas.microsoft.com/office/drawing/2014/main" id="{1AF2007F-F619-414F-9AE3-B5C71B638670}"/>
                  </a:ext>
                </a:extLst>
              </p:cNvPr>
              <p:cNvSpPr txBox="1">
                <a:spLocks noRot="1" noChangeAspect="1" noMove="1" noResize="1" noEditPoints="1" noAdjustHandles="1" noChangeArrowheads="1" noChangeShapeType="1" noTextEdit="1"/>
              </p:cNvSpPr>
              <p:nvPr/>
            </p:nvSpPr>
            <p:spPr>
              <a:xfrm>
                <a:off x="6281617" y="4236381"/>
                <a:ext cx="5263375" cy="664926"/>
              </a:xfrm>
              <a:prstGeom prst="rect">
                <a:avLst/>
              </a:prstGeom>
              <a:blipFill>
                <a:blip r:embed="rId2"/>
                <a:stretch>
                  <a:fillRect b="-943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660B445-B483-414B-B918-6B92ECAA4370}"/>
                  </a:ext>
                </a:extLst>
              </p:cNvPr>
              <p:cNvSpPr txBox="1"/>
              <p:nvPr/>
            </p:nvSpPr>
            <p:spPr>
              <a:xfrm>
                <a:off x="6475023" y="2954752"/>
                <a:ext cx="5263375" cy="61093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𝑂𝑑𝑑𝑠</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𝑆𝑚𝑜𝑘𝑖𝑛𝑔</m:t>
                      </m:r>
                      <m:r>
                        <a:rPr lang="en-US" b="0" i="1" smtClean="0">
                          <a:latin typeface="Cambria Math" panose="02040503050406030204" pitchFamily="18" charset="0"/>
                        </a:rPr>
                        <m:t>,</m:t>
                      </m:r>
                      <m:r>
                        <a:rPr lang="en-US" i="1">
                          <a:latin typeface="Cambria Math" panose="02040503050406030204" pitchFamily="18" charset="0"/>
                        </a:rPr>
                        <m:t>𝐶𝑎𝑠𝑒</m:t>
                      </m:r>
                      <m:r>
                        <a:rPr lang="en-US" i="1">
                          <a:latin typeface="Cambria Math" panose="02040503050406030204" pitchFamily="18" charset="0"/>
                        </a:rPr>
                        <m:t> </m:t>
                      </m:r>
                      <m:r>
                        <a:rPr lang="en-US" i="1">
                          <a:latin typeface="Cambria Math" panose="02040503050406030204" pitchFamily="18" charset="0"/>
                        </a:rPr>
                        <m:t>𝐺𝑟𝑜𝑢𝑝</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8</m:t>
                          </m:r>
                        </m:num>
                        <m:den>
                          <m:r>
                            <a:rPr lang="en-US" b="0" i="1" smtClean="0">
                              <a:latin typeface="Cambria Math" panose="02040503050406030204" pitchFamily="18" charset="0"/>
                            </a:rPr>
                            <m:t>2</m:t>
                          </m:r>
                        </m:den>
                      </m:f>
                      <m:r>
                        <a:rPr lang="en-US" b="0" i="1" smtClean="0">
                          <a:latin typeface="Cambria Math" panose="02040503050406030204" pitchFamily="18" charset="0"/>
                        </a:rPr>
                        <m:t>=4</m:t>
                      </m:r>
                    </m:oMath>
                  </m:oMathPara>
                </a14:m>
                <a:endParaRPr lang="en-US" dirty="0"/>
              </a:p>
            </p:txBody>
          </p:sp>
        </mc:Choice>
        <mc:Fallback>
          <p:sp>
            <p:nvSpPr>
              <p:cNvPr id="7" name="TextBox 6">
                <a:extLst>
                  <a:ext uri="{FF2B5EF4-FFF2-40B4-BE49-F238E27FC236}">
                    <a16:creationId xmlns:a16="http://schemas.microsoft.com/office/drawing/2014/main" id="{6660B445-B483-414B-B918-6B92ECAA4370}"/>
                  </a:ext>
                </a:extLst>
              </p:cNvPr>
              <p:cNvSpPr txBox="1">
                <a:spLocks noRot="1" noChangeAspect="1" noMove="1" noResize="1" noEditPoints="1" noAdjustHandles="1" noChangeArrowheads="1" noChangeShapeType="1" noTextEdit="1"/>
              </p:cNvSpPr>
              <p:nvPr/>
            </p:nvSpPr>
            <p:spPr>
              <a:xfrm>
                <a:off x="6475023" y="2954752"/>
                <a:ext cx="5263375" cy="610936"/>
              </a:xfrm>
              <a:prstGeom prst="rect">
                <a:avLst/>
              </a:prstGeom>
              <a:blipFill>
                <a:blip r:embed="rId3"/>
                <a:stretch>
                  <a:fillRect b="-204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165A316D-1B81-7547-B0BF-EB1762568144}"/>
                  </a:ext>
                </a:extLst>
              </p:cNvPr>
              <p:cNvSpPr txBox="1"/>
              <p:nvPr/>
            </p:nvSpPr>
            <p:spPr>
              <a:xfrm>
                <a:off x="6475022" y="3596079"/>
                <a:ext cx="5263375" cy="60991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𝑂𝑑𝑑𝑠</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𝑆𝑚𝑜𝑘𝑖𝑛𝑔</m:t>
                      </m:r>
                      <m:r>
                        <a:rPr lang="en-US" b="0" i="1" smtClean="0">
                          <a:latin typeface="Cambria Math" panose="02040503050406030204" pitchFamily="18" charset="0"/>
                        </a:rPr>
                        <m:t>,</m:t>
                      </m:r>
                      <m:r>
                        <a:rPr lang="en-US" i="1">
                          <a:latin typeface="Cambria Math" panose="02040503050406030204" pitchFamily="18" charset="0"/>
                        </a:rPr>
                        <m:t>𝐶</m:t>
                      </m:r>
                      <m:r>
                        <a:rPr lang="en-US" b="0" i="1" smtClean="0">
                          <a:latin typeface="Cambria Math" panose="02040503050406030204" pitchFamily="18" charset="0"/>
                        </a:rPr>
                        <m:t>𝑜𝑛𝑡𝑟𝑜𝑙</m:t>
                      </m:r>
                      <m:r>
                        <a:rPr lang="en-US" i="1">
                          <a:latin typeface="Cambria Math" panose="02040503050406030204" pitchFamily="18" charset="0"/>
                        </a:rPr>
                        <m:t> </m:t>
                      </m:r>
                      <m:r>
                        <a:rPr lang="en-US" i="1">
                          <a:latin typeface="Cambria Math" panose="02040503050406030204" pitchFamily="18" charset="0"/>
                        </a:rPr>
                        <m:t>𝐺𝑟𝑜𝑢𝑝</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m:t>
                          </m:r>
                        </m:num>
                        <m:den>
                          <m:r>
                            <a:rPr lang="en-US" b="0" i="1" smtClean="0">
                              <a:latin typeface="Cambria Math" panose="02040503050406030204" pitchFamily="18" charset="0"/>
                            </a:rPr>
                            <m:t>6</m:t>
                          </m:r>
                        </m:den>
                      </m:f>
                      <m:r>
                        <a:rPr lang="en-US" b="0" i="1" smtClean="0">
                          <a:latin typeface="Cambria Math" panose="02040503050406030204" pitchFamily="18" charset="0"/>
                        </a:rPr>
                        <m:t>=0.66</m:t>
                      </m:r>
                    </m:oMath>
                  </m:oMathPara>
                </a14:m>
                <a:endParaRPr lang="en-US" dirty="0"/>
              </a:p>
            </p:txBody>
          </p:sp>
        </mc:Choice>
        <mc:Fallback>
          <p:sp>
            <p:nvSpPr>
              <p:cNvPr id="8" name="TextBox 7">
                <a:extLst>
                  <a:ext uri="{FF2B5EF4-FFF2-40B4-BE49-F238E27FC236}">
                    <a16:creationId xmlns:a16="http://schemas.microsoft.com/office/drawing/2014/main" id="{165A316D-1B81-7547-B0BF-EB1762568144}"/>
                  </a:ext>
                </a:extLst>
              </p:cNvPr>
              <p:cNvSpPr txBox="1">
                <a:spLocks noRot="1" noChangeAspect="1" noMove="1" noResize="1" noEditPoints="1" noAdjustHandles="1" noChangeArrowheads="1" noChangeShapeType="1" noTextEdit="1"/>
              </p:cNvSpPr>
              <p:nvPr/>
            </p:nvSpPr>
            <p:spPr>
              <a:xfrm>
                <a:off x="6475022" y="3596079"/>
                <a:ext cx="5263375" cy="609911"/>
              </a:xfrm>
              <a:prstGeom prst="rect">
                <a:avLst/>
              </a:prstGeom>
              <a:blipFill>
                <a:blip r:embed="rId4"/>
                <a:stretch>
                  <a:fillRect b="-4082"/>
                </a:stretch>
              </a:blipFill>
            </p:spPr>
            <p:txBody>
              <a:bodyPr/>
              <a:lstStyle/>
              <a:p>
                <a:r>
                  <a:rPr lang="en-US">
                    <a:noFill/>
                  </a:rPr>
                  <a:t> </a:t>
                </a:r>
              </a:p>
            </p:txBody>
          </p:sp>
        </mc:Fallback>
      </mc:AlternateContent>
    </p:spTree>
    <p:extLst>
      <p:ext uri="{BB962C8B-B14F-4D97-AF65-F5344CB8AC3E}">
        <p14:creationId xmlns:p14="http://schemas.microsoft.com/office/powerpoint/2010/main" val="133614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 – a few points</a:t>
            </a:r>
          </a:p>
        </p:txBody>
      </p:sp>
      <p:sp>
        <p:nvSpPr>
          <p:cNvPr id="3" name="Content Placeholder 2"/>
          <p:cNvSpPr>
            <a:spLocks noGrp="1"/>
          </p:cNvSpPr>
          <p:nvPr>
            <p:ph idx="1"/>
          </p:nvPr>
        </p:nvSpPr>
        <p:spPr/>
        <p:txBody>
          <a:bodyPr>
            <a:normAutofit/>
          </a:bodyPr>
          <a:lstStyle/>
          <a:p>
            <a:pPr>
              <a:spcBef>
                <a:spcPct val="50000"/>
              </a:spcBef>
              <a:defRPr/>
            </a:pPr>
            <a:r>
              <a:rPr lang="en-US" sz="2400" dirty="0"/>
              <a:t>Although Logistic Regression is popular, it is often misunderstood. </a:t>
            </a:r>
          </a:p>
          <a:p>
            <a:pPr>
              <a:spcBef>
                <a:spcPct val="50000"/>
              </a:spcBef>
              <a:defRPr/>
            </a:pPr>
            <a:r>
              <a:rPr lang="en-US" sz="2400" dirty="0"/>
              <a:t>Here are a few common questions that people have when they think of logistic regression:</a:t>
            </a:r>
          </a:p>
          <a:p>
            <a:pPr lvl="1">
              <a:spcBef>
                <a:spcPct val="50000"/>
              </a:spcBef>
              <a:defRPr/>
            </a:pPr>
            <a:r>
              <a:rPr lang="en-US" dirty="0"/>
              <a:t>Why is it called “logistic regression” if it’s used for </a:t>
            </a:r>
            <a:r>
              <a:rPr lang="en-US" b="1" dirty="0"/>
              <a:t>classification</a:t>
            </a:r>
            <a:r>
              <a:rPr lang="en-US" dirty="0"/>
              <a:t>?</a:t>
            </a:r>
          </a:p>
          <a:p>
            <a:pPr lvl="1">
              <a:spcBef>
                <a:spcPct val="50000"/>
              </a:spcBef>
              <a:defRPr/>
            </a:pPr>
            <a:r>
              <a:rPr lang="en-US" dirty="0"/>
              <a:t>Why is it called a li</a:t>
            </a:r>
            <a:r>
              <a:rPr lang="en-US" b="1" dirty="0"/>
              <a:t>near model</a:t>
            </a:r>
            <a:r>
              <a:rPr lang="en-US" dirty="0"/>
              <a:t>?</a:t>
            </a:r>
          </a:p>
          <a:p>
            <a:pPr lvl="1">
              <a:spcBef>
                <a:spcPct val="50000"/>
              </a:spcBef>
              <a:defRPr/>
            </a:pPr>
            <a:r>
              <a:rPr lang="en-US" dirty="0"/>
              <a:t>How do you interpret the </a:t>
            </a:r>
            <a:r>
              <a:rPr lang="en-US" b="1" dirty="0"/>
              <a:t>model coefficients</a:t>
            </a:r>
            <a:r>
              <a:rPr lang="en-US" dirty="0"/>
              <a:t>?</a:t>
            </a:r>
          </a:p>
          <a:p>
            <a:pPr>
              <a:spcBef>
                <a:spcPct val="50000"/>
              </a:spcBef>
              <a:defRPr/>
            </a:pPr>
            <a:endParaRPr lang="en-US" altLang="en-US" sz="2400" dirty="0">
              <a:ea typeface="Arial" charset="0"/>
              <a:cs typeface="Arial" charset="0"/>
            </a:endParaRPr>
          </a:p>
        </p:txBody>
      </p:sp>
      <p:sp>
        <p:nvSpPr>
          <p:cNvPr id="4" name="Slide Number Placeholder 3"/>
          <p:cNvSpPr>
            <a:spLocks noGrp="1"/>
          </p:cNvSpPr>
          <p:nvPr>
            <p:ph type="sldNum" sz="quarter" idx="12"/>
          </p:nvPr>
        </p:nvSpPr>
        <p:spPr/>
        <p:txBody>
          <a:bodyPr/>
          <a:lstStyle/>
          <a:p>
            <a:fld id="{5ACD0CF0-90CC-9C41-A77B-2776398A8C8B}" type="slidenum">
              <a:rPr lang="en-US" smtClean="0"/>
              <a:pPr/>
              <a:t>3</a:t>
            </a:fld>
            <a:endParaRPr lang="en-US" dirty="0"/>
          </a:p>
        </p:txBody>
      </p:sp>
    </p:spTree>
    <p:extLst>
      <p:ext uri="{BB962C8B-B14F-4D97-AF65-F5344CB8AC3E}">
        <p14:creationId xmlns:p14="http://schemas.microsoft.com/office/powerpoint/2010/main" val="34683347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r>
                        <a:rPr lang="en-US" b="0" i="1">
                          <a:latin typeface="Cambria Math" panose="02040503050406030204" pitchFamily="18" charset="0"/>
                        </a:rPr>
                        <m:t>𝑒</m:t>
                      </m:r>
                    </m:oMath>
                  </m:oMathPara>
                </a14:m>
                <a:endParaRPr lang="en-US" dirty="0"/>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US">
                    <a:noFill/>
                  </a:rPr>
                  <a:t> </a:t>
                </a:r>
              </a:p>
            </p:txBody>
          </p:sp>
        </mc:Fallback>
      </mc:AlternateContent>
      <p:sp>
        <p:nvSpPr>
          <p:cNvPr id="3" name="Content Placeholder 2"/>
          <p:cNvSpPr>
            <a:spLocks noGrp="1"/>
          </p:cNvSpPr>
          <p:nvPr>
            <p:ph idx="1"/>
          </p:nvPr>
        </p:nvSpPr>
        <p:spPr/>
        <p:txBody>
          <a:bodyPr>
            <a:noAutofit/>
          </a:bodyPr>
          <a:lstStyle/>
          <a:p>
            <a:pPr>
              <a:spcBef>
                <a:spcPct val="50000"/>
              </a:spcBef>
              <a:defRPr/>
            </a:pPr>
            <a:r>
              <a:rPr lang="en-US" dirty="0"/>
              <a:t>From Wikipedia:</a:t>
            </a:r>
          </a:p>
          <a:p>
            <a:pPr lvl="1">
              <a:spcBef>
                <a:spcPct val="50000"/>
              </a:spcBef>
              <a:defRPr/>
            </a:pPr>
            <a:r>
              <a:rPr lang="en-US" i="1" dirty="0"/>
              <a:t>“The natural logarithm, formerly known as the hyperbolic logarithm, is the logarithm to the base e, where e is an irrational constant approximately equal to 2.718281828459.”</a:t>
            </a:r>
            <a:endParaRPr lang="en-US"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30</a:t>
            </a:fld>
            <a:endParaRPr lang="en-US" dirty="0"/>
          </a:p>
        </p:txBody>
      </p:sp>
    </p:spTree>
    <p:extLst>
      <p:ext uri="{BB962C8B-B14F-4D97-AF65-F5344CB8AC3E}">
        <p14:creationId xmlns:p14="http://schemas.microsoft.com/office/powerpoint/2010/main" val="40003360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r>
                        <a:rPr lang="en-US" b="0" i="1">
                          <a:latin typeface="Cambria Math" panose="02040503050406030204" pitchFamily="18" charset="0"/>
                        </a:rPr>
                        <m:t>𝑒</m:t>
                      </m:r>
                    </m:oMath>
                  </m:oMathPara>
                </a14:m>
                <a:endParaRPr lang="en-US" dirty="0"/>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Autofit/>
              </a:bodyPr>
              <a:lstStyle/>
              <a:p>
                <a:pPr>
                  <a:spcBef>
                    <a:spcPct val="50000"/>
                  </a:spcBef>
                  <a:defRPr/>
                </a:pPr>
                <a:r>
                  <a:rPr lang="en-US" dirty="0"/>
                  <a:t>From Wikipedia:</a:t>
                </a:r>
              </a:p>
              <a:p>
                <a:pPr lvl="1">
                  <a:spcBef>
                    <a:spcPct val="50000"/>
                  </a:spcBef>
                  <a:defRPr/>
                </a:pPr>
                <a:r>
                  <a:rPr lang="en-US" i="1" dirty="0"/>
                  <a:t>“The natural logarithm, formerly known as the hyperbolic logarithm, is the logarithm to the base e, where e is an irrational constant approximately equal to 2.718281828459.”</a:t>
                </a:r>
              </a:p>
              <a:p>
                <a:pPr lvl="1">
                  <a:spcBef>
                    <a:spcPct val="50000"/>
                  </a:spcBef>
                  <a:defRPr/>
                </a:pPr>
                <a:r>
                  <a:rPr lang="en-US" dirty="0"/>
                  <a:t>Describing </a:t>
                </a:r>
                <a14:m>
                  <m:oMath xmlns:m="http://schemas.openxmlformats.org/officeDocument/2006/math">
                    <m:r>
                      <a:rPr lang="en-US" b="1" i="1">
                        <a:latin typeface="Cambria Math" panose="02040503050406030204" pitchFamily="18" charset="0"/>
                      </a:rPr>
                      <m:t>𝒆</m:t>
                    </m:r>
                    <m:r>
                      <a:rPr lang="en-US" i="1">
                        <a:latin typeface="Cambria Math" panose="02040503050406030204" pitchFamily="18" charset="0"/>
                      </a:rPr>
                      <m:t> </m:t>
                    </m:r>
                  </m:oMath>
                </a14:m>
                <a:r>
                  <a:rPr lang="en-US" dirty="0"/>
                  <a:t>as “</a:t>
                </a:r>
                <a:r>
                  <a:rPr lang="en-US" dirty="0" err="1"/>
                  <a:t>a</a:t>
                </a:r>
                <a:r>
                  <a:rPr lang="en-US" dirty="0"/>
                  <a:t> constant approximately 2.71828…” is like calling </a:t>
                </a:r>
                <a:r>
                  <a:rPr lang="en-US" b="1" dirty="0"/>
                  <a:t>pi</a:t>
                </a:r>
                <a:r>
                  <a:rPr lang="en-US" dirty="0"/>
                  <a:t> “an irrational number, approximately equal to 3.1415…”. Sure, it’s true, but you completely missed the point.</a:t>
                </a:r>
                <a:endParaRPr lang="en-US" sz="16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44" t="-2624" r="-108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31</a:t>
            </a:fld>
            <a:endParaRPr lang="en-US" dirty="0"/>
          </a:p>
        </p:txBody>
      </p:sp>
    </p:spTree>
    <p:extLst>
      <p:ext uri="{BB962C8B-B14F-4D97-AF65-F5344CB8AC3E}">
        <p14:creationId xmlns:p14="http://schemas.microsoft.com/office/powerpoint/2010/main" val="7957587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r>
                        <a:rPr lang="en-US" b="0" i="1">
                          <a:latin typeface="Cambria Math" panose="02040503050406030204" pitchFamily="18" charset="0"/>
                        </a:rPr>
                        <m:t>𝑒</m:t>
                      </m:r>
                    </m:oMath>
                  </m:oMathPara>
                </a14:m>
                <a:endParaRPr lang="en-US" dirty="0"/>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Autofit/>
              </a:bodyPr>
              <a:lstStyle/>
              <a:p>
                <a:pPr>
                  <a:spcBef>
                    <a:spcPct val="50000"/>
                  </a:spcBef>
                  <a:defRPr/>
                </a:pPr>
                <a:r>
                  <a:rPr lang="en-US" sz="1800" dirty="0"/>
                  <a:t>A Better way to think about </a:t>
                </a:r>
                <a14:m>
                  <m:oMath xmlns:m="http://schemas.openxmlformats.org/officeDocument/2006/math">
                    <m:r>
                      <a:rPr lang="en-US" sz="1800" b="1" i="1" dirty="0" smtClean="0">
                        <a:latin typeface="Cambria Math" panose="02040503050406030204" pitchFamily="18" charset="0"/>
                        <a:ea typeface="Cambria Math" panose="02040503050406030204" pitchFamily="18" charset="0"/>
                      </a:rPr>
                      <m:t>𝝅</m:t>
                    </m:r>
                    <m:r>
                      <a:rPr lang="en-US" sz="1800" b="1" i="1" dirty="0" smtClean="0">
                        <a:latin typeface="Cambria Math" panose="02040503050406030204" pitchFamily="18" charset="0"/>
                      </a:rPr>
                      <m:t>/ </m:t>
                    </m:r>
                    <m:r>
                      <a:rPr lang="en-US" sz="1800" b="1" i="1">
                        <a:latin typeface="Cambria Math" panose="02040503050406030204" pitchFamily="18" charset="0"/>
                      </a:rPr>
                      <m:t>𝒆</m:t>
                    </m:r>
                  </m:oMath>
                </a14:m>
                <a:endParaRPr lang="en-US" sz="1800" b="1" dirty="0"/>
              </a:p>
              <a:p>
                <a:pPr lvl="1">
                  <a:spcBef>
                    <a:spcPct val="50000"/>
                  </a:spcBef>
                  <a:defRPr/>
                </a:pPr>
                <a14:m>
                  <m:oMath xmlns:m="http://schemas.openxmlformats.org/officeDocument/2006/math">
                    <m:r>
                      <a:rPr lang="en-US" sz="1800" b="1" i="1" dirty="0">
                        <a:latin typeface="Cambria Math" panose="02040503050406030204" pitchFamily="18" charset="0"/>
                        <a:ea typeface="Cambria Math" panose="02040503050406030204" pitchFamily="18" charset="0"/>
                      </a:rPr>
                      <m:t>𝝅</m:t>
                    </m:r>
                  </m:oMath>
                </a14:m>
                <a:r>
                  <a:rPr lang="en-US" sz="1800" b="1" dirty="0"/>
                  <a:t> is the ratio between circumference and diameter shared by all circles</a:t>
                </a:r>
                <a:r>
                  <a:rPr lang="en-US" sz="1800" dirty="0"/>
                  <a:t>. It is a fundamental ratio inherent in all circles and therefore impacts any calculation of circumference, area, volume, and surface area for circles, spheres, cylinders, and so on. (not to mention the trigonometric functions derived from circles (sin, cos, tan).</a:t>
                </a:r>
              </a:p>
              <a:p>
                <a:pPr lvl="1">
                  <a:spcBef>
                    <a:spcPct val="50000"/>
                  </a:spcBef>
                  <a:defRPr/>
                </a:pPr>
                <a:endParaRPr lang="en-US" sz="1800" dirty="0"/>
              </a:p>
              <a:p>
                <a:pPr lvl="1">
                  <a:spcBef>
                    <a:spcPct val="50000"/>
                  </a:spcBef>
                  <a:defRPr/>
                </a:pPr>
                <a:endParaRPr lang="en-US" sz="18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241" t="-1458" r="-4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32</a:t>
            </a:fld>
            <a:endParaRPr lang="en-US" dirty="0"/>
          </a:p>
        </p:txBody>
      </p:sp>
    </p:spTree>
    <p:extLst>
      <p:ext uri="{BB962C8B-B14F-4D97-AF65-F5344CB8AC3E}">
        <p14:creationId xmlns:p14="http://schemas.microsoft.com/office/powerpoint/2010/main" val="5211902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r>
                        <a:rPr lang="en-US" b="0" i="1">
                          <a:latin typeface="Cambria Math" panose="02040503050406030204" pitchFamily="18" charset="0"/>
                        </a:rPr>
                        <m:t>𝑒</m:t>
                      </m:r>
                    </m:oMath>
                  </m:oMathPara>
                </a14:m>
                <a:endParaRPr lang="en-US" dirty="0"/>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Autofit/>
              </a:bodyPr>
              <a:lstStyle/>
              <a:p>
                <a:pPr>
                  <a:spcBef>
                    <a:spcPct val="50000"/>
                  </a:spcBef>
                  <a:defRPr/>
                </a:pPr>
                <a:r>
                  <a:rPr lang="en-US" sz="1800" dirty="0"/>
                  <a:t>A Better way to think about </a:t>
                </a:r>
                <a14:m>
                  <m:oMath xmlns:m="http://schemas.openxmlformats.org/officeDocument/2006/math">
                    <m:r>
                      <a:rPr lang="en-US" sz="1800" b="1" i="1" dirty="0" smtClean="0">
                        <a:latin typeface="Cambria Math" panose="02040503050406030204" pitchFamily="18" charset="0"/>
                        <a:ea typeface="Cambria Math" panose="02040503050406030204" pitchFamily="18" charset="0"/>
                      </a:rPr>
                      <m:t>𝝅</m:t>
                    </m:r>
                    <m:r>
                      <a:rPr lang="en-US" sz="1800" b="1" i="1" dirty="0" smtClean="0">
                        <a:latin typeface="Cambria Math" panose="02040503050406030204" pitchFamily="18" charset="0"/>
                      </a:rPr>
                      <m:t>/ </m:t>
                    </m:r>
                    <m:r>
                      <a:rPr lang="en-US" sz="1800" b="1" i="1">
                        <a:latin typeface="Cambria Math" panose="02040503050406030204" pitchFamily="18" charset="0"/>
                      </a:rPr>
                      <m:t>𝒆</m:t>
                    </m:r>
                  </m:oMath>
                </a14:m>
                <a:endParaRPr lang="en-US" sz="1800" b="1" dirty="0"/>
              </a:p>
              <a:p>
                <a:pPr lvl="1">
                  <a:spcBef>
                    <a:spcPct val="50000"/>
                  </a:spcBef>
                  <a:defRPr/>
                </a:pPr>
                <a14:m>
                  <m:oMath xmlns:m="http://schemas.openxmlformats.org/officeDocument/2006/math">
                    <m:r>
                      <a:rPr lang="en-US" sz="1800" b="1" i="1" dirty="0">
                        <a:latin typeface="Cambria Math" panose="02040503050406030204" pitchFamily="18" charset="0"/>
                        <a:ea typeface="Cambria Math" panose="02040503050406030204" pitchFamily="18" charset="0"/>
                      </a:rPr>
                      <m:t>𝝅</m:t>
                    </m:r>
                  </m:oMath>
                </a14:m>
                <a:r>
                  <a:rPr lang="en-US" sz="1800" b="1" dirty="0"/>
                  <a:t> is the ratio between circumference and diameter shared by all circles</a:t>
                </a:r>
                <a:r>
                  <a:rPr lang="en-US" sz="1800" dirty="0"/>
                  <a:t>. It is a fundamental ratio inherent in all circles and therefore impacts any calculation of circumference, area, volume, and surface area for circles, spheres, cylinders, and so on. (not to mention the trigonometric functions derived from circles (sin, cos, tan).</a:t>
                </a:r>
              </a:p>
              <a:p>
                <a:pPr lvl="1">
                  <a:spcBef>
                    <a:spcPct val="50000"/>
                  </a:spcBef>
                  <a:defRPr/>
                </a:pPr>
                <a14:m>
                  <m:oMath xmlns:m="http://schemas.openxmlformats.org/officeDocument/2006/math">
                    <m:r>
                      <a:rPr lang="en-US" sz="1800" b="1" i="1">
                        <a:latin typeface="Cambria Math" panose="02040503050406030204" pitchFamily="18" charset="0"/>
                      </a:rPr>
                      <m:t>𝒆</m:t>
                    </m:r>
                  </m:oMath>
                </a14:m>
                <a:r>
                  <a:rPr lang="en-US" sz="1800" b="1" dirty="0"/>
                  <a:t> is the base rate of growth shared by all continually growing processes.</a:t>
                </a:r>
                <a:r>
                  <a:rPr lang="en-US" sz="1800" dirty="0"/>
                  <a:t> e lets you take a simple growth rate (where all change happens at the end of the year) and find the impact of compound, continuous growth</a:t>
                </a:r>
              </a:p>
              <a:p>
                <a:pPr lvl="1">
                  <a:spcBef>
                    <a:spcPct val="50000"/>
                  </a:spcBef>
                  <a:defRPr/>
                </a:pPr>
                <a:endParaRPr lang="en-US" sz="1800" dirty="0"/>
              </a:p>
              <a:p>
                <a:pPr lvl="1">
                  <a:spcBef>
                    <a:spcPct val="50000"/>
                  </a:spcBef>
                  <a:defRPr/>
                </a:pPr>
                <a:endParaRPr lang="en-US" sz="18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241" t="-1458" r="-4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33</a:t>
            </a:fld>
            <a:endParaRPr lang="en-US" dirty="0"/>
          </a:p>
        </p:txBody>
      </p:sp>
    </p:spTree>
    <p:extLst>
      <p:ext uri="{BB962C8B-B14F-4D97-AF65-F5344CB8AC3E}">
        <p14:creationId xmlns:p14="http://schemas.microsoft.com/office/powerpoint/2010/main" val="2332894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r>
                        <a:rPr lang="en-US" b="0" i="1">
                          <a:latin typeface="Cambria Math" panose="02040503050406030204" pitchFamily="18" charset="0"/>
                        </a:rPr>
                        <m:t>𝑒</m:t>
                      </m:r>
                    </m:oMath>
                  </m:oMathPara>
                </a14:m>
                <a:endParaRPr lang="en-US" dirty="0"/>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Autofit/>
              </a:bodyPr>
              <a:lstStyle/>
              <a:p>
                <a:pPr>
                  <a:spcBef>
                    <a:spcPct val="50000"/>
                  </a:spcBef>
                  <a:defRPr/>
                </a:pPr>
                <a:r>
                  <a:rPr lang="en-US" sz="1800" dirty="0"/>
                  <a:t>A Better way to think about </a:t>
                </a:r>
                <a14:m>
                  <m:oMath xmlns:m="http://schemas.openxmlformats.org/officeDocument/2006/math">
                    <m:r>
                      <a:rPr lang="en-US" sz="1800" b="1" i="1" dirty="0" smtClean="0">
                        <a:latin typeface="Cambria Math" panose="02040503050406030204" pitchFamily="18" charset="0"/>
                        <a:ea typeface="Cambria Math" panose="02040503050406030204" pitchFamily="18" charset="0"/>
                      </a:rPr>
                      <m:t>𝝅</m:t>
                    </m:r>
                    <m:r>
                      <a:rPr lang="en-US" sz="1800" b="1" i="1" dirty="0" smtClean="0">
                        <a:latin typeface="Cambria Math" panose="02040503050406030204" pitchFamily="18" charset="0"/>
                      </a:rPr>
                      <m:t>/ </m:t>
                    </m:r>
                    <m:r>
                      <a:rPr lang="en-US" sz="1800" b="1" i="1">
                        <a:latin typeface="Cambria Math" panose="02040503050406030204" pitchFamily="18" charset="0"/>
                      </a:rPr>
                      <m:t>𝒆</m:t>
                    </m:r>
                  </m:oMath>
                </a14:m>
                <a:endParaRPr lang="en-US" sz="1800" b="1" dirty="0"/>
              </a:p>
              <a:p>
                <a:pPr lvl="1">
                  <a:spcBef>
                    <a:spcPct val="50000"/>
                  </a:spcBef>
                  <a:defRPr/>
                </a:pPr>
                <a14:m>
                  <m:oMath xmlns:m="http://schemas.openxmlformats.org/officeDocument/2006/math">
                    <m:r>
                      <a:rPr lang="en-US" sz="1800" b="1" i="1" dirty="0">
                        <a:latin typeface="Cambria Math" panose="02040503050406030204" pitchFamily="18" charset="0"/>
                        <a:ea typeface="Cambria Math" panose="02040503050406030204" pitchFamily="18" charset="0"/>
                      </a:rPr>
                      <m:t>𝝅</m:t>
                    </m:r>
                  </m:oMath>
                </a14:m>
                <a:r>
                  <a:rPr lang="en-US" sz="1800" b="1" dirty="0"/>
                  <a:t> is the ratio between circumference and diameter shared by all circles</a:t>
                </a:r>
                <a:r>
                  <a:rPr lang="en-US" sz="1800" dirty="0"/>
                  <a:t>. It is a fundamental ratio inherent in all circles and therefore impacts any calculation of circumference, area, volume, and surface area for circles, spheres, cylinders, and so on. (not to mention the trigonometric functions derived from circles (sin, cos, tan).</a:t>
                </a:r>
              </a:p>
              <a:p>
                <a:pPr lvl="1">
                  <a:spcBef>
                    <a:spcPct val="50000"/>
                  </a:spcBef>
                  <a:defRPr/>
                </a:pPr>
                <a14:m>
                  <m:oMath xmlns:m="http://schemas.openxmlformats.org/officeDocument/2006/math">
                    <m:r>
                      <a:rPr lang="en-US" sz="1800" b="1" i="1">
                        <a:latin typeface="Cambria Math" panose="02040503050406030204" pitchFamily="18" charset="0"/>
                      </a:rPr>
                      <m:t>𝒆</m:t>
                    </m:r>
                  </m:oMath>
                </a14:m>
                <a:r>
                  <a:rPr lang="en-US" sz="1800" b="1" dirty="0"/>
                  <a:t> is the base rate of growth shared by all continually growing processes.</a:t>
                </a:r>
                <a:r>
                  <a:rPr lang="en-US" sz="1800" dirty="0"/>
                  <a:t> e lets you take a simple growth rate (where all change happens at the end of the year) and find the impact of compound, continuous growth</a:t>
                </a:r>
              </a:p>
              <a:p>
                <a:pPr lvl="1">
                  <a:spcBef>
                    <a:spcPct val="50000"/>
                  </a:spcBef>
                  <a:defRPr/>
                </a:pPr>
                <a14:m>
                  <m:oMath xmlns:m="http://schemas.openxmlformats.org/officeDocument/2006/math">
                    <m:r>
                      <a:rPr lang="en-US" sz="1800" b="1" i="1">
                        <a:latin typeface="Cambria Math" panose="02040503050406030204" pitchFamily="18" charset="0"/>
                      </a:rPr>
                      <m:t>𝒆</m:t>
                    </m:r>
                  </m:oMath>
                </a14:m>
                <a:r>
                  <a:rPr lang="en-US" sz="1800" dirty="0"/>
                  <a:t> shows up whenever systems grow exponentially and continuously: population, radioactive decay, interest calculations, and more.</a:t>
                </a:r>
              </a:p>
              <a:p>
                <a:pPr marL="457200" lvl="1" indent="0">
                  <a:spcBef>
                    <a:spcPct val="50000"/>
                  </a:spcBef>
                  <a:buNone/>
                  <a:defRPr/>
                </a:pPr>
                <a:endParaRPr lang="en-US" sz="1800" dirty="0"/>
              </a:p>
              <a:p>
                <a:pPr lvl="1">
                  <a:spcBef>
                    <a:spcPct val="50000"/>
                  </a:spcBef>
                  <a:defRPr/>
                </a:pPr>
                <a:endParaRPr lang="en-US" sz="18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241" t="-1458" r="-4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34</a:t>
            </a:fld>
            <a:endParaRPr lang="en-US" dirty="0"/>
          </a:p>
        </p:txBody>
      </p:sp>
    </p:spTree>
    <p:extLst>
      <p:ext uri="{BB962C8B-B14F-4D97-AF65-F5344CB8AC3E}">
        <p14:creationId xmlns:p14="http://schemas.microsoft.com/office/powerpoint/2010/main" val="14383113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r>
                        <a:rPr lang="en-US" b="0" i="1">
                          <a:latin typeface="Cambria Math" panose="02040503050406030204" pitchFamily="18" charset="0"/>
                        </a:rPr>
                        <m:t>𝑒</m:t>
                      </m:r>
                    </m:oMath>
                  </m:oMathPara>
                </a14:m>
                <a:endParaRPr lang="en-US" dirty="0"/>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Autofit/>
              </a:bodyPr>
              <a:lstStyle/>
              <a:p>
                <a:pPr>
                  <a:spcBef>
                    <a:spcPct val="50000"/>
                  </a:spcBef>
                  <a:defRPr/>
                </a:pPr>
                <a:r>
                  <a:rPr lang="en-US" sz="1800" dirty="0"/>
                  <a:t>A Better way to think about </a:t>
                </a:r>
                <a14:m>
                  <m:oMath xmlns:m="http://schemas.openxmlformats.org/officeDocument/2006/math">
                    <m:r>
                      <a:rPr lang="en-US" sz="1800" b="1" i="1" dirty="0" smtClean="0">
                        <a:latin typeface="Cambria Math" panose="02040503050406030204" pitchFamily="18" charset="0"/>
                        <a:ea typeface="Cambria Math" panose="02040503050406030204" pitchFamily="18" charset="0"/>
                      </a:rPr>
                      <m:t>𝝅</m:t>
                    </m:r>
                    <m:r>
                      <a:rPr lang="en-US" sz="1800" b="1" i="1" dirty="0" smtClean="0">
                        <a:latin typeface="Cambria Math" panose="02040503050406030204" pitchFamily="18" charset="0"/>
                      </a:rPr>
                      <m:t>/ </m:t>
                    </m:r>
                    <m:r>
                      <a:rPr lang="en-US" sz="1800" b="1" i="1">
                        <a:latin typeface="Cambria Math" panose="02040503050406030204" pitchFamily="18" charset="0"/>
                      </a:rPr>
                      <m:t>𝒆</m:t>
                    </m:r>
                  </m:oMath>
                </a14:m>
                <a:endParaRPr lang="en-US" sz="1800" b="1" dirty="0"/>
              </a:p>
              <a:p>
                <a:pPr lvl="1">
                  <a:spcBef>
                    <a:spcPct val="50000"/>
                  </a:spcBef>
                  <a:defRPr/>
                </a:pPr>
                <a14:m>
                  <m:oMath xmlns:m="http://schemas.openxmlformats.org/officeDocument/2006/math">
                    <m:r>
                      <a:rPr lang="en-US" sz="1800" b="1" i="1" dirty="0">
                        <a:latin typeface="Cambria Math" panose="02040503050406030204" pitchFamily="18" charset="0"/>
                        <a:ea typeface="Cambria Math" panose="02040503050406030204" pitchFamily="18" charset="0"/>
                      </a:rPr>
                      <m:t>𝝅</m:t>
                    </m:r>
                  </m:oMath>
                </a14:m>
                <a:r>
                  <a:rPr lang="en-US" sz="1800" b="1" dirty="0"/>
                  <a:t> is the ratio between circumference and diameter shared by all circles</a:t>
                </a:r>
                <a:r>
                  <a:rPr lang="en-US" sz="1800" dirty="0"/>
                  <a:t>. It is a fundamental ratio inherent in all circles and therefore impacts any calculation of circumference, area, volume, and surface area for circles, spheres, cylinders, and so on. (not to mention the trigonometric functions derived from circles (sin, cos, tan).</a:t>
                </a:r>
              </a:p>
              <a:p>
                <a:pPr lvl="1">
                  <a:spcBef>
                    <a:spcPct val="50000"/>
                  </a:spcBef>
                  <a:defRPr/>
                </a:pPr>
                <a14:m>
                  <m:oMath xmlns:m="http://schemas.openxmlformats.org/officeDocument/2006/math">
                    <m:r>
                      <a:rPr lang="en-US" sz="1800" b="1" i="1">
                        <a:latin typeface="Cambria Math" panose="02040503050406030204" pitchFamily="18" charset="0"/>
                      </a:rPr>
                      <m:t>𝒆</m:t>
                    </m:r>
                  </m:oMath>
                </a14:m>
                <a:r>
                  <a:rPr lang="en-US" sz="1800" b="1" dirty="0"/>
                  <a:t> is the base rate of growth shared by all continually growing processes.</a:t>
                </a:r>
                <a:r>
                  <a:rPr lang="en-US" sz="1800" dirty="0"/>
                  <a:t> e lets you take a simple growth rate (where all change happens at the end of the year) and find the impact of compound, continuous growth</a:t>
                </a:r>
              </a:p>
              <a:p>
                <a:pPr lvl="1">
                  <a:spcBef>
                    <a:spcPct val="50000"/>
                  </a:spcBef>
                  <a:defRPr/>
                </a:pPr>
                <a14:m>
                  <m:oMath xmlns:m="http://schemas.openxmlformats.org/officeDocument/2006/math">
                    <m:r>
                      <a:rPr lang="en-US" sz="1800" b="1" i="1">
                        <a:latin typeface="Cambria Math" panose="02040503050406030204" pitchFamily="18" charset="0"/>
                      </a:rPr>
                      <m:t>𝒆</m:t>
                    </m:r>
                  </m:oMath>
                </a14:m>
                <a:r>
                  <a:rPr lang="en-US" sz="1800" dirty="0"/>
                  <a:t> shows up whenever systems grow exponentially and continuously: population, radioactive decay, interest calculations, and more.</a:t>
                </a:r>
              </a:p>
              <a:p>
                <a:pPr lvl="1">
                  <a:spcBef>
                    <a:spcPct val="50000"/>
                  </a:spcBef>
                  <a:defRPr/>
                </a:pPr>
                <a:r>
                  <a:rPr lang="en-US" sz="1800" dirty="0"/>
                  <a:t>Just like every number can be considered a scaled version of 1 (the base unit), every circle can be considered a scaled version of the unit circle (radius 1), and every rate of growth can be considered a scaled version of e (unit growth, perfectly compounded).</a:t>
                </a:r>
              </a:p>
              <a:p>
                <a:pPr lvl="1">
                  <a:spcBef>
                    <a:spcPct val="50000"/>
                  </a:spcBef>
                  <a:defRPr/>
                </a:pPr>
                <a:endParaRPr lang="en-US" sz="1800" dirty="0"/>
              </a:p>
              <a:p>
                <a:pPr lvl="1">
                  <a:spcBef>
                    <a:spcPct val="50000"/>
                  </a:spcBef>
                  <a:defRPr/>
                </a:pPr>
                <a:endParaRPr lang="en-US" sz="18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241" t="-1458" r="-4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35</a:t>
            </a:fld>
            <a:endParaRPr lang="en-US" dirty="0"/>
          </a:p>
        </p:txBody>
      </p:sp>
    </p:spTree>
    <p:extLst>
      <p:ext uri="{BB962C8B-B14F-4D97-AF65-F5344CB8AC3E}">
        <p14:creationId xmlns:p14="http://schemas.microsoft.com/office/powerpoint/2010/main" val="10151104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r>
              <a:rPr lang="en-US" dirty="0">
                <a:latin typeface="Calibri" panose="020F0502020204030204" pitchFamily="34" charset="0"/>
                <a:ea typeface="+mn-ea"/>
                <a:cs typeface="Calibri" panose="020F0502020204030204" pitchFamily="34" charset="0"/>
              </a:rPr>
              <a:t>Exponential Growth</a:t>
            </a:r>
          </a:p>
        </p:txBody>
      </p:sp>
      <p:sp>
        <p:nvSpPr>
          <p:cNvPr id="3" name="Content Placeholder 2"/>
          <p:cNvSpPr>
            <a:spLocks noGrp="1"/>
          </p:cNvSpPr>
          <p:nvPr>
            <p:ph idx="1"/>
          </p:nvPr>
        </p:nvSpPr>
        <p:spPr/>
        <p:txBody>
          <a:bodyPr>
            <a:noAutofit/>
          </a:bodyPr>
          <a:lstStyle/>
          <a:p>
            <a:r>
              <a:rPr lang="en-US" b="1" i="1" dirty="0"/>
              <a:t>Understanding Exponential Growth</a:t>
            </a:r>
          </a:p>
          <a:p>
            <a:pPr lvl="1"/>
            <a:r>
              <a:rPr lang="en-US" dirty="0"/>
              <a:t>Let’s look at a basic system that </a:t>
            </a:r>
            <a:r>
              <a:rPr lang="en-US" b="1" dirty="0"/>
              <a:t>doubles</a:t>
            </a:r>
            <a:r>
              <a:rPr lang="en-US" dirty="0"/>
              <a:t> after an amount of time. For example,</a:t>
            </a:r>
          </a:p>
          <a:p>
            <a:pPr lvl="1"/>
            <a:r>
              <a:rPr lang="en-US" dirty="0"/>
              <a:t>Bacteria can split and “doubles” every 24 hours</a:t>
            </a:r>
          </a:p>
          <a:p>
            <a:pPr lvl="1"/>
            <a:r>
              <a:rPr lang="en-US" dirty="0"/>
              <a:t>We get twice as many noodles when we fold them in half.</a:t>
            </a:r>
          </a:p>
          <a:p>
            <a:pPr lvl="1"/>
            <a:r>
              <a:rPr lang="en-US" dirty="0"/>
              <a:t>Your money doubles every year if you get 100% return </a:t>
            </a:r>
          </a:p>
          <a:p>
            <a:pPr lvl="1">
              <a:spcBef>
                <a:spcPct val="50000"/>
              </a:spcBef>
              <a:defRPr/>
            </a:pPr>
            <a:endParaRPr lang="en-US" sz="1400" dirty="0"/>
          </a:p>
          <a:p>
            <a:pPr lvl="1">
              <a:spcBef>
                <a:spcPct val="50000"/>
              </a:spcBef>
              <a:defRPr/>
            </a:pPr>
            <a:endParaRPr lang="en-US" sz="1800" dirty="0"/>
          </a:p>
          <a:p>
            <a:pPr lvl="1">
              <a:spcBef>
                <a:spcPct val="50000"/>
              </a:spcBef>
              <a:defRPr/>
            </a:pPr>
            <a:endParaRPr lang="en-US" sz="18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36</a:t>
            </a:fld>
            <a:endParaRPr lang="en-US" dirty="0"/>
          </a:p>
        </p:txBody>
      </p:sp>
    </p:spTree>
    <p:extLst>
      <p:ext uri="{BB962C8B-B14F-4D97-AF65-F5344CB8AC3E}">
        <p14:creationId xmlns:p14="http://schemas.microsoft.com/office/powerpoint/2010/main" val="7827749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r>
              <a:rPr lang="en-US" dirty="0">
                <a:latin typeface="Calibri" panose="020F0502020204030204" pitchFamily="34" charset="0"/>
                <a:ea typeface="+mn-ea"/>
                <a:cs typeface="Calibri" panose="020F0502020204030204" pitchFamily="34" charset="0"/>
              </a:rPr>
              <a:t>Exponential Growth</a:t>
            </a:r>
          </a:p>
        </p:txBody>
      </p:sp>
      <p:sp>
        <p:nvSpPr>
          <p:cNvPr id="3" name="Content Placeholder 2"/>
          <p:cNvSpPr>
            <a:spLocks noGrp="1"/>
          </p:cNvSpPr>
          <p:nvPr>
            <p:ph idx="1"/>
          </p:nvPr>
        </p:nvSpPr>
        <p:spPr/>
        <p:txBody>
          <a:bodyPr>
            <a:noAutofit/>
          </a:bodyPr>
          <a:lstStyle/>
          <a:p>
            <a:r>
              <a:rPr lang="en-US" b="1" i="1" dirty="0"/>
              <a:t>Understanding Exponential Growth</a:t>
            </a:r>
          </a:p>
          <a:p>
            <a:pPr lvl="1"/>
            <a:r>
              <a:rPr lang="en-US" dirty="0"/>
              <a:t>Let’s look at a basic system that </a:t>
            </a:r>
            <a:r>
              <a:rPr lang="en-US" b="1" dirty="0"/>
              <a:t>doubles</a:t>
            </a:r>
            <a:r>
              <a:rPr lang="en-US" dirty="0"/>
              <a:t> after an amount of time. For example,</a:t>
            </a:r>
          </a:p>
          <a:p>
            <a:pPr lvl="1"/>
            <a:r>
              <a:rPr lang="en-US" dirty="0"/>
              <a:t>Bacteria can split and “doubles” every 24 hours</a:t>
            </a:r>
          </a:p>
          <a:p>
            <a:pPr lvl="1"/>
            <a:r>
              <a:rPr lang="en-US" dirty="0"/>
              <a:t>We get twice as many noodles when we fold them in half.</a:t>
            </a:r>
          </a:p>
          <a:p>
            <a:pPr lvl="1"/>
            <a:r>
              <a:rPr lang="en-US" dirty="0"/>
              <a:t>Your money doubles every year if you get 100% return </a:t>
            </a:r>
          </a:p>
          <a:p>
            <a:r>
              <a:rPr lang="en-US" b="1" dirty="0"/>
              <a:t>It looks like this:</a:t>
            </a:r>
          </a:p>
          <a:p>
            <a:pPr lvl="1"/>
            <a:endParaRPr lang="en-US" b="1" dirty="0"/>
          </a:p>
          <a:p>
            <a:pPr lvl="1">
              <a:spcBef>
                <a:spcPct val="50000"/>
              </a:spcBef>
              <a:defRPr/>
            </a:pPr>
            <a:endParaRPr lang="en-US" sz="1400" dirty="0"/>
          </a:p>
          <a:p>
            <a:pPr lvl="1">
              <a:spcBef>
                <a:spcPct val="50000"/>
              </a:spcBef>
              <a:defRPr/>
            </a:pPr>
            <a:endParaRPr lang="en-US" sz="1800" dirty="0"/>
          </a:p>
          <a:p>
            <a:pPr lvl="1">
              <a:spcBef>
                <a:spcPct val="50000"/>
              </a:spcBef>
              <a:defRPr/>
            </a:pPr>
            <a:endParaRPr lang="en-US" sz="18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37</a:t>
            </a:fld>
            <a:endParaRPr lang="en-US" dirty="0"/>
          </a:p>
        </p:txBody>
      </p:sp>
      <p:pic>
        <p:nvPicPr>
          <p:cNvPr id="5" name="Picture 4">
            <a:extLst>
              <a:ext uri="{FF2B5EF4-FFF2-40B4-BE49-F238E27FC236}">
                <a16:creationId xmlns:a16="http://schemas.microsoft.com/office/drawing/2014/main" id="{FD32FC35-9712-D94E-94B7-4308AC43B201}"/>
              </a:ext>
            </a:extLst>
          </p:cNvPr>
          <p:cNvPicPr>
            <a:picLocks noChangeAspect="1"/>
          </p:cNvPicPr>
          <p:nvPr/>
        </p:nvPicPr>
        <p:blipFill>
          <a:blip r:embed="rId2"/>
          <a:stretch>
            <a:fillRect/>
          </a:stretch>
        </p:blipFill>
        <p:spPr>
          <a:xfrm>
            <a:off x="2203824" y="3977586"/>
            <a:ext cx="2771588" cy="1909692"/>
          </a:xfrm>
          <a:prstGeom prst="rect">
            <a:avLst/>
          </a:prstGeom>
          <a:ln>
            <a:solidFill>
              <a:schemeClr val="accent1"/>
            </a:solidFill>
          </a:ln>
        </p:spPr>
      </p:pic>
    </p:spTree>
    <p:extLst>
      <p:ext uri="{BB962C8B-B14F-4D97-AF65-F5344CB8AC3E}">
        <p14:creationId xmlns:p14="http://schemas.microsoft.com/office/powerpoint/2010/main" val="7154955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r>
              <a:rPr lang="en-US" dirty="0">
                <a:latin typeface="Calibri" panose="020F0502020204030204" pitchFamily="34" charset="0"/>
                <a:ea typeface="+mn-ea"/>
                <a:cs typeface="Calibri" panose="020F0502020204030204" pitchFamily="34" charset="0"/>
              </a:rPr>
              <a:t>Exponential Growth</a:t>
            </a:r>
          </a:p>
        </p:txBody>
      </p:sp>
      <p:sp>
        <p:nvSpPr>
          <p:cNvPr id="3" name="Content Placeholder 2"/>
          <p:cNvSpPr>
            <a:spLocks noGrp="1"/>
          </p:cNvSpPr>
          <p:nvPr>
            <p:ph idx="1"/>
          </p:nvPr>
        </p:nvSpPr>
        <p:spPr/>
        <p:txBody>
          <a:bodyPr>
            <a:noAutofit/>
          </a:bodyPr>
          <a:lstStyle/>
          <a:p>
            <a:r>
              <a:rPr lang="en-US" b="1" i="1" dirty="0"/>
              <a:t>Understanding Exponential Growth</a:t>
            </a:r>
          </a:p>
          <a:p>
            <a:pPr lvl="1"/>
            <a:r>
              <a:rPr lang="en-US" dirty="0"/>
              <a:t>Let’s look at a basic system that </a:t>
            </a:r>
            <a:r>
              <a:rPr lang="en-US" b="1" dirty="0"/>
              <a:t>doubles</a:t>
            </a:r>
            <a:r>
              <a:rPr lang="en-US" dirty="0"/>
              <a:t> after an amount of time. For example,</a:t>
            </a:r>
          </a:p>
          <a:p>
            <a:pPr lvl="1"/>
            <a:r>
              <a:rPr lang="en-US" dirty="0"/>
              <a:t>Bacteria can split and “doubles” every 24 hours</a:t>
            </a:r>
          </a:p>
          <a:p>
            <a:pPr lvl="1"/>
            <a:r>
              <a:rPr lang="en-US" dirty="0"/>
              <a:t>We get twice as many noodles when we fold them in half.</a:t>
            </a:r>
          </a:p>
          <a:p>
            <a:pPr lvl="1"/>
            <a:r>
              <a:rPr lang="en-US" dirty="0"/>
              <a:t>Your money doubles every year if you get 100% return </a:t>
            </a:r>
          </a:p>
          <a:p>
            <a:r>
              <a:rPr lang="en-US" b="1" dirty="0"/>
              <a:t>It looks like this:</a:t>
            </a:r>
          </a:p>
          <a:p>
            <a:pPr lvl="1"/>
            <a:endParaRPr lang="en-US" b="1" dirty="0"/>
          </a:p>
          <a:p>
            <a:pPr lvl="1">
              <a:spcBef>
                <a:spcPct val="50000"/>
              </a:spcBef>
              <a:defRPr/>
            </a:pPr>
            <a:endParaRPr lang="en-US" sz="1400" dirty="0"/>
          </a:p>
          <a:p>
            <a:pPr lvl="1">
              <a:spcBef>
                <a:spcPct val="50000"/>
              </a:spcBef>
              <a:defRPr/>
            </a:pPr>
            <a:endParaRPr lang="en-US" sz="1800" dirty="0"/>
          </a:p>
          <a:p>
            <a:pPr lvl="1">
              <a:spcBef>
                <a:spcPct val="50000"/>
              </a:spcBef>
              <a:defRPr/>
            </a:pPr>
            <a:endParaRPr lang="en-US" sz="18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38</a:t>
            </a:fld>
            <a:endParaRPr lang="en-US" dirty="0"/>
          </a:p>
        </p:txBody>
      </p:sp>
      <p:pic>
        <p:nvPicPr>
          <p:cNvPr id="5" name="Picture 4">
            <a:extLst>
              <a:ext uri="{FF2B5EF4-FFF2-40B4-BE49-F238E27FC236}">
                <a16:creationId xmlns:a16="http://schemas.microsoft.com/office/drawing/2014/main" id="{FD32FC35-9712-D94E-94B7-4308AC43B201}"/>
              </a:ext>
            </a:extLst>
          </p:cNvPr>
          <p:cNvPicPr>
            <a:picLocks noChangeAspect="1"/>
          </p:cNvPicPr>
          <p:nvPr/>
        </p:nvPicPr>
        <p:blipFill>
          <a:blip r:embed="rId2"/>
          <a:stretch>
            <a:fillRect/>
          </a:stretch>
        </p:blipFill>
        <p:spPr>
          <a:xfrm>
            <a:off x="2203824" y="3977586"/>
            <a:ext cx="2771588" cy="1909692"/>
          </a:xfrm>
          <a:prstGeom prst="rect">
            <a:avLst/>
          </a:prstGeom>
          <a:ln>
            <a:solidFill>
              <a:schemeClr val="accent1"/>
            </a:solidFill>
          </a:ln>
        </p:spPr>
      </p:pic>
      <p:pic>
        <p:nvPicPr>
          <p:cNvPr id="6" name="Picture 5">
            <a:extLst>
              <a:ext uri="{FF2B5EF4-FFF2-40B4-BE49-F238E27FC236}">
                <a16:creationId xmlns:a16="http://schemas.microsoft.com/office/drawing/2014/main" id="{50843E22-F654-CF42-867B-E5CFA72B62E3}"/>
              </a:ext>
            </a:extLst>
          </p:cNvPr>
          <p:cNvPicPr>
            <a:picLocks noChangeAspect="1"/>
          </p:cNvPicPr>
          <p:nvPr/>
        </p:nvPicPr>
        <p:blipFill>
          <a:blip r:embed="rId3"/>
          <a:stretch>
            <a:fillRect/>
          </a:stretch>
        </p:blipFill>
        <p:spPr>
          <a:xfrm>
            <a:off x="7098682" y="3977586"/>
            <a:ext cx="3160287" cy="1909692"/>
          </a:xfrm>
          <a:prstGeom prst="rect">
            <a:avLst/>
          </a:prstGeom>
          <a:ln>
            <a:solidFill>
              <a:schemeClr val="accent1"/>
            </a:solidFill>
          </a:ln>
        </p:spPr>
      </p:pic>
      <p:sp>
        <p:nvSpPr>
          <p:cNvPr id="7" name="Right Arrow 6">
            <a:extLst>
              <a:ext uri="{FF2B5EF4-FFF2-40B4-BE49-F238E27FC236}">
                <a16:creationId xmlns:a16="http://schemas.microsoft.com/office/drawing/2014/main" id="{ED83E1AB-6B58-F442-9EA5-D3349B337F62}"/>
              </a:ext>
            </a:extLst>
          </p:cNvPr>
          <p:cNvSpPr/>
          <p:nvPr/>
        </p:nvSpPr>
        <p:spPr>
          <a:xfrm>
            <a:off x="5506278" y="4601817"/>
            <a:ext cx="954157" cy="5864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04679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r>
              <a:rPr lang="en-US" dirty="0">
                <a:latin typeface="Calibri" panose="020F0502020204030204" pitchFamily="34" charset="0"/>
                <a:ea typeface="+mn-ea"/>
                <a:cs typeface="Calibri" panose="020F0502020204030204" pitchFamily="34" charset="0"/>
              </a:rPr>
              <a:t>The secret to </a:t>
            </a:r>
            <a:r>
              <a:rPr lang="en-US" i="1" dirty="0"/>
              <a:t>e</a:t>
            </a:r>
            <a:endParaRPr lang="en-US" dirty="0">
              <a:latin typeface="Calibri" panose="020F0502020204030204" pitchFamily="34" charset="0"/>
              <a:ea typeface="+mn-ea"/>
              <a:cs typeface="Calibri" panose="020F0502020204030204" pitchFamily="34" charset="0"/>
            </a:endParaRPr>
          </a:p>
        </p:txBody>
      </p:sp>
      <p:sp>
        <p:nvSpPr>
          <p:cNvPr id="3" name="Content Placeholder 2"/>
          <p:cNvSpPr>
            <a:spLocks noGrp="1"/>
          </p:cNvSpPr>
          <p:nvPr>
            <p:ph idx="1"/>
          </p:nvPr>
        </p:nvSpPr>
        <p:spPr/>
        <p:txBody>
          <a:bodyPr>
            <a:noAutofit/>
          </a:bodyPr>
          <a:lstStyle/>
          <a:p>
            <a:r>
              <a:rPr lang="en-US" i="1" dirty="0"/>
              <a:t>The big secret: e merges rate and time</a:t>
            </a:r>
          </a:p>
          <a:p>
            <a:pPr lvl="1"/>
            <a:r>
              <a:rPr lang="en-US" dirty="0"/>
              <a:t>This is wild, e</a:t>
            </a:r>
            <a:r>
              <a:rPr lang="en-US" baseline="30000" dirty="0"/>
              <a:t>x</a:t>
            </a:r>
            <a:r>
              <a:rPr lang="en-US" dirty="0"/>
              <a:t> can mean two things:</a:t>
            </a:r>
          </a:p>
          <a:p>
            <a:pPr lvl="1"/>
            <a:r>
              <a:rPr lang="en-US" dirty="0"/>
              <a:t>x is the number of times we multiply a growth rate: 100% growth for 3 years is e</a:t>
            </a:r>
            <a:r>
              <a:rPr lang="en-US" baseline="30000" dirty="0"/>
              <a:t>3</a:t>
            </a:r>
            <a:endParaRPr lang="en-US" dirty="0"/>
          </a:p>
          <a:p>
            <a:pPr lvl="1"/>
            <a:r>
              <a:rPr lang="en-US" dirty="0"/>
              <a:t>x is the growth rate itself: 300% growth for one year is e</a:t>
            </a:r>
            <a:r>
              <a:rPr lang="en-US" baseline="30000" dirty="0"/>
              <a:t>3</a:t>
            </a:r>
            <a:endParaRPr lang="en-US" dirty="0"/>
          </a:p>
          <a:p>
            <a:pPr lvl="1"/>
            <a:endParaRPr lang="en-US" b="1" dirty="0"/>
          </a:p>
          <a:p>
            <a:pPr lvl="1"/>
            <a:endParaRPr lang="en-US" b="1" dirty="0"/>
          </a:p>
          <a:p>
            <a:pPr lvl="1">
              <a:spcBef>
                <a:spcPct val="50000"/>
              </a:spcBef>
              <a:defRPr/>
            </a:pPr>
            <a:endParaRPr lang="en-US" sz="1400" dirty="0"/>
          </a:p>
          <a:p>
            <a:pPr lvl="1">
              <a:spcBef>
                <a:spcPct val="50000"/>
              </a:spcBef>
              <a:defRPr/>
            </a:pPr>
            <a:endParaRPr lang="en-US" sz="1800" dirty="0"/>
          </a:p>
          <a:p>
            <a:pPr lvl="1">
              <a:spcBef>
                <a:spcPct val="50000"/>
              </a:spcBef>
              <a:defRPr/>
            </a:pPr>
            <a:endParaRPr lang="en-US" sz="18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39</a:t>
            </a:fld>
            <a:endParaRPr lang="en-US" dirty="0"/>
          </a:p>
        </p:txBody>
      </p:sp>
      <p:pic>
        <p:nvPicPr>
          <p:cNvPr id="5" name="Picture 4">
            <a:extLst>
              <a:ext uri="{FF2B5EF4-FFF2-40B4-BE49-F238E27FC236}">
                <a16:creationId xmlns:a16="http://schemas.microsoft.com/office/drawing/2014/main" id="{FD32FC35-9712-D94E-94B7-4308AC43B201}"/>
              </a:ext>
            </a:extLst>
          </p:cNvPr>
          <p:cNvPicPr>
            <a:picLocks noChangeAspect="1"/>
          </p:cNvPicPr>
          <p:nvPr/>
        </p:nvPicPr>
        <p:blipFill>
          <a:blip r:embed="rId2"/>
          <a:stretch>
            <a:fillRect/>
          </a:stretch>
        </p:blipFill>
        <p:spPr>
          <a:xfrm>
            <a:off x="2203824" y="3977586"/>
            <a:ext cx="2771588" cy="1909692"/>
          </a:xfrm>
          <a:prstGeom prst="rect">
            <a:avLst/>
          </a:prstGeom>
          <a:ln>
            <a:solidFill>
              <a:schemeClr val="accent1"/>
            </a:solidFill>
          </a:ln>
        </p:spPr>
      </p:pic>
      <p:pic>
        <p:nvPicPr>
          <p:cNvPr id="6" name="Picture 5">
            <a:extLst>
              <a:ext uri="{FF2B5EF4-FFF2-40B4-BE49-F238E27FC236}">
                <a16:creationId xmlns:a16="http://schemas.microsoft.com/office/drawing/2014/main" id="{50843E22-F654-CF42-867B-E5CFA72B62E3}"/>
              </a:ext>
            </a:extLst>
          </p:cNvPr>
          <p:cNvPicPr>
            <a:picLocks noChangeAspect="1"/>
          </p:cNvPicPr>
          <p:nvPr/>
        </p:nvPicPr>
        <p:blipFill>
          <a:blip r:embed="rId3"/>
          <a:stretch>
            <a:fillRect/>
          </a:stretch>
        </p:blipFill>
        <p:spPr>
          <a:xfrm>
            <a:off x="7098682" y="3977586"/>
            <a:ext cx="3160287" cy="1909692"/>
          </a:xfrm>
          <a:prstGeom prst="rect">
            <a:avLst/>
          </a:prstGeom>
          <a:ln>
            <a:solidFill>
              <a:schemeClr val="accent1"/>
            </a:solidFill>
          </a:ln>
        </p:spPr>
      </p:pic>
      <p:sp>
        <p:nvSpPr>
          <p:cNvPr id="7" name="Right Arrow 6">
            <a:extLst>
              <a:ext uri="{FF2B5EF4-FFF2-40B4-BE49-F238E27FC236}">
                <a16:creationId xmlns:a16="http://schemas.microsoft.com/office/drawing/2014/main" id="{ED83E1AB-6B58-F442-9EA5-D3349B337F62}"/>
              </a:ext>
            </a:extLst>
          </p:cNvPr>
          <p:cNvSpPr/>
          <p:nvPr/>
        </p:nvSpPr>
        <p:spPr>
          <a:xfrm>
            <a:off x="5506278" y="4601817"/>
            <a:ext cx="954157" cy="5864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5822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 Reminder</a:t>
            </a:r>
          </a:p>
        </p:txBody>
      </p:sp>
      <p:sp>
        <p:nvSpPr>
          <p:cNvPr id="3" name="Content Placeholder 2"/>
          <p:cNvSpPr>
            <a:spLocks noGrp="1"/>
          </p:cNvSpPr>
          <p:nvPr>
            <p:ph idx="1"/>
          </p:nvPr>
        </p:nvSpPr>
        <p:spPr/>
        <p:txBody>
          <a:bodyPr>
            <a:normAutofit/>
          </a:bodyPr>
          <a:lstStyle/>
          <a:p>
            <a:pPr>
              <a:spcBef>
                <a:spcPct val="50000"/>
              </a:spcBef>
              <a:defRPr/>
            </a:pPr>
            <a:r>
              <a:rPr lang="en-US" sz="2400" dirty="0"/>
              <a:t>Probability</a:t>
            </a:r>
          </a:p>
          <a:p>
            <a:pPr>
              <a:spcBef>
                <a:spcPct val="50000"/>
              </a:spcBef>
              <a:defRPr/>
            </a:pPr>
            <a:endParaRPr lang="en-US" altLang="en-US" sz="2400" dirty="0">
              <a:ea typeface="Arial" charset="0"/>
              <a:cs typeface="Arial" charset="0"/>
            </a:endParaRPr>
          </a:p>
        </p:txBody>
      </p:sp>
      <p:sp>
        <p:nvSpPr>
          <p:cNvPr id="4" name="Slide Number Placeholder 3"/>
          <p:cNvSpPr>
            <a:spLocks noGrp="1"/>
          </p:cNvSpPr>
          <p:nvPr>
            <p:ph type="sldNum" sz="quarter" idx="12"/>
          </p:nvPr>
        </p:nvSpPr>
        <p:spPr/>
        <p:txBody>
          <a:bodyPr/>
          <a:lstStyle/>
          <a:p>
            <a:fld id="{5ACD0CF0-90CC-9C41-A77B-2776398A8C8B}" type="slidenum">
              <a:rPr lang="en-US" smtClean="0"/>
              <a:pPr/>
              <a:t>4</a:t>
            </a:fld>
            <a:endParaRPr lang="en-US" dirty="0"/>
          </a:p>
        </p:txBody>
      </p:sp>
    </p:spTree>
    <p:extLst>
      <p:ext uri="{BB962C8B-B14F-4D97-AF65-F5344CB8AC3E}">
        <p14:creationId xmlns:p14="http://schemas.microsoft.com/office/powerpoint/2010/main" val="10559392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r>
              <a:rPr lang="en-US" dirty="0">
                <a:latin typeface="Calibri" panose="020F0502020204030204" pitchFamily="34" charset="0"/>
                <a:ea typeface="+mn-ea"/>
                <a:cs typeface="Calibri" panose="020F0502020204030204" pitchFamily="34" charset="0"/>
              </a:rPr>
              <a:t>The secret to </a:t>
            </a:r>
            <a:r>
              <a:rPr lang="en-US" i="1" dirty="0"/>
              <a:t>e</a:t>
            </a:r>
            <a:endParaRPr lang="en-US" dirty="0">
              <a:latin typeface="Calibri" panose="020F0502020204030204" pitchFamily="34" charset="0"/>
              <a:ea typeface="+mn-ea"/>
              <a:cs typeface="Calibri" panose="020F0502020204030204" pitchFamily="34" charset="0"/>
            </a:endParaRPr>
          </a:p>
        </p:txBody>
      </p:sp>
      <p:sp>
        <p:nvSpPr>
          <p:cNvPr id="3" name="Content Placeholder 2"/>
          <p:cNvSpPr>
            <a:spLocks noGrp="1"/>
          </p:cNvSpPr>
          <p:nvPr>
            <p:ph idx="1"/>
          </p:nvPr>
        </p:nvSpPr>
        <p:spPr/>
        <p:txBody>
          <a:bodyPr>
            <a:noAutofit/>
          </a:bodyPr>
          <a:lstStyle/>
          <a:p>
            <a:r>
              <a:rPr lang="en-US" i="1" dirty="0"/>
              <a:t>The big secret: e merges rate and time</a:t>
            </a:r>
          </a:p>
          <a:p>
            <a:pPr lvl="1"/>
            <a:r>
              <a:rPr lang="en-US" dirty="0"/>
              <a:t>This is wild, e</a:t>
            </a:r>
            <a:r>
              <a:rPr lang="en-US" baseline="30000" dirty="0"/>
              <a:t>x</a:t>
            </a:r>
            <a:r>
              <a:rPr lang="en-US" dirty="0"/>
              <a:t> can mean two things:</a:t>
            </a:r>
          </a:p>
          <a:p>
            <a:pPr lvl="1"/>
            <a:r>
              <a:rPr lang="en-US" dirty="0"/>
              <a:t>x is the number of times we multiply a growth rate: 100% growth for 3 years is e</a:t>
            </a:r>
            <a:r>
              <a:rPr lang="en-US" baseline="30000" dirty="0"/>
              <a:t>3</a:t>
            </a:r>
            <a:endParaRPr lang="en-US" dirty="0"/>
          </a:p>
          <a:p>
            <a:pPr lvl="1"/>
            <a:r>
              <a:rPr lang="en-US" dirty="0"/>
              <a:t>x is the growth rate itself: 300% growth for one year is e</a:t>
            </a:r>
            <a:r>
              <a:rPr lang="en-US" baseline="30000" dirty="0"/>
              <a:t>3</a:t>
            </a:r>
            <a:endParaRPr lang="en-US" dirty="0"/>
          </a:p>
          <a:p>
            <a:r>
              <a:rPr lang="en-US" dirty="0"/>
              <a:t>And now you know why it’s “e”, and not pi or some other number: e raised to “r*t” gives you the growth impact of rate r and time t.</a:t>
            </a:r>
            <a:endParaRPr lang="en-US" b="1" dirty="0"/>
          </a:p>
          <a:p>
            <a:pPr lvl="1"/>
            <a:endParaRPr lang="en-US" b="1" dirty="0"/>
          </a:p>
          <a:p>
            <a:pPr lvl="1">
              <a:spcBef>
                <a:spcPct val="50000"/>
              </a:spcBef>
              <a:defRPr/>
            </a:pPr>
            <a:endParaRPr lang="en-US" sz="1400" dirty="0"/>
          </a:p>
          <a:p>
            <a:pPr lvl="1">
              <a:spcBef>
                <a:spcPct val="50000"/>
              </a:spcBef>
              <a:defRPr/>
            </a:pPr>
            <a:endParaRPr lang="en-US" sz="1800" dirty="0"/>
          </a:p>
          <a:p>
            <a:pPr lvl="1">
              <a:spcBef>
                <a:spcPct val="50000"/>
              </a:spcBef>
              <a:defRPr/>
            </a:pPr>
            <a:endParaRPr lang="en-US" sz="18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40</a:t>
            </a:fld>
            <a:endParaRPr lang="en-US" dirty="0"/>
          </a:p>
        </p:txBody>
      </p:sp>
      <p:pic>
        <p:nvPicPr>
          <p:cNvPr id="8" name="Picture 7">
            <a:extLst>
              <a:ext uri="{FF2B5EF4-FFF2-40B4-BE49-F238E27FC236}">
                <a16:creationId xmlns:a16="http://schemas.microsoft.com/office/drawing/2014/main" id="{638B5DF4-4358-364E-96AE-4D396AE9CEA5}"/>
              </a:ext>
            </a:extLst>
          </p:cNvPr>
          <p:cNvPicPr>
            <a:picLocks noChangeAspect="1"/>
          </p:cNvPicPr>
          <p:nvPr/>
        </p:nvPicPr>
        <p:blipFill>
          <a:blip r:embed="rId2"/>
          <a:stretch>
            <a:fillRect/>
          </a:stretch>
        </p:blipFill>
        <p:spPr>
          <a:xfrm>
            <a:off x="4355972" y="4518586"/>
            <a:ext cx="3235804" cy="429932"/>
          </a:xfrm>
          <a:prstGeom prst="rect">
            <a:avLst/>
          </a:prstGeom>
        </p:spPr>
      </p:pic>
    </p:spTree>
    <p:extLst>
      <p:ext uri="{BB962C8B-B14F-4D97-AF65-F5344CB8AC3E}">
        <p14:creationId xmlns:p14="http://schemas.microsoft.com/office/powerpoint/2010/main" val="18248529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r>
              <a:rPr lang="en-US" dirty="0">
                <a:latin typeface="Calibri" panose="020F0502020204030204" pitchFamily="34" charset="0"/>
                <a:ea typeface="+mn-ea"/>
                <a:cs typeface="Calibri" panose="020F0502020204030204" pitchFamily="34" charset="0"/>
              </a:rPr>
              <a:t>Demystifying the Natural Logarithm (ln)</a:t>
            </a:r>
          </a:p>
        </p:txBody>
      </p:sp>
      <p:sp>
        <p:nvSpPr>
          <p:cNvPr id="3" name="Content Placeholder 2"/>
          <p:cNvSpPr>
            <a:spLocks noGrp="1"/>
          </p:cNvSpPr>
          <p:nvPr>
            <p:ph idx="1"/>
          </p:nvPr>
        </p:nvSpPr>
        <p:spPr/>
        <p:txBody>
          <a:bodyPr>
            <a:noAutofit/>
          </a:bodyPr>
          <a:lstStyle/>
          <a:p>
            <a:r>
              <a:rPr lang="en-US" dirty="0"/>
              <a:t>After understanding the exponential function, the next component required for logistic regression is the natural log</a:t>
            </a:r>
          </a:p>
          <a:p>
            <a:r>
              <a:rPr lang="en-US" dirty="0"/>
              <a:t>If you look-up the Wikipedia definition, it’s “the inverse of </a:t>
            </a:r>
            <a:r>
              <a:rPr lang="en-US" dirty="0" err="1"/>
              <a:t>e^x</a:t>
            </a:r>
            <a:r>
              <a:rPr lang="en-US" dirty="0"/>
              <a:t>”</a:t>
            </a:r>
          </a:p>
          <a:p>
            <a:r>
              <a:rPr lang="en-US" dirty="0"/>
              <a:t>e and the Natural Log are twins:</a:t>
            </a:r>
          </a:p>
          <a:p>
            <a:pPr lvl="1"/>
            <a:r>
              <a:rPr lang="en-US" dirty="0" err="1"/>
              <a:t>e^x</a:t>
            </a:r>
            <a:r>
              <a:rPr lang="en-US" dirty="0"/>
              <a:t> is the</a:t>
            </a:r>
            <a:r>
              <a:rPr lang="en-US" b="1" dirty="0"/>
              <a:t> amount </a:t>
            </a:r>
            <a:r>
              <a:rPr lang="en-US" dirty="0"/>
              <a:t>of continuous growth after a certain amount of time.</a:t>
            </a:r>
          </a:p>
          <a:p>
            <a:pPr lvl="1"/>
            <a:r>
              <a:rPr lang="en-US" dirty="0"/>
              <a:t>Natural Log (ln) is the amount of </a:t>
            </a:r>
            <a:r>
              <a:rPr lang="en-US" b="1" dirty="0"/>
              <a:t>time </a:t>
            </a:r>
            <a:r>
              <a:rPr lang="en-US" dirty="0"/>
              <a:t>needed to reach a certain level of continuous growth</a:t>
            </a:r>
          </a:p>
          <a:p>
            <a:endParaRPr lang="en-US" b="1" dirty="0"/>
          </a:p>
          <a:p>
            <a:pPr lvl="1">
              <a:spcBef>
                <a:spcPct val="50000"/>
              </a:spcBef>
              <a:defRPr/>
            </a:pPr>
            <a:endParaRPr lang="en-US" sz="1400" dirty="0"/>
          </a:p>
          <a:p>
            <a:pPr lvl="1">
              <a:spcBef>
                <a:spcPct val="50000"/>
              </a:spcBef>
              <a:defRPr/>
            </a:pPr>
            <a:endParaRPr lang="en-US" sz="1800" dirty="0"/>
          </a:p>
          <a:p>
            <a:pPr lvl="1">
              <a:spcBef>
                <a:spcPct val="50000"/>
              </a:spcBef>
              <a:defRPr/>
            </a:pPr>
            <a:endParaRPr lang="en-US" sz="18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41</a:t>
            </a:fld>
            <a:endParaRPr lang="en-US" dirty="0"/>
          </a:p>
        </p:txBody>
      </p:sp>
    </p:spTree>
    <p:extLst>
      <p:ext uri="{BB962C8B-B14F-4D97-AF65-F5344CB8AC3E}">
        <p14:creationId xmlns:p14="http://schemas.microsoft.com/office/powerpoint/2010/main" val="36786969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sp>
        <p:nvSpPr>
          <p:cNvPr id="3" name="Content Placeholder 2"/>
          <p:cNvSpPr>
            <a:spLocks noGrp="1"/>
          </p:cNvSpPr>
          <p:nvPr>
            <p:ph idx="1"/>
          </p:nvPr>
        </p:nvSpPr>
        <p:spPr/>
        <p:txBody>
          <a:bodyPr>
            <a:normAutofit/>
          </a:bodyPr>
          <a:lstStyle/>
          <a:p>
            <a:pPr>
              <a:spcBef>
                <a:spcPct val="50000"/>
              </a:spcBef>
              <a:defRPr/>
            </a:pPr>
            <a:r>
              <a:rPr lang="en-US" sz="1800" dirty="0"/>
              <a:t>When we think of linear regression, we usually think of predicting a numeric quantity</a:t>
            </a:r>
          </a:p>
          <a:p>
            <a:pPr>
              <a:spcBef>
                <a:spcPct val="50000"/>
              </a:spcBef>
              <a:defRPr/>
            </a:pPr>
            <a:r>
              <a:rPr lang="en-US" sz="1800" dirty="0"/>
              <a:t>Logistic Regression is somewhat misleading in that it serves primarily as a binary classification model</a:t>
            </a:r>
          </a:p>
          <a:p>
            <a:r>
              <a:rPr lang="en-US" altLang="en-US" sz="1800" dirty="0"/>
              <a:t>Categorical response (y) with 2 levels (binary: 0 and 1)</a:t>
            </a:r>
          </a:p>
          <a:p>
            <a:pPr lvl="1">
              <a:spcBef>
                <a:spcPct val="50000"/>
              </a:spcBef>
              <a:defRPr/>
            </a:pPr>
            <a:r>
              <a:rPr lang="en-GB" sz="1800" dirty="0"/>
              <a:t>Passing or failing a test</a:t>
            </a:r>
          </a:p>
          <a:p>
            <a:pPr lvl="1">
              <a:spcBef>
                <a:spcPct val="50000"/>
              </a:spcBef>
              <a:defRPr/>
            </a:pPr>
            <a:r>
              <a:rPr lang="en-GB" sz="1800" dirty="0"/>
              <a:t>Surviving a plane crash or not</a:t>
            </a:r>
          </a:p>
          <a:p>
            <a:pPr lvl="1">
              <a:spcBef>
                <a:spcPct val="50000"/>
              </a:spcBef>
              <a:defRPr/>
            </a:pPr>
            <a:r>
              <a:rPr lang="en-GB" sz="1800" dirty="0"/>
              <a:t>Hospitalisation required or not</a:t>
            </a:r>
          </a:p>
          <a:p>
            <a:pPr lvl="1">
              <a:spcBef>
                <a:spcPct val="50000"/>
              </a:spcBef>
              <a:defRPr/>
            </a:pPr>
            <a:r>
              <a:rPr lang="en-GB" sz="1800" dirty="0"/>
              <a:t>Diagnosis of diabetes (yes / no)</a:t>
            </a:r>
          </a:p>
          <a:p>
            <a:pPr lvl="1">
              <a:spcBef>
                <a:spcPct val="50000"/>
              </a:spcBef>
              <a:defRPr/>
            </a:pPr>
            <a:r>
              <a:rPr lang="en-GB" sz="1800" dirty="0"/>
              <a:t>Labelling (over/under some threshold)</a:t>
            </a:r>
            <a:endParaRPr lang="en-US" altLang="en-US" sz="1800" dirty="0"/>
          </a:p>
          <a:p>
            <a:r>
              <a:rPr lang="en-US" altLang="en-US" sz="1800" dirty="0">
                <a:ea typeface="Arial" charset="0"/>
                <a:cs typeface="Arial" charset="0"/>
              </a:rPr>
              <a:t>Predictor variables (x</a:t>
            </a:r>
            <a:r>
              <a:rPr lang="en-US" altLang="en-US" sz="1800" baseline="-25000" dirty="0">
                <a:ea typeface="Arial" charset="0"/>
                <a:cs typeface="Arial" charset="0"/>
              </a:rPr>
              <a:t>i</a:t>
            </a:r>
            <a:r>
              <a:rPr lang="en-US" altLang="en-US" sz="1800" dirty="0">
                <a:ea typeface="Arial" charset="0"/>
                <a:cs typeface="Arial" charset="0"/>
              </a:rPr>
              <a:t>) can take on any form: binary, categorical, and/or continuous</a:t>
            </a:r>
          </a:p>
        </p:txBody>
      </p:sp>
      <p:sp>
        <p:nvSpPr>
          <p:cNvPr id="4" name="Slide Number Placeholder 3"/>
          <p:cNvSpPr>
            <a:spLocks noGrp="1"/>
          </p:cNvSpPr>
          <p:nvPr>
            <p:ph type="sldNum" sz="quarter" idx="12"/>
          </p:nvPr>
        </p:nvSpPr>
        <p:spPr/>
        <p:txBody>
          <a:bodyPr/>
          <a:lstStyle/>
          <a:p>
            <a:fld id="{5ACD0CF0-90CC-9C41-A77B-2776398A8C8B}" type="slidenum">
              <a:rPr lang="en-US" smtClean="0"/>
              <a:pPr/>
              <a:t>42</a:t>
            </a:fld>
            <a:endParaRPr lang="en-US" dirty="0"/>
          </a:p>
        </p:txBody>
      </p:sp>
    </p:spTree>
    <p:extLst>
      <p:ext uri="{BB962C8B-B14F-4D97-AF65-F5344CB8AC3E}">
        <p14:creationId xmlns:p14="http://schemas.microsoft.com/office/powerpoint/2010/main" val="17550180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Calibri" charset="0"/>
                <a:cs typeface="Calibri" charset="0"/>
              </a:rPr>
              <a:t>Logistic Regression Classification</a:t>
            </a:r>
          </a:p>
        </p:txBody>
      </p:sp>
      <p:sp>
        <p:nvSpPr>
          <p:cNvPr id="4" name="Slide Number Placeholder 3"/>
          <p:cNvSpPr>
            <a:spLocks noGrp="1"/>
          </p:cNvSpPr>
          <p:nvPr>
            <p:ph type="sldNum" sz="quarter" idx="12"/>
          </p:nvPr>
        </p:nvSpPr>
        <p:spPr/>
        <p:txBody>
          <a:bodyPr/>
          <a:lstStyle/>
          <a:p>
            <a:fld id="{5ACD0CF0-90CC-9C41-A77B-2776398A8C8B}" type="slidenum">
              <a:rPr lang="en-US" smtClean="0">
                <a:latin typeface="Calibri" charset="0"/>
                <a:ea typeface="Calibri" charset="0"/>
                <a:cs typeface="Calibri" charset="0"/>
              </a:rPr>
              <a:pPr/>
              <a:t>43</a:t>
            </a:fld>
            <a:endParaRPr lang="en-US" dirty="0">
              <a:latin typeface="Calibri" charset="0"/>
              <a:ea typeface="Calibri" charset="0"/>
              <a:cs typeface="Calibri" charset="0"/>
            </a:endParaRPr>
          </a:p>
        </p:txBody>
      </p:sp>
      <p:sp>
        <p:nvSpPr>
          <p:cNvPr id="5" name="Rectangle 2"/>
          <p:cNvSpPr txBox="1">
            <a:spLocks noChangeArrowheads="1"/>
          </p:cNvSpPr>
          <p:nvPr/>
        </p:nvSpPr>
        <p:spPr>
          <a:xfrm>
            <a:off x="320343" y="666432"/>
            <a:ext cx="77724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r>
              <a:rPr lang="en-US" altLang="en-US" dirty="0">
                <a:latin typeface="Calibri" charset="0"/>
                <a:ea typeface="Calibri" charset="0"/>
                <a:cs typeface="Calibri" charset="0"/>
              </a:rPr>
              <a:t>Consider this set of binary data</a:t>
            </a:r>
          </a:p>
        </p:txBody>
      </p:sp>
      <p:sp>
        <p:nvSpPr>
          <p:cNvPr id="6" name="Line 3"/>
          <p:cNvSpPr>
            <a:spLocks noChangeShapeType="1"/>
          </p:cNvSpPr>
          <p:nvPr/>
        </p:nvSpPr>
        <p:spPr bwMode="auto">
          <a:xfrm>
            <a:off x="3366803" y="1650048"/>
            <a:ext cx="0" cy="4267200"/>
          </a:xfrm>
          <a:prstGeom prst="line">
            <a:avLst/>
          </a:prstGeom>
          <a:noFill/>
          <a:ln w="76200">
            <a:solidFill>
              <a:schemeClr val="accent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7" name="Line 4"/>
          <p:cNvSpPr>
            <a:spLocks noChangeShapeType="1"/>
          </p:cNvSpPr>
          <p:nvPr/>
        </p:nvSpPr>
        <p:spPr bwMode="auto">
          <a:xfrm>
            <a:off x="2833403" y="4774248"/>
            <a:ext cx="6858000" cy="0"/>
          </a:xfrm>
          <a:prstGeom prst="line">
            <a:avLst/>
          </a:prstGeom>
          <a:noFill/>
          <a:ln w="76200">
            <a:solidFill>
              <a:schemeClr val="accent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8" name="Line 5"/>
          <p:cNvSpPr>
            <a:spLocks noChangeShapeType="1"/>
          </p:cNvSpPr>
          <p:nvPr/>
        </p:nvSpPr>
        <p:spPr bwMode="auto">
          <a:xfrm>
            <a:off x="2755044" y="2466370"/>
            <a:ext cx="6705600" cy="0"/>
          </a:xfrm>
          <a:prstGeom prst="line">
            <a:avLst/>
          </a:prstGeom>
          <a:noFill/>
          <a:ln w="28575">
            <a:solidFill>
              <a:schemeClr val="bg2">
                <a:lumMod val="90000"/>
              </a:schemeClr>
            </a:solidFill>
            <a:prstDash val="sys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9" name="Text Box 7"/>
          <p:cNvSpPr txBox="1">
            <a:spLocks noChangeArrowheads="1"/>
          </p:cNvSpPr>
          <p:nvPr/>
        </p:nvSpPr>
        <p:spPr bwMode="auto">
          <a:xfrm>
            <a:off x="2376203" y="4550411"/>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b="1" dirty="0">
                <a:solidFill>
                  <a:schemeClr val="accent1"/>
                </a:solidFill>
                <a:latin typeface="Calibri" charset="0"/>
                <a:ea typeface="Calibri" charset="0"/>
                <a:cs typeface="Calibri" charset="0"/>
              </a:rPr>
              <a:t>0</a:t>
            </a:r>
          </a:p>
        </p:txBody>
      </p:sp>
      <p:sp>
        <p:nvSpPr>
          <p:cNvPr id="10" name="Text Box 8"/>
          <p:cNvSpPr txBox="1">
            <a:spLocks noChangeArrowheads="1"/>
          </p:cNvSpPr>
          <p:nvPr/>
        </p:nvSpPr>
        <p:spPr bwMode="auto">
          <a:xfrm>
            <a:off x="2374044" y="2237770"/>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b="1" dirty="0">
                <a:solidFill>
                  <a:schemeClr val="accent1"/>
                </a:solidFill>
                <a:latin typeface="Calibri" charset="0"/>
                <a:ea typeface="Calibri" charset="0"/>
                <a:cs typeface="Calibri" charset="0"/>
              </a:rPr>
              <a:t>1</a:t>
            </a:r>
          </a:p>
        </p:txBody>
      </p:sp>
      <p:sp>
        <p:nvSpPr>
          <p:cNvPr id="20" name="TextBox 19"/>
          <p:cNvSpPr txBox="1"/>
          <p:nvPr/>
        </p:nvSpPr>
        <p:spPr>
          <a:xfrm>
            <a:off x="3104336" y="3411115"/>
            <a:ext cx="184731" cy="369332"/>
          </a:xfrm>
          <a:prstGeom prst="rect">
            <a:avLst/>
          </a:prstGeom>
          <a:noFill/>
        </p:spPr>
        <p:txBody>
          <a:bodyPr wrap="none" rtlCol="0">
            <a:spAutoFit/>
          </a:bodyPr>
          <a:lstStyle/>
          <a:p>
            <a:endParaRPr lang="en-US" dirty="0">
              <a:latin typeface="Calibri" charset="0"/>
              <a:ea typeface="Calibri" charset="0"/>
              <a:cs typeface="Calibri" charset="0"/>
            </a:endParaRPr>
          </a:p>
        </p:txBody>
      </p:sp>
      <p:sp>
        <p:nvSpPr>
          <p:cNvPr id="22" name="TextBox 21"/>
          <p:cNvSpPr txBox="1"/>
          <p:nvPr/>
        </p:nvSpPr>
        <p:spPr>
          <a:xfrm>
            <a:off x="9411763" y="4746001"/>
            <a:ext cx="559279" cy="523220"/>
          </a:xfrm>
          <a:prstGeom prst="rect">
            <a:avLst/>
          </a:prstGeom>
          <a:noFill/>
        </p:spPr>
        <p:txBody>
          <a:bodyPr wrap="square" rtlCol="0">
            <a:spAutoFit/>
          </a:bodyPr>
          <a:lstStyle/>
          <a:p>
            <a:r>
              <a:rPr lang="en-US" sz="2800" dirty="0">
                <a:solidFill>
                  <a:schemeClr val="accent1"/>
                </a:solidFill>
                <a:latin typeface="Calibri" charset="0"/>
                <a:ea typeface="Calibri" charset="0"/>
                <a:cs typeface="Calibri" charset="0"/>
              </a:rPr>
              <a:t>x</a:t>
            </a:r>
          </a:p>
        </p:txBody>
      </p:sp>
      <p:sp>
        <p:nvSpPr>
          <p:cNvPr id="23" name="TextBox 22"/>
          <p:cNvSpPr txBox="1"/>
          <p:nvPr/>
        </p:nvSpPr>
        <p:spPr>
          <a:xfrm>
            <a:off x="2959924" y="1661716"/>
            <a:ext cx="559279" cy="523220"/>
          </a:xfrm>
          <a:prstGeom prst="rect">
            <a:avLst/>
          </a:prstGeom>
          <a:noFill/>
        </p:spPr>
        <p:txBody>
          <a:bodyPr wrap="square" rtlCol="0">
            <a:spAutoFit/>
          </a:bodyPr>
          <a:lstStyle/>
          <a:p>
            <a:r>
              <a:rPr lang="en-US" sz="2800" dirty="0">
                <a:solidFill>
                  <a:schemeClr val="accent1"/>
                </a:solidFill>
                <a:latin typeface="Calibri" charset="0"/>
                <a:ea typeface="Calibri" charset="0"/>
                <a:cs typeface="Calibri" charset="0"/>
              </a:rPr>
              <a:t>y</a:t>
            </a:r>
          </a:p>
        </p:txBody>
      </p:sp>
      <p:sp>
        <p:nvSpPr>
          <p:cNvPr id="41" name="Oval 25"/>
          <p:cNvSpPr>
            <a:spLocks noChangeArrowheads="1"/>
          </p:cNvSpPr>
          <p:nvPr/>
        </p:nvSpPr>
        <p:spPr bwMode="auto">
          <a:xfrm flipH="1">
            <a:off x="7250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2" name="Oval 26"/>
          <p:cNvSpPr>
            <a:spLocks noChangeArrowheads="1"/>
          </p:cNvSpPr>
          <p:nvPr/>
        </p:nvSpPr>
        <p:spPr bwMode="auto">
          <a:xfrm flipH="1">
            <a:off x="7402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3" name="Oval 27"/>
          <p:cNvSpPr>
            <a:spLocks noChangeArrowheads="1"/>
          </p:cNvSpPr>
          <p:nvPr/>
        </p:nvSpPr>
        <p:spPr bwMode="auto">
          <a:xfrm flipH="1">
            <a:off x="7555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4" name="Oval 28"/>
          <p:cNvSpPr>
            <a:spLocks noChangeArrowheads="1"/>
          </p:cNvSpPr>
          <p:nvPr/>
        </p:nvSpPr>
        <p:spPr bwMode="auto">
          <a:xfrm flipH="1">
            <a:off x="8545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5" name="Oval 29"/>
          <p:cNvSpPr>
            <a:spLocks noChangeArrowheads="1"/>
          </p:cNvSpPr>
          <p:nvPr/>
        </p:nvSpPr>
        <p:spPr bwMode="auto">
          <a:xfrm flipH="1">
            <a:off x="77077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6" name="Oval 30"/>
          <p:cNvSpPr>
            <a:spLocks noChangeArrowheads="1"/>
          </p:cNvSpPr>
          <p:nvPr/>
        </p:nvSpPr>
        <p:spPr bwMode="auto">
          <a:xfrm flipH="1">
            <a:off x="8926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7" name="Oval 31"/>
          <p:cNvSpPr>
            <a:spLocks noChangeArrowheads="1"/>
          </p:cNvSpPr>
          <p:nvPr/>
        </p:nvSpPr>
        <p:spPr bwMode="auto">
          <a:xfrm flipH="1">
            <a:off x="7098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8" name="Oval 32"/>
          <p:cNvSpPr>
            <a:spLocks noChangeArrowheads="1"/>
          </p:cNvSpPr>
          <p:nvPr/>
        </p:nvSpPr>
        <p:spPr bwMode="auto">
          <a:xfrm flipH="1">
            <a:off x="9307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9" name="Oval 33"/>
          <p:cNvSpPr>
            <a:spLocks noChangeArrowheads="1"/>
          </p:cNvSpPr>
          <p:nvPr/>
        </p:nvSpPr>
        <p:spPr bwMode="auto">
          <a:xfrm flipH="1">
            <a:off x="8012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0" name="Oval 34"/>
          <p:cNvSpPr>
            <a:spLocks noChangeArrowheads="1"/>
          </p:cNvSpPr>
          <p:nvPr/>
        </p:nvSpPr>
        <p:spPr bwMode="auto">
          <a:xfrm flipH="1">
            <a:off x="8241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1" name="Oval 35"/>
          <p:cNvSpPr>
            <a:spLocks noChangeArrowheads="1"/>
          </p:cNvSpPr>
          <p:nvPr/>
        </p:nvSpPr>
        <p:spPr bwMode="auto">
          <a:xfrm flipH="1">
            <a:off x="7860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2" name="Oval 36"/>
          <p:cNvSpPr>
            <a:spLocks noChangeArrowheads="1"/>
          </p:cNvSpPr>
          <p:nvPr/>
        </p:nvSpPr>
        <p:spPr bwMode="auto">
          <a:xfrm flipH="1">
            <a:off x="6793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3" name="Oval 37"/>
          <p:cNvSpPr>
            <a:spLocks noChangeArrowheads="1"/>
          </p:cNvSpPr>
          <p:nvPr/>
        </p:nvSpPr>
        <p:spPr bwMode="auto">
          <a:xfrm flipH="1">
            <a:off x="9536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4" name="Oval 38"/>
          <p:cNvSpPr>
            <a:spLocks noChangeArrowheads="1"/>
          </p:cNvSpPr>
          <p:nvPr/>
        </p:nvSpPr>
        <p:spPr bwMode="auto">
          <a:xfrm flipH="1">
            <a:off x="8698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5" name="Oval 39"/>
          <p:cNvSpPr>
            <a:spLocks noChangeArrowheads="1"/>
          </p:cNvSpPr>
          <p:nvPr/>
        </p:nvSpPr>
        <p:spPr bwMode="auto">
          <a:xfrm flipH="1">
            <a:off x="9079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6" name="Oval 40"/>
          <p:cNvSpPr>
            <a:spLocks noChangeArrowheads="1"/>
          </p:cNvSpPr>
          <p:nvPr/>
        </p:nvSpPr>
        <p:spPr bwMode="auto">
          <a:xfrm flipH="1">
            <a:off x="9155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7" name="Oval 41"/>
          <p:cNvSpPr>
            <a:spLocks noChangeArrowheads="1"/>
          </p:cNvSpPr>
          <p:nvPr/>
        </p:nvSpPr>
        <p:spPr bwMode="auto">
          <a:xfrm flipH="1">
            <a:off x="54217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8" name="Oval 43"/>
          <p:cNvSpPr>
            <a:spLocks noChangeArrowheads="1"/>
          </p:cNvSpPr>
          <p:nvPr/>
        </p:nvSpPr>
        <p:spPr bwMode="auto">
          <a:xfrm flipH="1">
            <a:off x="4735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9" name="Oval 12"/>
          <p:cNvSpPr>
            <a:spLocks noChangeArrowheads="1"/>
          </p:cNvSpPr>
          <p:nvPr/>
        </p:nvSpPr>
        <p:spPr bwMode="auto">
          <a:xfrm>
            <a:off x="40451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0" name="Oval 13"/>
          <p:cNvSpPr>
            <a:spLocks noChangeArrowheads="1"/>
          </p:cNvSpPr>
          <p:nvPr/>
        </p:nvSpPr>
        <p:spPr bwMode="auto">
          <a:xfrm>
            <a:off x="4121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1" name="Oval 14"/>
          <p:cNvSpPr>
            <a:spLocks noChangeArrowheads="1"/>
          </p:cNvSpPr>
          <p:nvPr/>
        </p:nvSpPr>
        <p:spPr bwMode="auto">
          <a:xfrm flipV="1">
            <a:off x="4197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2" name="Oval 15"/>
          <p:cNvSpPr>
            <a:spLocks noChangeArrowheads="1"/>
          </p:cNvSpPr>
          <p:nvPr/>
        </p:nvSpPr>
        <p:spPr bwMode="auto">
          <a:xfrm flipV="1">
            <a:off x="4502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3" name="Oval 16"/>
          <p:cNvSpPr>
            <a:spLocks noChangeArrowheads="1"/>
          </p:cNvSpPr>
          <p:nvPr/>
        </p:nvSpPr>
        <p:spPr bwMode="auto">
          <a:xfrm flipV="1">
            <a:off x="46547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4" name="Oval 17"/>
          <p:cNvSpPr>
            <a:spLocks noChangeArrowheads="1"/>
          </p:cNvSpPr>
          <p:nvPr/>
        </p:nvSpPr>
        <p:spPr bwMode="auto">
          <a:xfrm flipV="1">
            <a:off x="4883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5" name="Oval 18"/>
          <p:cNvSpPr>
            <a:spLocks noChangeArrowheads="1"/>
          </p:cNvSpPr>
          <p:nvPr/>
        </p:nvSpPr>
        <p:spPr bwMode="auto">
          <a:xfrm flipV="1">
            <a:off x="3816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6" name="Oval 19"/>
          <p:cNvSpPr>
            <a:spLocks noChangeArrowheads="1"/>
          </p:cNvSpPr>
          <p:nvPr/>
        </p:nvSpPr>
        <p:spPr bwMode="auto">
          <a:xfrm flipV="1">
            <a:off x="43499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7" name="Oval 20"/>
          <p:cNvSpPr>
            <a:spLocks noChangeArrowheads="1"/>
          </p:cNvSpPr>
          <p:nvPr/>
        </p:nvSpPr>
        <p:spPr bwMode="auto">
          <a:xfrm flipV="1">
            <a:off x="51881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8" name="Oval 21"/>
          <p:cNvSpPr>
            <a:spLocks noChangeArrowheads="1"/>
          </p:cNvSpPr>
          <p:nvPr/>
        </p:nvSpPr>
        <p:spPr bwMode="auto">
          <a:xfrm flipV="1">
            <a:off x="5340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9" name="Oval 22"/>
          <p:cNvSpPr>
            <a:spLocks noChangeArrowheads="1"/>
          </p:cNvSpPr>
          <p:nvPr/>
        </p:nvSpPr>
        <p:spPr bwMode="auto">
          <a:xfrm flipV="1">
            <a:off x="54929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0" name="Oval 23"/>
          <p:cNvSpPr>
            <a:spLocks noChangeArrowheads="1"/>
          </p:cNvSpPr>
          <p:nvPr/>
        </p:nvSpPr>
        <p:spPr bwMode="auto">
          <a:xfrm flipV="1">
            <a:off x="65597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1" name="Oval 24"/>
          <p:cNvSpPr>
            <a:spLocks noChangeArrowheads="1"/>
          </p:cNvSpPr>
          <p:nvPr/>
        </p:nvSpPr>
        <p:spPr bwMode="auto">
          <a:xfrm flipV="1">
            <a:off x="4959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2" name="Oval 42"/>
          <p:cNvSpPr>
            <a:spLocks noChangeArrowheads="1"/>
          </p:cNvSpPr>
          <p:nvPr/>
        </p:nvSpPr>
        <p:spPr bwMode="auto">
          <a:xfrm flipV="1">
            <a:off x="7931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Tree>
    <p:extLst>
      <p:ext uri="{BB962C8B-B14F-4D97-AF65-F5344CB8AC3E}">
        <p14:creationId xmlns:p14="http://schemas.microsoft.com/office/powerpoint/2010/main" val="21149202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Calibri" charset="0"/>
                <a:cs typeface="Calibri" charset="0"/>
              </a:rPr>
              <a:t>Logistic Regression Classification</a:t>
            </a:r>
          </a:p>
        </p:txBody>
      </p:sp>
      <p:sp>
        <p:nvSpPr>
          <p:cNvPr id="4" name="Slide Number Placeholder 3"/>
          <p:cNvSpPr>
            <a:spLocks noGrp="1"/>
          </p:cNvSpPr>
          <p:nvPr>
            <p:ph type="sldNum" sz="quarter" idx="12"/>
          </p:nvPr>
        </p:nvSpPr>
        <p:spPr/>
        <p:txBody>
          <a:bodyPr/>
          <a:lstStyle/>
          <a:p>
            <a:fld id="{5ACD0CF0-90CC-9C41-A77B-2776398A8C8B}" type="slidenum">
              <a:rPr lang="en-US" smtClean="0">
                <a:latin typeface="Calibri" charset="0"/>
                <a:ea typeface="Calibri" charset="0"/>
                <a:cs typeface="Calibri" charset="0"/>
              </a:rPr>
              <a:pPr/>
              <a:t>44</a:t>
            </a:fld>
            <a:endParaRPr lang="en-US" dirty="0">
              <a:latin typeface="Calibri" charset="0"/>
              <a:ea typeface="Calibri" charset="0"/>
              <a:cs typeface="Calibri" charset="0"/>
            </a:endParaRPr>
          </a:p>
        </p:txBody>
      </p:sp>
      <p:sp>
        <p:nvSpPr>
          <p:cNvPr id="5" name="Rectangle 2"/>
          <p:cNvSpPr txBox="1">
            <a:spLocks noChangeArrowheads="1"/>
          </p:cNvSpPr>
          <p:nvPr/>
        </p:nvSpPr>
        <p:spPr>
          <a:xfrm>
            <a:off x="320343" y="666432"/>
            <a:ext cx="77724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r>
              <a:rPr lang="en-US" altLang="en-US" dirty="0">
                <a:latin typeface="Calibri" charset="0"/>
                <a:ea typeface="Calibri" charset="0"/>
                <a:cs typeface="Calibri" charset="0"/>
              </a:rPr>
              <a:t>Consider this set of binary data</a:t>
            </a:r>
          </a:p>
        </p:txBody>
      </p:sp>
      <p:sp>
        <p:nvSpPr>
          <p:cNvPr id="6" name="Line 3"/>
          <p:cNvSpPr>
            <a:spLocks noChangeShapeType="1"/>
          </p:cNvSpPr>
          <p:nvPr/>
        </p:nvSpPr>
        <p:spPr bwMode="auto">
          <a:xfrm>
            <a:off x="3366803" y="1650048"/>
            <a:ext cx="0" cy="4267200"/>
          </a:xfrm>
          <a:prstGeom prst="line">
            <a:avLst/>
          </a:prstGeom>
          <a:noFill/>
          <a:ln w="76200">
            <a:solidFill>
              <a:schemeClr val="accent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7" name="Line 4"/>
          <p:cNvSpPr>
            <a:spLocks noChangeShapeType="1"/>
          </p:cNvSpPr>
          <p:nvPr/>
        </p:nvSpPr>
        <p:spPr bwMode="auto">
          <a:xfrm>
            <a:off x="2833403" y="4774248"/>
            <a:ext cx="6858000" cy="0"/>
          </a:xfrm>
          <a:prstGeom prst="line">
            <a:avLst/>
          </a:prstGeom>
          <a:noFill/>
          <a:ln w="76200">
            <a:solidFill>
              <a:schemeClr val="accent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8" name="Line 5"/>
          <p:cNvSpPr>
            <a:spLocks noChangeShapeType="1"/>
          </p:cNvSpPr>
          <p:nvPr/>
        </p:nvSpPr>
        <p:spPr bwMode="auto">
          <a:xfrm>
            <a:off x="2755044" y="2466370"/>
            <a:ext cx="6705600" cy="0"/>
          </a:xfrm>
          <a:prstGeom prst="line">
            <a:avLst/>
          </a:prstGeom>
          <a:noFill/>
          <a:ln w="28575">
            <a:solidFill>
              <a:schemeClr val="bg2">
                <a:lumMod val="90000"/>
              </a:schemeClr>
            </a:solidFill>
            <a:prstDash val="sys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9" name="Text Box 7"/>
          <p:cNvSpPr txBox="1">
            <a:spLocks noChangeArrowheads="1"/>
          </p:cNvSpPr>
          <p:nvPr/>
        </p:nvSpPr>
        <p:spPr bwMode="auto">
          <a:xfrm>
            <a:off x="2376203" y="4550411"/>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b="1" dirty="0">
                <a:solidFill>
                  <a:schemeClr val="accent1"/>
                </a:solidFill>
                <a:latin typeface="Calibri" charset="0"/>
                <a:ea typeface="Calibri" charset="0"/>
                <a:cs typeface="Calibri" charset="0"/>
              </a:rPr>
              <a:t>0</a:t>
            </a:r>
          </a:p>
        </p:txBody>
      </p:sp>
      <p:sp>
        <p:nvSpPr>
          <p:cNvPr id="10" name="Text Box 8"/>
          <p:cNvSpPr txBox="1">
            <a:spLocks noChangeArrowheads="1"/>
          </p:cNvSpPr>
          <p:nvPr/>
        </p:nvSpPr>
        <p:spPr bwMode="auto">
          <a:xfrm>
            <a:off x="2374044" y="2237770"/>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b="1" dirty="0">
                <a:solidFill>
                  <a:schemeClr val="accent1"/>
                </a:solidFill>
                <a:latin typeface="Calibri" charset="0"/>
                <a:ea typeface="Calibri" charset="0"/>
                <a:cs typeface="Calibri" charset="0"/>
              </a:rPr>
              <a:t>1</a:t>
            </a:r>
          </a:p>
        </p:txBody>
      </p:sp>
      <p:sp>
        <p:nvSpPr>
          <p:cNvPr id="20" name="TextBox 19"/>
          <p:cNvSpPr txBox="1"/>
          <p:nvPr/>
        </p:nvSpPr>
        <p:spPr>
          <a:xfrm>
            <a:off x="3104336" y="3411115"/>
            <a:ext cx="184731" cy="369332"/>
          </a:xfrm>
          <a:prstGeom prst="rect">
            <a:avLst/>
          </a:prstGeom>
          <a:noFill/>
        </p:spPr>
        <p:txBody>
          <a:bodyPr wrap="none" rtlCol="0">
            <a:spAutoFit/>
          </a:bodyPr>
          <a:lstStyle/>
          <a:p>
            <a:endParaRPr lang="en-US" dirty="0">
              <a:latin typeface="Calibri" charset="0"/>
              <a:ea typeface="Calibri" charset="0"/>
              <a:cs typeface="Calibri" charset="0"/>
            </a:endParaRPr>
          </a:p>
        </p:txBody>
      </p:sp>
      <p:sp>
        <p:nvSpPr>
          <p:cNvPr id="22" name="TextBox 21"/>
          <p:cNvSpPr txBox="1"/>
          <p:nvPr/>
        </p:nvSpPr>
        <p:spPr>
          <a:xfrm>
            <a:off x="9411763" y="4746001"/>
            <a:ext cx="559279" cy="523220"/>
          </a:xfrm>
          <a:prstGeom prst="rect">
            <a:avLst/>
          </a:prstGeom>
          <a:noFill/>
        </p:spPr>
        <p:txBody>
          <a:bodyPr wrap="square" rtlCol="0">
            <a:spAutoFit/>
          </a:bodyPr>
          <a:lstStyle/>
          <a:p>
            <a:r>
              <a:rPr lang="en-US" sz="2800" dirty="0">
                <a:solidFill>
                  <a:schemeClr val="accent1"/>
                </a:solidFill>
                <a:latin typeface="Calibri" charset="0"/>
                <a:ea typeface="Calibri" charset="0"/>
                <a:cs typeface="Calibri" charset="0"/>
              </a:rPr>
              <a:t>x</a:t>
            </a:r>
          </a:p>
        </p:txBody>
      </p:sp>
      <p:sp>
        <p:nvSpPr>
          <p:cNvPr id="23" name="TextBox 22"/>
          <p:cNvSpPr txBox="1"/>
          <p:nvPr/>
        </p:nvSpPr>
        <p:spPr>
          <a:xfrm>
            <a:off x="2959924" y="1661716"/>
            <a:ext cx="559279" cy="523220"/>
          </a:xfrm>
          <a:prstGeom prst="rect">
            <a:avLst/>
          </a:prstGeom>
          <a:noFill/>
        </p:spPr>
        <p:txBody>
          <a:bodyPr wrap="square" rtlCol="0">
            <a:spAutoFit/>
          </a:bodyPr>
          <a:lstStyle/>
          <a:p>
            <a:r>
              <a:rPr lang="en-US" sz="2800" dirty="0">
                <a:solidFill>
                  <a:schemeClr val="accent1"/>
                </a:solidFill>
                <a:latin typeface="Calibri" charset="0"/>
                <a:ea typeface="Calibri" charset="0"/>
                <a:cs typeface="Calibri" charset="0"/>
              </a:rPr>
              <a:t>y</a:t>
            </a:r>
          </a:p>
        </p:txBody>
      </p:sp>
      <p:sp>
        <p:nvSpPr>
          <p:cNvPr id="41" name="Oval 25"/>
          <p:cNvSpPr>
            <a:spLocks noChangeArrowheads="1"/>
          </p:cNvSpPr>
          <p:nvPr/>
        </p:nvSpPr>
        <p:spPr bwMode="auto">
          <a:xfrm flipH="1">
            <a:off x="7250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2" name="Oval 26"/>
          <p:cNvSpPr>
            <a:spLocks noChangeArrowheads="1"/>
          </p:cNvSpPr>
          <p:nvPr/>
        </p:nvSpPr>
        <p:spPr bwMode="auto">
          <a:xfrm flipH="1">
            <a:off x="7402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3" name="Oval 27"/>
          <p:cNvSpPr>
            <a:spLocks noChangeArrowheads="1"/>
          </p:cNvSpPr>
          <p:nvPr/>
        </p:nvSpPr>
        <p:spPr bwMode="auto">
          <a:xfrm flipH="1">
            <a:off x="7555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4" name="Oval 28"/>
          <p:cNvSpPr>
            <a:spLocks noChangeArrowheads="1"/>
          </p:cNvSpPr>
          <p:nvPr/>
        </p:nvSpPr>
        <p:spPr bwMode="auto">
          <a:xfrm flipH="1">
            <a:off x="8545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5" name="Oval 29"/>
          <p:cNvSpPr>
            <a:spLocks noChangeArrowheads="1"/>
          </p:cNvSpPr>
          <p:nvPr/>
        </p:nvSpPr>
        <p:spPr bwMode="auto">
          <a:xfrm flipH="1">
            <a:off x="77077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6" name="Oval 30"/>
          <p:cNvSpPr>
            <a:spLocks noChangeArrowheads="1"/>
          </p:cNvSpPr>
          <p:nvPr/>
        </p:nvSpPr>
        <p:spPr bwMode="auto">
          <a:xfrm flipH="1">
            <a:off x="8926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7" name="Oval 31"/>
          <p:cNvSpPr>
            <a:spLocks noChangeArrowheads="1"/>
          </p:cNvSpPr>
          <p:nvPr/>
        </p:nvSpPr>
        <p:spPr bwMode="auto">
          <a:xfrm flipH="1">
            <a:off x="7098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8" name="Oval 32"/>
          <p:cNvSpPr>
            <a:spLocks noChangeArrowheads="1"/>
          </p:cNvSpPr>
          <p:nvPr/>
        </p:nvSpPr>
        <p:spPr bwMode="auto">
          <a:xfrm flipH="1">
            <a:off x="9307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9" name="Oval 33"/>
          <p:cNvSpPr>
            <a:spLocks noChangeArrowheads="1"/>
          </p:cNvSpPr>
          <p:nvPr/>
        </p:nvSpPr>
        <p:spPr bwMode="auto">
          <a:xfrm flipH="1">
            <a:off x="8012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0" name="Oval 34"/>
          <p:cNvSpPr>
            <a:spLocks noChangeArrowheads="1"/>
          </p:cNvSpPr>
          <p:nvPr/>
        </p:nvSpPr>
        <p:spPr bwMode="auto">
          <a:xfrm flipH="1">
            <a:off x="8241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1" name="Oval 35"/>
          <p:cNvSpPr>
            <a:spLocks noChangeArrowheads="1"/>
          </p:cNvSpPr>
          <p:nvPr/>
        </p:nvSpPr>
        <p:spPr bwMode="auto">
          <a:xfrm flipH="1">
            <a:off x="7860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2" name="Oval 36"/>
          <p:cNvSpPr>
            <a:spLocks noChangeArrowheads="1"/>
          </p:cNvSpPr>
          <p:nvPr/>
        </p:nvSpPr>
        <p:spPr bwMode="auto">
          <a:xfrm flipH="1">
            <a:off x="6793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3" name="Oval 37"/>
          <p:cNvSpPr>
            <a:spLocks noChangeArrowheads="1"/>
          </p:cNvSpPr>
          <p:nvPr/>
        </p:nvSpPr>
        <p:spPr bwMode="auto">
          <a:xfrm flipH="1">
            <a:off x="9536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4" name="Oval 38"/>
          <p:cNvSpPr>
            <a:spLocks noChangeArrowheads="1"/>
          </p:cNvSpPr>
          <p:nvPr/>
        </p:nvSpPr>
        <p:spPr bwMode="auto">
          <a:xfrm flipH="1">
            <a:off x="8698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5" name="Oval 39"/>
          <p:cNvSpPr>
            <a:spLocks noChangeArrowheads="1"/>
          </p:cNvSpPr>
          <p:nvPr/>
        </p:nvSpPr>
        <p:spPr bwMode="auto">
          <a:xfrm flipH="1">
            <a:off x="9079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6" name="Oval 40"/>
          <p:cNvSpPr>
            <a:spLocks noChangeArrowheads="1"/>
          </p:cNvSpPr>
          <p:nvPr/>
        </p:nvSpPr>
        <p:spPr bwMode="auto">
          <a:xfrm flipH="1">
            <a:off x="9155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7" name="Oval 41"/>
          <p:cNvSpPr>
            <a:spLocks noChangeArrowheads="1"/>
          </p:cNvSpPr>
          <p:nvPr/>
        </p:nvSpPr>
        <p:spPr bwMode="auto">
          <a:xfrm flipH="1">
            <a:off x="54217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8" name="Oval 43"/>
          <p:cNvSpPr>
            <a:spLocks noChangeArrowheads="1"/>
          </p:cNvSpPr>
          <p:nvPr/>
        </p:nvSpPr>
        <p:spPr bwMode="auto">
          <a:xfrm flipH="1">
            <a:off x="4735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9" name="Oval 12"/>
          <p:cNvSpPr>
            <a:spLocks noChangeArrowheads="1"/>
          </p:cNvSpPr>
          <p:nvPr/>
        </p:nvSpPr>
        <p:spPr bwMode="auto">
          <a:xfrm>
            <a:off x="40451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0" name="Oval 13"/>
          <p:cNvSpPr>
            <a:spLocks noChangeArrowheads="1"/>
          </p:cNvSpPr>
          <p:nvPr/>
        </p:nvSpPr>
        <p:spPr bwMode="auto">
          <a:xfrm>
            <a:off x="4121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1" name="Oval 14"/>
          <p:cNvSpPr>
            <a:spLocks noChangeArrowheads="1"/>
          </p:cNvSpPr>
          <p:nvPr/>
        </p:nvSpPr>
        <p:spPr bwMode="auto">
          <a:xfrm flipV="1">
            <a:off x="4197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2" name="Oval 15"/>
          <p:cNvSpPr>
            <a:spLocks noChangeArrowheads="1"/>
          </p:cNvSpPr>
          <p:nvPr/>
        </p:nvSpPr>
        <p:spPr bwMode="auto">
          <a:xfrm flipV="1">
            <a:off x="4502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3" name="Oval 16"/>
          <p:cNvSpPr>
            <a:spLocks noChangeArrowheads="1"/>
          </p:cNvSpPr>
          <p:nvPr/>
        </p:nvSpPr>
        <p:spPr bwMode="auto">
          <a:xfrm flipV="1">
            <a:off x="46547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4" name="Oval 17"/>
          <p:cNvSpPr>
            <a:spLocks noChangeArrowheads="1"/>
          </p:cNvSpPr>
          <p:nvPr/>
        </p:nvSpPr>
        <p:spPr bwMode="auto">
          <a:xfrm flipV="1">
            <a:off x="4883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5" name="Oval 18"/>
          <p:cNvSpPr>
            <a:spLocks noChangeArrowheads="1"/>
          </p:cNvSpPr>
          <p:nvPr/>
        </p:nvSpPr>
        <p:spPr bwMode="auto">
          <a:xfrm flipV="1">
            <a:off x="3816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6" name="Oval 19"/>
          <p:cNvSpPr>
            <a:spLocks noChangeArrowheads="1"/>
          </p:cNvSpPr>
          <p:nvPr/>
        </p:nvSpPr>
        <p:spPr bwMode="auto">
          <a:xfrm flipV="1">
            <a:off x="43499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7" name="Oval 20"/>
          <p:cNvSpPr>
            <a:spLocks noChangeArrowheads="1"/>
          </p:cNvSpPr>
          <p:nvPr/>
        </p:nvSpPr>
        <p:spPr bwMode="auto">
          <a:xfrm flipV="1">
            <a:off x="51881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8" name="Oval 21"/>
          <p:cNvSpPr>
            <a:spLocks noChangeArrowheads="1"/>
          </p:cNvSpPr>
          <p:nvPr/>
        </p:nvSpPr>
        <p:spPr bwMode="auto">
          <a:xfrm flipV="1">
            <a:off x="5340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9" name="Oval 22"/>
          <p:cNvSpPr>
            <a:spLocks noChangeArrowheads="1"/>
          </p:cNvSpPr>
          <p:nvPr/>
        </p:nvSpPr>
        <p:spPr bwMode="auto">
          <a:xfrm flipV="1">
            <a:off x="54929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0" name="Oval 23"/>
          <p:cNvSpPr>
            <a:spLocks noChangeArrowheads="1"/>
          </p:cNvSpPr>
          <p:nvPr/>
        </p:nvSpPr>
        <p:spPr bwMode="auto">
          <a:xfrm flipV="1">
            <a:off x="65597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1" name="Oval 24"/>
          <p:cNvSpPr>
            <a:spLocks noChangeArrowheads="1"/>
          </p:cNvSpPr>
          <p:nvPr/>
        </p:nvSpPr>
        <p:spPr bwMode="auto">
          <a:xfrm flipV="1">
            <a:off x="4959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2" name="Oval 42"/>
          <p:cNvSpPr>
            <a:spLocks noChangeArrowheads="1"/>
          </p:cNvSpPr>
          <p:nvPr/>
        </p:nvSpPr>
        <p:spPr bwMode="auto">
          <a:xfrm flipV="1">
            <a:off x="7931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3" name="TextBox 2"/>
          <p:cNvSpPr txBox="1"/>
          <p:nvPr/>
        </p:nvSpPr>
        <p:spPr>
          <a:xfrm>
            <a:off x="5421706" y="5090160"/>
            <a:ext cx="3276600" cy="369332"/>
          </a:xfrm>
          <a:prstGeom prst="rect">
            <a:avLst/>
          </a:prstGeom>
          <a:noFill/>
        </p:spPr>
        <p:txBody>
          <a:bodyPr wrap="square" rtlCol="0">
            <a:spAutoFit/>
          </a:bodyPr>
          <a:lstStyle/>
          <a:p>
            <a:r>
              <a:rPr lang="en-US" dirty="0">
                <a:solidFill>
                  <a:schemeClr val="accent1"/>
                </a:solidFill>
              </a:rPr>
              <a:t>Hours of Studying</a:t>
            </a:r>
          </a:p>
        </p:txBody>
      </p:sp>
      <p:sp>
        <p:nvSpPr>
          <p:cNvPr id="73" name="TextBox 72"/>
          <p:cNvSpPr txBox="1"/>
          <p:nvPr/>
        </p:nvSpPr>
        <p:spPr>
          <a:xfrm>
            <a:off x="1308155" y="3200232"/>
            <a:ext cx="3276600" cy="369332"/>
          </a:xfrm>
          <a:prstGeom prst="rect">
            <a:avLst/>
          </a:prstGeom>
          <a:noFill/>
        </p:spPr>
        <p:txBody>
          <a:bodyPr wrap="square" rtlCol="0">
            <a:spAutoFit/>
          </a:bodyPr>
          <a:lstStyle/>
          <a:p>
            <a:r>
              <a:rPr lang="en-US">
                <a:solidFill>
                  <a:schemeClr val="accent1"/>
                </a:solidFill>
              </a:rPr>
              <a:t>Passed Exam?</a:t>
            </a:r>
            <a:endParaRPr lang="en-US" dirty="0">
              <a:solidFill>
                <a:schemeClr val="accent1"/>
              </a:solidFill>
            </a:endParaRPr>
          </a:p>
        </p:txBody>
      </p:sp>
    </p:spTree>
    <p:extLst>
      <p:ext uri="{BB962C8B-B14F-4D97-AF65-F5344CB8AC3E}">
        <p14:creationId xmlns:p14="http://schemas.microsoft.com/office/powerpoint/2010/main" val="17341396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Calibri" charset="0"/>
                <a:cs typeface="Calibri" charset="0"/>
              </a:rPr>
              <a:t>Logistic Regression Classification</a:t>
            </a:r>
          </a:p>
        </p:txBody>
      </p:sp>
      <p:sp>
        <p:nvSpPr>
          <p:cNvPr id="4" name="Slide Number Placeholder 3"/>
          <p:cNvSpPr>
            <a:spLocks noGrp="1"/>
          </p:cNvSpPr>
          <p:nvPr>
            <p:ph type="sldNum" sz="quarter" idx="12"/>
          </p:nvPr>
        </p:nvSpPr>
        <p:spPr/>
        <p:txBody>
          <a:bodyPr/>
          <a:lstStyle/>
          <a:p>
            <a:fld id="{5ACD0CF0-90CC-9C41-A77B-2776398A8C8B}" type="slidenum">
              <a:rPr lang="en-US" smtClean="0">
                <a:latin typeface="Calibri" charset="0"/>
                <a:ea typeface="Calibri" charset="0"/>
                <a:cs typeface="Calibri" charset="0"/>
              </a:rPr>
              <a:pPr/>
              <a:t>45</a:t>
            </a:fld>
            <a:endParaRPr lang="en-US" dirty="0">
              <a:latin typeface="Calibri" charset="0"/>
              <a:ea typeface="Calibri" charset="0"/>
              <a:cs typeface="Calibri" charset="0"/>
            </a:endParaRPr>
          </a:p>
        </p:txBody>
      </p:sp>
      <p:sp>
        <p:nvSpPr>
          <p:cNvPr id="5" name="Rectangle 2"/>
          <p:cNvSpPr txBox="1">
            <a:spLocks noChangeArrowheads="1"/>
          </p:cNvSpPr>
          <p:nvPr/>
        </p:nvSpPr>
        <p:spPr>
          <a:xfrm>
            <a:off x="320343" y="666432"/>
            <a:ext cx="77724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r>
              <a:rPr lang="en-US" altLang="en-US" dirty="0">
                <a:latin typeface="Calibri" charset="0"/>
                <a:ea typeface="Calibri" charset="0"/>
                <a:cs typeface="Calibri" charset="0"/>
              </a:rPr>
              <a:t>Consider this set of binary data</a:t>
            </a:r>
          </a:p>
        </p:txBody>
      </p:sp>
      <p:sp>
        <p:nvSpPr>
          <p:cNvPr id="6" name="Line 3"/>
          <p:cNvSpPr>
            <a:spLocks noChangeShapeType="1"/>
          </p:cNvSpPr>
          <p:nvPr/>
        </p:nvSpPr>
        <p:spPr bwMode="auto">
          <a:xfrm>
            <a:off x="3366803" y="1650048"/>
            <a:ext cx="0" cy="4267200"/>
          </a:xfrm>
          <a:prstGeom prst="line">
            <a:avLst/>
          </a:prstGeom>
          <a:noFill/>
          <a:ln w="76200">
            <a:solidFill>
              <a:schemeClr val="accent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7" name="Line 4"/>
          <p:cNvSpPr>
            <a:spLocks noChangeShapeType="1"/>
          </p:cNvSpPr>
          <p:nvPr/>
        </p:nvSpPr>
        <p:spPr bwMode="auto">
          <a:xfrm>
            <a:off x="2833403" y="4774248"/>
            <a:ext cx="6858000" cy="0"/>
          </a:xfrm>
          <a:prstGeom prst="line">
            <a:avLst/>
          </a:prstGeom>
          <a:noFill/>
          <a:ln w="76200">
            <a:solidFill>
              <a:schemeClr val="accent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8" name="Line 5"/>
          <p:cNvSpPr>
            <a:spLocks noChangeShapeType="1"/>
          </p:cNvSpPr>
          <p:nvPr/>
        </p:nvSpPr>
        <p:spPr bwMode="auto">
          <a:xfrm>
            <a:off x="2755044" y="2466370"/>
            <a:ext cx="6705600" cy="0"/>
          </a:xfrm>
          <a:prstGeom prst="line">
            <a:avLst/>
          </a:prstGeom>
          <a:noFill/>
          <a:ln w="28575">
            <a:solidFill>
              <a:schemeClr val="bg2">
                <a:lumMod val="90000"/>
              </a:schemeClr>
            </a:solidFill>
            <a:prstDash val="sys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9" name="Text Box 7"/>
          <p:cNvSpPr txBox="1">
            <a:spLocks noChangeArrowheads="1"/>
          </p:cNvSpPr>
          <p:nvPr/>
        </p:nvSpPr>
        <p:spPr bwMode="auto">
          <a:xfrm>
            <a:off x="2376203" y="4550411"/>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b="1" dirty="0">
                <a:solidFill>
                  <a:schemeClr val="accent1"/>
                </a:solidFill>
                <a:latin typeface="Calibri" charset="0"/>
                <a:ea typeface="Calibri" charset="0"/>
                <a:cs typeface="Calibri" charset="0"/>
              </a:rPr>
              <a:t>0</a:t>
            </a:r>
          </a:p>
        </p:txBody>
      </p:sp>
      <p:sp>
        <p:nvSpPr>
          <p:cNvPr id="10" name="Text Box 8"/>
          <p:cNvSpPr txBox="1">
            <a:spLocks noChangeArrowheads="1"/>
          </p:cNvSpPr>
          <p:nvPr/>
        </p:nvSpPr>
        <p:spPr bwMode="auto">
          <a:xfrm>
            <a:off x="2374044" y="2237770"/>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b="1" dirty="0">
                <a:solidFill>
                  <a:schemeClr val="accent1"/>
                </a:solidFill>
                <a:latin typeface="Calibri" charset="0"/>
                <a:ea typeface="Calibri" charset="0"/>
                <a:cs typeface="Calibri" charset="0"/>
              </a:rPr>
              <a:t>1</a:t>
            </a:r>
          </a:p>
        </p:txBody>
      </p:sp>
      <p:sp>
        <p:nvSpPr>
          <p:cNvPr id="20" name="TextBox 19"/>
          <p:cNvSpPr txBox="1"/>
          <p:nvPr/>
        </p:nvSpPr>
        <p:spPr>
          <a:xfrm>
            <a:off x="3104336" y="3411115"/>
            <a:ext cx="184731" cy="369332"/>
          </a:xfrm>
          <a:prstGeom prst="rect">
            <a:avLst/>
          </a:prstGeom>
          <a:noFill/>
        </p:spPr>
        <p:txBody>
          <a:bodyPr wrap="none" rtlCol="0">
            <a:spAutoFit/>
          </a:bodyPr>
          <a:lstStyle/>
          <a:p>
            <a:endParaRPr lang="en-US" dirty="0">
              <a:latin typeface="Calibri" charset="0"/>
              <a:ea typeface="Calibri" charset="0"/>
              <a:cs typeface="Calibri" charset="0"/>
            </a:endParaRPr>
          </a:p>
        </p:txBody>
      </p:sp>
      <p:sp>
        <p:nvSpPr>
          <p:cNvPr id="22" name="TextBox 21"/>
          <p:cNvSpPr txBox="1"/>
          <p:nvPr/>
        </p:nvSpPr>
        <p:spPr>
          <a:xfrm>
            <a:off x="9411763" y="4746001"/>
            <a:ext cx="559279" cy="523220"/>
          </a:xfrm>
          <a:prstGeom prst="rect">
            <a:avLst/>
          </a:prstGeom>
          <a:noFill/>
        </p:spPr>
        <p:txBody>
          <a:bodyPr wrap="square" rtlCol="0">
            <a:spAutoFit/>
          </a:bodyPr>
          <a:lstStyle/>
          <a:p>
            <a:r>
              <a:rPr lang="en-US" sz="2800" dirty="0">
                <a:solidFill>
                  <a:schemeClr val="accent1"/>
                </a:solidFill>
                <a:latin typeface="Calibri" charset="0"/>
                <a:ea typeface="Calibri" charset="0"/>
                <a:cs typeface="Calibri" charset="0"/>
              </a:rPr>
              <a:t>x</a:t>
            </a:r>
          </a:p>
        </p:txBody>
      </p:sp>
      <p:sp>
        <p:nvSpPr>
          <p:cNvPr id="23" name="TextBox 22"/>
          <p:cNvSpPr txBox="1"/>
          <p:nvPr/>
        </p:nvSpPr>
        <p:spPr>
          <a:xfrm>
            <a:off x="2959924" y="1661716"/>
            <a:ext cx="559279" cy="523220"/>
          </a:xfrm>
          <a:prstGeom prst="rect">
            <a:avLst/>
          </a:prstGeom>
          <a:noFill/>
        </p:spPr>
        <p:txBody>
          <a:bodyPr wrap="square" rtlCol="0">
            <a:spAutoFit/>
          </a:bodyPr>
          <a:lstStyle/>
          <a:p>
            <a:r>
              <a:rPr lang="en-US" sz="2800" dirty="0">
                <a:solidFill>
                  <a:schemeClr val="accent1"/>
                </a:solidFill>
                <a:latin typeface="Calibri" charset="0"/>
                <a:ea typeface="Calibri" charset="0"/>
                <a:cs typeface="Calibri" charset="0"/>
              </a:rPr>
              <a:t>y</a:t>
            </a:r>
          </a:p>
        </p:txBody>
      </p:sp>
      <p:sp>
        <p:nvSpPr>
          <p:cNvPr id="41" name="Oval 25"/>
          <p:cNvSpPr>
            <a:spLocks noChangeArrowheads="1"/>
          </p:cNvSpPr>
          <p:nvPr/>
        </p:nvSpPr>
        <p:spPr bwMode="auto">
          <a:xfrm flipH="1">
            <a:off x="7250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2" name="Oval 26"/>
          <p:cNvSpPr>
            <a:spLocks noChangeArrowheads="1"/>
          </p:cNvSpPr>
          <p:nvPr/>
        </p:nvSpPr>
        <p:spPr bwMode="auto">
          <a:xfrm flipH="1">
            <a:off x="7402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3" name="Oval 27"/>
          <p:cNvSpPr>
            <a:spLocks noChangeArrowheads="1"/>
          </p:cNvSpPr>
          <p:nvPr/>
        </p:nvSpPr>
        <p:spPr bwMode="auto">
          <a:xfrm flipH="1">
            <a:off x="7555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4" name="Oval 28"/>
          <p:cNvSpPr>
            <a:spLocks noChangeArrowheads="1"/>
          </p:cNvSpPr>
          <p:nvPr/>
        </p:nvSpPr>
        <p:spPr bwMode="auto">
          <a:xfrm flipH="1">
            <a:off x="8545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5" name="Oval 29"/>
          <p:cNvSpPr>
            <a:spLocks noChangeArrowheads="1"/>
          </p:cNvSpPr>
          <p:nvPr/>
        </p:nvSpPr>
        <p:spPr bwMode="auto">
          <a:xfrm flipH="1">
            <a:off x="77077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6" name="Oval 30"/>
          <p:cNvSpPr>
            <a:spLocks noChangeArrowheads="1"/>
          </p:cNvSpPr>
          <p:nvPr/>
        </p:nvSpPr>
        <p:spPr bwMode="auto">
          <a:xfrm flipH="1">
            <a:off x="8926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7" name="Oval 31"/>
          <p:cNvSpPr>
            <a:spLocks noChangeArrowheads="1"/>
          </p:cNvSpPr>
          <p:nvPr/>
        </p:nvSpPr>
        <p:spPr bwMode="auto">
          <a:xfrm flipH="1">
            <a:off x="7098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8" name="Oval 32"/>
          <p:cNvSpPr>
            <a:spLocks noChangeArrowheads="1"/>
          </p:cNvSpPr>
          <p:nvPr/>
        </p:nvSpPr>
        <p:spPr bwMode="auto">
          <a:xfrm flipH="1">
            <a:off x="9307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9" name="Oval 33"/>
          <p:cNvSpPr>
            <a:spLocks noChangeArrowheads="1"/>
          </p:cNvSpPr>
          <p:nvPr/>
        </p:nvSpPr>
        <p:spPr bwMode="auto">
          <a:xfrm flipH="1">
            <a:off x="8012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0" name="Oval 34"/>
          <p:cNvSpPr>
            <a:spLocks noChangeArrowheads="1"/>
          </p:cNvSpPr>
          <p:nvPr/>
        </p:nvSpPr>
        <p:spPr bwMode="auto">
          <a:xfrm flipH="1">
            <a:off x="8241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1" name="Oval 35"/>
          <p:cNvSpPr>
            <a:spLocks noChangeArrowheads="1"/>
          </p:cNvSpPr>
          <p:nvPr/>
        </p:nvSpPr>
        <p:spPr bwMode="auto">
          <a:xfrm flipH="1">
            <a:off x="7860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2" name="Oval 36"/>
          <p:cNvSpPr>
            <a:spLocks noChangeArrowheads="1"/>
          </p:cNvSpPr>
          <p:nvPr/>
        </p:nvSpPr>
        <p:spPr bwMode="auto">
          <a:xfrm flipH="1">
            <a:off x="6793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3" name="Oval 37"/>
          <p:cNvSpPr>
            <a:spLocks noChangeArrowheads="1"/>
          </p:cNvSpPr>
          <p:nvPr/>
        </p:nvSpPr>
        <p:spPr bwMode="auto">
          <a:xfrm flipH="1">
            <a:off x="9536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4" name="Oval 38"/>
          <p:cNvSpPr>
            <a:spLocks noChangeArrowheads="1"/>
          </p:cNvSpPr>
          <p:nvPr/>
        </p:nvSpPr>
        <p:spPr bwMode="auto">
          <a:xfrm flipH="1">
            <a:off x="8698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5" name="Oval 39"/>
          <p:cNvSpPr>
            <a:spLocks noChangeArrowheads="1"/>
          </p:cNvSpPr>
          <p:nvPr/>
        </p:nvSpPr>
        <p:spPr bwMode="auto">
          <a:xfrm flipH="1">
            <a:off x="9079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6" name="Oval 40"/>
          <p:cNvSpPr>
            <a:spLocks noChangeArrowheads="1"/>
          </p:cNvSpPr>
          <p:nvPr/>
        </p:nvSpPr>
        <p:spPr bwMode="auto">
          <a:xfrm flipH="1">
            <a:off x="9155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7" name="Oval 41"/>
          <p:cNvSpPr>
            <a:spLocks noChangeArrowheads="1"/>
          </p:cNvSpPr>
          <p:nvPr/>
        </p:nvSpPr>
        <p:spPr bwMode="auto">
          <a:xfrm flipH="1">
            <a:off x="54217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8" name="Oval 43"/>
          <p:cNvSpPr>
            <a:spLocks noChangeArrowheads="1"/>
          </p:cNvSpPr>
          <p:nvPr/>
        </p:nvSpPr>
        <p:spPr bwMode="auto">
          <a:xfrm flipH="1">
            <a:off x="4735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9" name="Oval 12"/>
          <p:cNvSpPr>
            <a:spLocks noChangeArrowheads="1"/>
          </p:cNvSpPr>
          <p:nvPr/>
        </p:nvSpPr>
        <p:spPr bwMode="auto">
          <a:xfrm>
            <a:off x="40451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0" name="Oval 13"/>
          <p:cNvSpPr>
            <a:spLocks noChangeArrowheads="1"/>
          </p:cNvSpPr>
          <p:nvPr/>
        </p:nvSpPr>
        <p:spPr bwMode="auto">
          <a:xfrm>
            <a:off x="4121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1" name="Oval 14"/>
          <p:cNvSpPr>
            <a:spLocks noChangeArrowheads="1"/>
          </p:cNvSpPr>
          <p:nvPr/>
        </p:nvSpPr>
        <p:spPr bwMode="auto">
          <a:xfrm flipV="1">
            <a:off x="4197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2" name="Oval 15"/>
          <p:cNvSpPr>
            <a:spLocks noChangeArrowheads="1"/>
          </p:cNvSpPr>
          <p:nvPr/>
        </p:nvSpPr>
        <p:spPr bwMode="auto">
          <a:xfrm flipV="1">
            <a:off x="4502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3" name="Oval 16"/>
          <p:cNvSpPr>
            <a:spLocks noChangeArrowheads="1"/>
          </p:cNvSpPr>
          <p:nvPr/>
        </p:nvSpPr>
        <p:spPr bwMode="auto">
          <a:xfrm flipV="1">
            <a:off x="46547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4" name="Oval 17"/>
          <p:cNvSpPr>
            <a:spLocks noChangeArrowheads="1"/>
          </p:cNvSpPr>
          <p:nvPr/>
        </p:nvSpPr>
        <p:spPr bwMode="auto">
          <a:xfrm flipV="1">
            <a:off x="4883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5" name="Oval 18"/>
          <p:cNvSpPr>
            <a:spLocks noChangeArrowheads="1"/>
          </p:cNvSpPr>
          <p:nvPr/>
        </p:nvSpPr>
        <p:spPr bwMode="auto">
          <a:xfrm flipV="1">
            <a:off x="3816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6" name="Oval 19"/>
          <p:cNvSpPr>
            <a:spLocks noChangeArrowheads="1"/>
          </p:cNvSpPr>
          <p:nvPr/>
        </p:nvSpPr>
        <p:spPr bwMode="auto">
          <a:xfrm flipV="1">
            <a:off x="43499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7" name="Oval 20"/>
          <p:cNvSpPr>
            <a:spLocks noChangeArrowheads="1"/>
          </p:cNvSpPr>
          <p:nvPr/>
        </p:nvSpPr>
        <p:spPr bwMode="auto">
          <a:xfrm flipV="1">
            <a:off x="51881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8" name="Oval 21"/>
          <p:cNvSpPr>
            <a:spLocks noChangeArrowheads="1"/>
          </p:cNvSpPr>
          <p:nvPr/>
        </p:nvSpPr>
        <p:spPr bwMode="auto">
          <a:xfrm flipV="1">
            <a:off x="5340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9" name="Oval 22"/>
          <p:cNvSpPr>
            <a:spLocks noChangeArrowheads="1"/>
          </p:cNvSpPr>
          <p:nvPr/>
        </p:nvSpPr>
        <p:spPr bwMode="auto">
          <a:xfrm flipV="1">
            <a:off x="54929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0" name="Oval 23"/>
          <p:cNvSpPr>
            <a:spLocks noChangeArrowheads="1"/>
          </p:cNvSpPr>
          <p:nvPr/>
        </p:nvSpPr>
        <p:spPr bwMode="auto">
          <a:xfrm flipV="1">
            <a:off x="65597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1" name="Oval 24"/>
          <p:cNvSpPr>
            <a:spLocks noChangeArrowheads="1"/>
          </p:cNvSpPr>
          <p:nvPr/>
        </p:nvSpPr>
        <p:spPr bwMode="auto">
          <a:xfrm flipV="1">
            <a:off x="4959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2" name="Oval 42"/>
          <p:cNvSpPr>
            <a:spLocks noChangeArrowheads="1"/>
          </p:cNvSpPr>
          <p:nvPr/>
        </p:nvSpPr>
        <p:spPr bwMode="auto">
          <a:xfrm flipV="1">
            <a:off x="7931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3" name="TextBox 2"/>
          <p:cNvSpPr txBox="1"/>
          <p:nvPr/>
        </p:nvSpPr>
        <p:spPr>
          <a:xfrm>
            <a:off x="5421706" y="5090160"/>
            <a:ext cx="3276600" cy="369332"/>
          </a:xfrm>
          <a:prstGeom prst="rect">
            <a:avLst/>
          </a:prstGeom>
          <a:noFill/>
        </p:spPr>
        <p:txBody>
          <a:bodyPr wrap="square" rtlCol="0">
            <a:spAutoFit/>
          </a:bodyPr>
          <a:lstStyle/>
          <a:p>
            <a:r>
              <a:rPr lang="en-US" dirty="0">
                <a:solidFill>
                  <a:schemeClr val="accent1"/>
                </a:solidFill>
              </a:rPr>
              <a:t>Hours of Studying</a:t>
            </a:r>
          </a:p>
        </p:txBody>
      </p:sp>
      <p:sp>
        <p:nvSpPr>
          <p:cNvPr id="73" name="TextBox 72"/>
          <p:cNvSpPr txBox="1"/>
          <p:nvPr/>
        </p:nvSpPr>
        <p:spPr>
          <a:xfrm>
            <a:off x="1308155" y="3200232"/>
            <a:ext cx="3276600" cy="369332"/>
          </a:xfrm>
          <a:prstGeom prst="rect">
            <a:avLst/>
          </a:prstGeom>
          <a:noFill/>
        </p:spPr>
        <p:txBody>
          <a:bodyPr wrap="square" rtlCol="0">
            <a:spAutoFit/>
          </a:bodyPr>
          <a:lstStyle/>
          <a:p>
            <a:r>
              <a:rPr lang="en-US">
                <a:solidFill>
                  <a:schemeClr val="accent1"/>
                </a:solidFill>
              </a:rPr>
              <a:t>Passed Exam?</a:t>
            </a:r>
            <a:endParaRPr lang="en-US" dirty="0">
              <a:solidFill>
                <a:schemeClr val="accent1"/>
              </a:solidFill>
            </a:endParaRPr>
          </a:p>
        </p:txBody>
      </p:sp>
      <p:sp>
        <p:nvSpPr>
          <p:cNvPr id="11" name="Up Arrow Callout 10"/>
          <p:cNvSpPr/>
          <p:nvPr/>
        </p:nvSpPr>
        <p:spPr>
          <a:xfrm>
            <a:off x="6182456" y="2596391"/>
            <a:ext cx="2001186" cy="1322060"/>
          </a:xfrm>
          <a:prstGeom prst="up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I could have still passed here</a:t>
            </a:r>
          </a:p>
        </p:txBody>
      </p:sp>
      <p:sp>
        <p:nvSpPr>
          <p:cNvPr id="74" name="Up Arrow Callout 73">
            <a:extLst>
              <a:ext uri="{FF2B5EF4-FFF2-40B4-BE49-F238E27FC236}">
                <a16:creationId xmlns:a16="http://schemas.microsoft.com/office/drawing/2014/main" id="{F9F76358-86DE-0940-8C46-131C9312CEFE}"/>
              </a:ext>
            </a:extLst>
          </p:cNvPr>
          <p:cNvSpPr/>
          <p:nvPr/>
        </p:nvSpPr>
        <p:spPr>
          <a:xfrm>
            <a:off x="8620856" y="2620689"/>
            <a:ext cx="2001186" cy="1322060"/>
          </a:xfrm>
          <a:prstGeom prst="up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This is usually me</a:t>
            </a:r>
          </a:p>
        </p:txBody>
      </p:sp>
    </p:spTree>
    <p:extLst>
      <p:ext uri="{BB962C8B-B14F-4D97-AF65-F5344CB8AC3E}">
        <p14:creationId xmlns:p14="http://schemas.microsoft.com/office/powerpoint/2010/main" val="16522574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Calibri" charset="0"/>
                <a:cs typeface="Calibri" charset="0"/>
              </a:rPr>
              <a:t>Logistic Regression Classification</a:t>
            </a:r>
          </a:p>
        </p:txBody>
      </p:sp>
      <p:sp>
        <p:nvSpPr>
          <p:cNvPr id="4" name="Slide Number Placeholder 3"/>
          <p:cNvSpPr>
            <a:spLocks noGrp="1"/>
          </p:cNvSpPr>
          <p:nvPr>
            <p:ph type="sldNum" sz="quarter" idx="12"/>
          </p:nvPr>
        </p:nvSpPr>
        <p:spPr/>
        <p:txBody>
          <a:bodyPr/>
          <a:lstStyle/>
          <a:p>
            <a:fld id="{5ACD0CF0-90CC-9C41-A77B-2776398A8C8B}" type="slidenum">
              <a:rPr lang="en-US" smtClean="0">
                <a:latin typeface="Calibri" charset="0"/>
                <a:ea typeface="Calibri" charset="0"/>
                <a:cs typeface="Calibri" charset="0"/>
              </a:rPr>
              <a:pPr/>
              <a:t>46</a:t>
            </a:fld>
            <a:endParaRPr lang="en-US" dirty="0">
              <a:latin typeface="Calibri" charset="0"/>
              <a:ea typeface="Calibri" charset="0"/>
              <a:cs typeface="Calibri" charset="0"/>
            </a:endParaRPr>
          </a:p>
        </p:txBody>
      </p:sp>
      <p:sp>
        <p:nvSpPr>
          <p:cNvPr id="5" name="Rectangle 2"/>
          <p:cNvSpPr txBox="1">
            <a:spLocks noChangeArrowheads="1"/>
          </p:cNvSpPr>
          <p:nvPr/>
        </p:nvSpPr>
        <p:spPr>
          <a:xfrm>
            <a:off x="320343" y="666432"/>
            <a:ext cx="77724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r>
              <a:rPr lang="en-US" altLang="en-US" dirty="0">
                <a:latin typeface="Calibri" charset="0"/>
                <a:ea typeface="Calibri" charset="0"/>
                <a:cs typeface="Calibri" charset="0"/>
              </a:rPr>
              <a:t>Consider this set of binary data</a:t>
            </a:r>
          </a:p>
        </p:txBody>
      </p:sp>
      <p:sp>
        <p:nvSpPr>
          <p:cNvPr id="6" name="Line 3"/>
          <p:cNvSpPr>
            <a:spLocks noChangeShapeType="1"/>
          </p:cNvSpPr>
          <p:nvPr/>
        </p:nvSpPr>
        <p:spPr bwMode="auto">
          <a:xfrm>
            <a:off x="3366803" y="1650048"/>
            <a:ext cx="0" cy="4267200"/>
          </a:xfrm>
          <a:prstGeom prst="line">
            <a:avLst/>
          </a:prstGeom>
          <a:noFill/>
          <a:ln w="76200">
            <a:solidFill>
              <a:schemeClr val="accent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7" name="Line 4"/>
          <p:cNvSpPr>
            <a:spLocks noChangeShapeType="1"/>
          </p:cNvSpPr>
          <p:nvPr/>
        </p:nvSpPr>
        <p:spPr bwMode="auto">
          <a:xfrm>
            <a:off x="2833403" y="4774248"/>
            <a:ext cx="6858000" cy="0"/>
          </a:xfrm>
          <a:prstGeom prst="line">
            <a:avLst/>
          </a:prstGeom>
          <a:noFill/>
          <a:ln w="76200">
            <a:solidFill>
              <a:schemeClr val="accent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8" name="Line 5"/>
          <p:cNvSpPr>
            <a:spLocks noChangeShapeType="1"/>
          </p:cNvSpPr>
          <p:nvPr/>
        </p:nvSpPr>
        <p:spPr bwMode="auto">
          <a:xfrm>
            <a:off x="2755044" y="2466370"/>
            <a:ext cx="6705600" cy="0"/>
          </a:xfrm>
          <a:prstGeom prst="line">
            <a:avLst/>
          </a:prstGeom>
          <a:noFill/>
          <a:ln w="28575">
            <a:solidFill>
              <a:schemeClr val="bg2">
                <a:lumMod val="90000"/>
              </a:schemeClr>
            </a:solidFill>
            <a:prstDash val="sys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9" name="Text Box 7"/>
          <p:cNvSpPr txBox="1">
            <a:spLocks noChangeArrowheads="1"/>
          </p:cNvSpPr>
          <p:nvPr/>
        </p:nvSpPr>
        <p:spPr bwMode="auto">
          <a:xfrm>
            <a:off x="2376203" y="4550411"/>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b="1" dirty="0">
                <a:solidFill>
                  <a:schemeClr val="accent1"/>
                </a:solidFill>
                <a:latin typeface="Calibri" charset="0"/>
                <a:ea typeface="Calibri" charset="0"/>
                <a:cs typeface="Calibri" charset="0"/>
              </a:rPr>
              <a:t>0</a:t>
            </a:r>
          </a:p>
        </p:txBody>
      </p:sp>
      <p:sp>
        <p:nvSpPr>
          <p:cNvPr id="10" name="Text Box 8"/>
          <p:cNvSpPr txBox="1">
            <a:spLocks noChangeArrowheads="1"/>
          </p:cNvSpPr>
          <p:nvPr/>
        </p:nvSpPr>
        <p:spPr bwMode="auto">
          <a:xfrm>
            <a:off x="2374044" y="2237770"/>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b="1" dirty="0">
                <a:solidFill>
                  <a:schemeClr val="accent1"/>
                </a:solidFill>
                <a:latin typeface="Calibri" charset="0"/>
                <a:ea typeface="Calibri" charset="0"/>
                <a:cs typeface="Calibri" charset="0"/>
              </a:rPr>
              <a:t>1</a:t>
            </a:r>
          </a:p>
        </p:txBody>
      </p:sp>
      <p:sp>
        <p:nvSpPr>
          <p:cNvPr id="20" name="TextBox 19"/>
          <p:cNvSpPr txBox="1"/>
          <p:nvPr/>
        </p:nvSpPr>
        <p:spPr>
          <a:xfrm>
            <a:off x="3104336" y="3411115"/>
            <a:ext cx="184731" cy="369332"/>
          </a:xfrm>
          <a:prstGeom prst="rect">
            <a:avLst/>
          </a:prstGeom>
          <a:noFill/>
        </p:spPr>
        <p:txBody>
          <a:bodyPr wrap="none" rtlCol="0">
            <a:spAutoFit/>
          </a:bodyPr>
          <a:lstStyle/>
          <a:p>
            <a:endParaRPr lang="en-US" dirty="0">
              <a:latin typeface="Calibri" charset="0"/>
              <a:ea typeface="Calibri" charset="0"/>
              <a:cs typeface="Calibri" charset="0"/>
            </a:endParaRPr>
          </a:p>
        </p:txBody>
      </p:sp>
      <p:sp>
        <p:nvSpPr>
          <p:cNvPr id="22" name="TextBox 21"/>
          <p:cNvSpPr txBox="1"/>
          <p:nvPr/>
        </p:nvSpPr>
        <p:spPr>
          <a:xfrm>
            <a:off x="9411763" y="4746001"/>
            <a:ext cx="559279" cy="523220"/>
          </a:xfrm>
          <a:prstGeom prst="rect">
            <a:avLst/>
          </a:prstGeom>
          <a:noFill/>
        </p:spPr>
        <p:txBody>
          <a:bodyPr wrap="square" rtlCol="0">
            <a:spAutoFit/>
          </a:bodyPr>
          <a:lstStyle/>
          <a:p>
            <a:r>
              <a:rPr lang="en-US" sz="2800" dirty="0">
                <a:solidFill>
                  <a:schemeClr val="accent1"/>
                </a:solidFill>
                <a:latin typeface="Calibri" charset="0"/>
                <a:ea typeface="Calibri" charset="0"/>
                <a:cs typeface="Calibri" charset="0"/>
              </a:rPr>
              <a:t>x</a:t>
            </a:r>
          </a:p>
        </p:txBody>
      </p:sp>
      <p:sp>
        <p:nvSpPr>
          <p:cNvPr id="23" name="TextBox 22"/>
          <p:cNvSpPr txBox="1"/>
          <p:nvPr/>
        </p:nvSpPr>
        <p:spPr>
          <a:xfrm>
            <a:off x="2959924" y="1661716"/>
            <a:ext cx="559279" cy="523220"/>
          </a:xfrm>
          <a:prstGeom prst="rect">
            <a:avLst/>
          </a:prstGeom>
          <a:noFill/>
        </p:spPr>
        <p:txBody>
          <a:bodyPr wrap="square" rtlCol="0">
            <a:spAutoFit/>
          </a:bodyPr>
          <a:lstStyle/>
          <a:p>
            <a:r>
              <a:rPr lang="en-US" sz="2800" dirty="0">
                <a:solidFill>
                  <a:schemeClr val="accent1"/>
                </a:solidFill>
                <a:latin typeface="Calibri" charset="0"/>
                <a:ea typeface="Calibri" charset="0"/>
                <a:cs typeface="Calibri" charset="0"/>
              </a:rPr>
              <a:t>y</a:t>
            </a:r>
          </a:p>
        </p:txBody>
      </p:sp>
      <p:sp>
        <p:nvSpPr>
          <p:cNvPr id="41" name="Oval 25"/>
          <p:cNvSpPr>
            <a:spLocks noChangeArrowheads="1"/>
          </p:cNvSpPr>
          <p:nvPr/>
        </p:nvSpPr>
        <p:spPr bwMode="auto">
          <a:xfrm flipH="1">
            <a:off x="7250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2" name="Oval 26"/>
          <p:cNvSpPr>
            <a:spLocks noChangeArrowheads="1"/>
          </p:cNvSpPr>
          <p:nvPr/>
        </p:nvSpPr>
        <p:spPr bwMode="auto">
          <a:xfrm flipH="1">
            <a:off x="7402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3" name="Oval 27"/>
          <p:cNvSpPr>
            <a:spLocks noChangeArrowheads="1"/>
          </p:cNvSpPr>
          <p:nvPr/>
        </p:nvSpPr>
        <p:spPr bwMode="auto">
          <a:xfrm flipH="1">
            <a:off x="7555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4" name="Oval 28"/>
          <p:cNvSpPr>
            <a:spLocks noChangeArrowheads="1"/>
          </p:cNvSpPr>
          <p:nvPr/>
        </p:nvSpPr>
        <p:spPr bwMode="auto">
          <a:xfrm flipH="1">
            <a:off x="8545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5" name="Oval 29"/>
          <p:cNvSpPr>
            <a:spLocks noChangeArrowheads="1"/>
          </p:cNvSpPr>
          <p:nvPr/>
        </p:nvSpPr>
        <p:spPr bwMode="auto">
          <a:xfrm flipH="1">
            <a:off x="77077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6" name="Oval 30"/>
          <p:cNvSpPr>
            <a:spLocks noChangeArrowheads="1"/>
          </p:cNvSpPr>
          <p:nvPr/>
        </p:nvSpPr>
        <p:spPr bwMode="auto">
          <a:xfrm flipH="1">
            <a:off x="8926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7" name="Oval 31"/>
          <p:cNvSpPr>
            <a:spLocks noChangeArrowheads="1"/>
          </p:cNvSpPr>
          <p:nvPr/>
        </p:nvSpPr>
        <p:spPr bwMode="auto">
          <a:xfrm flipH="1">
            <a:off x="7098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8" name="Oval 32"/>
          <p:cNvSpPr>
            <a:spLocks noChangeArrowheads="1"/>
          </p:cNvSpPr>
          <p:nvPr/>
        </p:nvSpPr>
        <p:spPr bwMode="auto">
          <a:xfrm flipH="1">
            <a:off x="9307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9" name="Oval 33"/>
          <p:cNvSpPr>
            <a:spLocks noChangeArrowheads="1"/>
          </p:cNvSpPr>
          <p:nvPr/>
        </p:nvSpPr>
        <p:spPr bwMode="auto">
          <a:xfrm flipH="1">
            <a:off x="8012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0" name="Oval 34"/>
          <p:cNvSpPr>
            <a:spLocks noChangeArrowheads="1"/>
          </p:cNvSpPr>
          <p:nvPr/>
        </p:nvSpPr>
        <p:spPr bwMode="auto">
          <a:xfrm flipH="1">
            <a:off x="8241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1" name="Oval 35"/>
          <p:cNvSpPr>
            <a:spLocks noChangeArrowheads="1"/>
          </p:cNvSpPr>
          <p:nvPr/>
        </p:nvSpPr>
        <p:spPr bwMode="auto">
          <a:xfrm flipH="1">
            <a:off x="7860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2" name="Oval 36"/>
          <p:cNvSpPr>
            <a:spLocks noChangeArrowheads="1"/>
          </p:cNvSpPr>
          <p:nvPr/>
        </p:nvSpPr>
        <p:spPr bwMode="auto">
          <a:xfrm flipH="1">
            <a:off x="6793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3" name="Oval 37"/>
          <p:cNvSpPr>
            <a:spLocks noChangeArrowheads="1"/>
          </p:cNvSpPr>
          <p:nvPr/>
        </p:nvSpPr>
        <p:spPr bwMode="auto">
          <a:xfrm flipH="1">
            <a:off x="9536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4" name="Oval 38"/>
          <p:cNvSpPr>
            <a:spLocks noChangeArrowheads="1"/>
          </p:cNvSpPr>
          <p:nvPr/>
        </p:nvSpPr>
        <p:spPr bwMode="auto">
          <a:xfrm flipH="1">
            <a:off x="8698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5" name="Oval 39"/>
          <p:cNvSpPr>
            <a:spLocks noChangeArrowheads="1"/>
          </p:cNvSpPr>
          <p:nvPr/>
        </p:nvSpPr>
        <p:spPr bwMode="auto">
          <a:xfrm flipH="1">
            <a:off x="9079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6" name="Oval 40"/>
          <p:cNvSpPr>
            <a:spLocks noChangeArrowheads="1"/>
          </p:cNvSpPr>
          <p:nvPr/>
        </p:nvSpPr>
        <p:spPr bwMode="auto">
          <a:xfrm flipH="1">
            <a:off x="9155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7" name="Oval 41"/>
          <p:cNvSpPr>
            <a:spLocks noChangeArrowheads="1"/>
          </p:cNvSpPr>
          <p:nvPr/>
        </p:nvSpPr>
        <p:spPr bwMode="auto">
          <a:xfrm flipH="1">
            <a:off x="54217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8" name="Oval 43"/>
          <p:cNvSpPr>
            <a:spLocks noChangeArrowheads="1"/>
          </p:cNvSpPr>
          <p:nvPr/>
        </p:nvSpPr>
        <p:spPr bwMode="auto">
          <a:xfrm flipH="1">
            <a:off x="4735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9" name="Oval 12"/>
          <p:cNvSpPr>
            <a:spLocks noChangeArrowheads="1"/>
          </p:cNvSpPr>
          <p:nvPr/>
        </p:nvSpPr>
        <p:spPr bwMode="auto">
          <a:xfrm>
            <a:off x="40451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0" name="Oval 13"/>
          <p:cNvSpPr>
            <a:spLocks noChangeArrowheads="1"/>
          </p:cNvSpPr>
          <p:nvPr/>
        </p:nvSpPr>
        <p:spPr bwMode="auto">
          <a:xfrm>
            <a:off x="4121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1" name="Oval 14"/>
          <p:cNvSpPr>
            <a:spLocks noChangeArrowheads="1"/>
          </p:cNvSpPr>
          <p:nvPr/>
        </p:nvSpPr>
        <p:spPr bwMode="auto">
          <a:xfrm flipV="1">
            <a:off x="4197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2" name="Oval 15"/>
          <p:cNvSpPr>
            <a:spLocks noChangeArrowheads="1"/>
          </p:cNvSpPr>
          <p:nvPr/>
        </p:nvSpPr>
        <p:spPr bwMode="auto">
          <a:xfrm flipV="1">
            <a:off x="4502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3" name="Oval 16"/>
          <p:cNvSpPr>
            <a:spLocks noChangeArrowheads="1"/>
          </p:cNvSpPr>
          <p:nvPr/>
        </p:nvSpPr>
        <p:spPr bwMode="auto">
          <a:xfrm flipV="1">
            <a:off x="46547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4" name="Oval 17"/>
          <p:cNvSpPr>
            <a:spLocks noChangeArrowheads="1"/>
          </p:cNvSpPr>
          <p:nvPr/>
        </p:nvSpPr>
        <p:spPr bwMode="auto">
          <a:xfrm flipV="1">
            <a:off x="4883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5" name="Oval 18"/>
          <p:cNvSpPr>
            <a:spLocks noChangeArrowheads="1"/>
          </p:cNvSpPr>
          <p:nvPr/>
        </p:nvSpPr>
        <p:spPr bwMode="auto">
          <a:xfrm flipV="1">
            <a:off x="3816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6" name="Oval 19"/>
          <p:cNvSpPr>
            <a:spLocks noChangeArrowheads="1"/>
          </p:cNvSpPr>
          <p:nvPr/>
        </p:nvSpPr>
        <p:spPr bwMode="auto">
          <a:xfrm flipV="1">
            <a:off x="43499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7" name="Oval 20"/>
          <p:cNvSpPr>
            <a:spLocks noChangeArrowheads="1"/>
          </p:cNvSpPr>
          <p:nvPr/>
        </p:nvSpPr>
        <p:spPr bwMode="auto">
          <a:xfrm flipV="1">
            <a:off x="51881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8" name="Oval 21"/>
          <p:cNvSpPr>
            <a:spLocks noChangeArrowheads="1"/>
          </p:cNvSpPr>
          <p:nvPr/>
        </p:nvSpPr>
        <p:spPr bwMode="auto">
          <a:xfrm flipV="1">
            <a:off x="5340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9" name="Oval 22"/>
          <p:cNvSpPr>
            <a:spLocks noChangeArrowheads="1"/>
          </p:cNvSpPr>
          <p:nvPr/>
        </p:nvSpPr>
        <p:spPr bwMode="auto">
          <a:xfrm flipV="1">
            <a:off x="54929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0" name="Oval 23"/>
          <p:cNvSpPr>
            <a:spLocks noChangeArrowheads="1"/>
          </p:cNvSpPr>
          <p:nvPr/>
        </p:nvSpPr>
        <p:spPr bwMode="auto">
          <a:xfrm flipV="1">
            <a:off x="65597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1" name="Oval 24"/>
          <p:cNvSpPr>
            <a:spLocks noChangeArrowheads="1"/>
          </p:cNvSpPr>
          <p:nvPr/>
        </p:nvSpPr>
        <p:spPr bwMode="auto">
          <a:xfrm flipV="1">
            <a:off x="4959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2" name="Oval 42"/>
          <p:cNvSpPr>
            <a:spLocks noChangeArrowheads="1"/>
          </p:cNvSpPr>
          <p:nvPr/>
        </p:nvSpPr>
        <p:spPr bwMode="auto">
          <a:xfrm flipV="1">
            <a:off x="7931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3" name="TextBox 2"/>
          <p:cNvSpPr txBox="1"/>
          <p:nvPr/>
        </p:nvSpPr>
        <p:spPr>
          <a:xfrm>
            <a:off x="5421706" y="5090160"/>
            <a:ext cx="3276600" cy="369332"/>
          </a:xfrm>
          <a:prstGeom prst="rect">
            <a:avLst/>
          </a:prstGeom>
          <a:noFill/>
        </p:spPr>
        <p:txBody>
          <a:bodyPr wrap="square" rtlCol="0">
            <a:spAutoFit/>
          </a:bodyPr>
          <a:lstStyle/>
          <a:p>
            <a:r>
              <a:rPr lang="en-US" dirty="0">
                <a:solidFill>
                  <a:schemeClr val="accent1"/>
                </a:solidFill>
              </a:rPr>
              <a:t>Hours of Studying</a:t>
            </a:r>
          </a:p>
        </p:txBody>
      </p:sp>
      <p:sp>
        <p:nvSpPr>
          <p:cNvPr id="73" name="TextBox 72"/>
          <p:cNvSpPr txBox="1"/>
          <p:nvPr/>
        </p:nvSpPr>
        <p:spPr>
          <a:xfrm>
            <a:off x="1308155" y="3200232"/>
            <a:ext cx="3276600" cy="369332"/>
          </a:xfrm>
          <a:prstGeom prst="rect">
            <a:avLst/>
          </a:prstGeom>
          <a:noFill/>
        </p:spPr>
        <p:txBody>
          <a:bodyPr wrap="square" rtlCol="0">
            <a:spAutoFit/>
          </a:bodyPr>
          <a:lstStyle/>
          <a:p>
            <a:r>
              <a:rPr lang="en-US">
                <a:solidFill>
                  <a:schemeClr val="accent1"/>
                </a:solidFill>
              </a:rPr>
              <a:t>Passed Exam?</a:t>
            </a:r>
            <a:endParaRPr lang="en-US" dirty="0">
              <a:solidFill>
                <a:schemeClr val="accent1"/>
              </a:solidFill>
            </a:endParaRPr>
          </a:p>
        </p:txBody>
      </p:sp>
      <p:sp>
        <p:nvSpPr>
          <p:cNvPr id="11" name="Up Arrow Callout 10"/>
          <p:cNvSpPr/>
          <p:nvPr/>
        </p:nvSpPr>
        <p:spPr>
          <a:xfrm>
            <a:off x="7011913" y="4984840"/>
            <a:ext cx="2001186" cy="1322060"/>
          </a:xfrm>
          <a:prstGeom prst="up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We all feel bad for this guy</a:t>
            </a:r>
          </a:p>
        </p:txBody>
      </p:sp>
      <p:sp>
        <p:nvSpPr>
          <p:cNvPr id="74" name="Up Arrow Callout 73">
            <a:extLst>
              <a:ext uri="{FF2B5EF4-FFF2-40B4-BE49-F238E27FC236}">
                <a16:creationId xmlns:a16="http://schemas.microsoft.com/office/drawing/2014/main" id="{D1460A2E-8829-7C46-A38F-798F85F4A695}"/>
              </a:ext>
            </a:extLst>
          </p:cNvPr>
          <p:cNvSpPr/>
          <p:nvPr/>
        </p:nvSpPr>
        <p:spPr>
          <a:xfrm>
            <a:off x="3836624" y="2696463"/>
            <a:ext cx="2001186" cy="1322060"/>
          </a:xfrm>
          <a:prstGeom prst="up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My Roommate in College</a:t>
            </a:r>
          </a:p>
        </p:txBody>
      </p:sp>
    </p:spTree>
    <p:extLst>
      <p:ext uri="{BB962C8B-B14F-4D97-AF65-F5344CB8AC3E}">
        <p14:creationId xmlns:p14="http://schemas.microsoft.com/office/powerpoint/2010/main" val="16316764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Calibri" charset="0"/>
                <a:cs typeface="Calibri" charset="0"/>
              </a:rPr>
              <a:t>Logistic Regression Classification</a:t>
            </a:r>
          </a:p>
        </p:txBody>
      </p:sp>
      <p:sp>
        <p:nvSpPr>
          <p:cNvPr id="4" name="Slide Number Placeholder 3"/>
          <p:cNvSpPr>
            <a:spLocks noGrp="1"/>
          </p:cNvSpPr>
          <p:nvPr>
            <p:ph type="sldNum" sz="quarter" idx="12"/>
          </p:nvPr>
        </p:nvSpPr>
        <p:spPr/>
        <p:txBody>
          <a:bodyPr/>
          <a:lstStyle/>
          <a:p>
            <a:fld id="{5ACD0CF0-90CC-9C41-A77B-2776398A8C8B}" type="slidenum">
              <a:rPr lang="en-US" smtClean="0">
                <a:latin typeface="Calibri" charset="0"/>
                <a:ea typeface="Calibri" charset="0"/>
                <a:cs typeface="Calibri" charset="0"/>
              </a:rPr>
              <a:pPr/>
              <a:t>47</a:t>
            </a:fld>
            <a:endParaRPr lang="en-US" dirty="0">
              <a:latin typeface="Calibri" charset="0"/>
              <a:ea typeface="Calibri" charset="0"/>
              <a:cs typeface="Calibri" charset="0"/>
            </a:endParaRPr>
          </a:p>
        </p:txBody>
      </p:sp>
      <p:sp>
        <p:nvSpPr>
          <p:cNvPr id="6" name="Line 3"/>
          <p:cNvSpPr>
            <a:spLocks noChangeShapeType="1"/>
          </p:cNvSpPr>
          <p:nvPr/>
        </p:nvSpPr>
        <p:spPr bwMode="auto">
          <a:xfrm>
            <a:off x="3366803" y="1650048"/>
            <a:ext cx="0" cy="4267200"/>
          </a:xfrm>
          <a:prstGeom prst="line">
            <a:avLst/>
          </a:prstGeom>
          <a:noFill/>
          <a:ln w="76200">
            <a:solidFill>
              <a:schemeClr val="accent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7" name="Line 4"/>
          <p:cNvSpPr>
            <a:spLocks noChangeShapeType="1"/>
          </p:cNvSpPr>
          <p:nvPr/>
        </p:nvSpPr>
        <p:spPr bwMode="auto">
          <a:xfrm>
            <a:off x="2833403" y="4774248"/>
            <a:ext cx="6858000" cy="0"/>
          </a:xfrm>
          <a:prstGeom prst="line">
            <a:avLst/>
          </a:prstGeom>
          <a:noFill/>
          <a:ln w="76200">
            <a:solidFill>
              <a:schemeClr val="accent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8" name="Line 5"/>
          <p:cNvSpPr>
            <a:spLocks noChangeShapeType="1"/>
          </p:cNvSpPr>
          <p:nvPr/>
        </p:nvSpPr>
        <p:spPr bwMode="auto">
          <a:xfrm>
            <a:off x="2755044" y="2466370"/>
            <a:ext cx="6705600" cy="0"/>
          </a:xfrm>
          <a:prstGeom prst="line">
            <a:avLst/>
          </a:prstGeom>
          <a:noFill/>
          <a:ln w="28575">
            <a:solidFill>
              <a:schemeClr val="bg2">
                <a:lumMod val="90000"/>
              </a:schemeClr>
            </a:solidFill>
            <a:prstDash val="sys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9" name="Text Box 7"/>
          <p:cNvSpPr txBox="1">
            <a:spLocks noChangeArrowheads="1"/>
          </p:cNvSpPr>
          <p:nvPr/>
        </p:nvSpPr>
        <p:spPr bwMode="auto">
          <a:xfrm>
            <a:off x="2376203" y="4550411"/>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b="1" dirty="0">
                <a:solidFill>
                  <a:schemeClr val="accent1"/>
                </a:solidFill>
                <a:latin typeface="Calibri" charset="0"/>
                <a:ea typeface="Calibri" charset="0"/>
                <a:cs typeface="Calibri" charset="0"/>
              </a:rPr>
              <a:t>0</a:t>
            </a:r>
          </a:p>
        </p:txBody>
      </p:sp>
      <p:sp>
        <p:nvSpPr>
          <p:cNvPr id="10" name="Text Box 8"/>
          <p:cNvSpPr txBox="1">
            <a:spLocks noChangeArrowheads="1"/>
          </p:cNvSpPr>
          <p:nvPr/>
        </p:nvSpPr>
        <p:spPr bwMode="auto">
          <a:xfrm>
            <a:off x="2374044" y="2237770"/>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b="1" dirty="0">
                <a:solidFill>
                  <a:schemeClr val="accent1"/>
                </a:solidFill>
                <a:latin typeface="Calibri" charset="0"/>
                <a:ea typeface="Calibri" charset="0"/>
                <a:cs typeface="Calibri" charset="0"/>
              </a:rPr>
              <a:t>1</a:t>
            </a:r>
          </a:p>
        </p:txBody>
      </p:sp>
      <p:sp>
        <p:nvSpPr>
          <p:cNvPr id="20" name="TextBox 19"/>
          <p:cNvSpPr txBox="1"/>
          <p:nvPr/>
        </p:nvSpPr>
        <p:spPr>
          <a:xfrm>
            <a:off x="3104336" y="3411115"/>
            <a:ext cx="184731" cy="369332"/>
          </a:xfrm>
          <a:prstGeom prst="rect">
            <a:avLst/>
          </a:prstGeom>
          <a:noFill/>
        </p:spPr>
        <p:txBody>
          <a:bodyPr wrap="none" rtlCol="0">
            <a:spAutoFit/>
          </a:bodyPr>
          <a:lstStyle/>
          <a:p>
            <a:endParaRPr lang="en-US" dirty="0">
              <a:latin typeface="Calibri" charset="0"/>
              <a:ea typeface="Calibri" charset="0"/>
              <a:cs typeface="Calibri" charset="0"/>
            </a:endParaRPr>
          </a:p>
        </p:txBody>
      </p:sp>
      <p:sp>
        <p:nvSpPr>
          <p:cNvPr id="22" name="TextBox 21"/>
          <p:cNvSpPr txBox="1"/>
          <p:nvPr/>
        </p:nvSpPr>
        <p:spPr>
          <a:xfrm>
            <a:off x="9411763" y="4746001"/>
            <a:ext cx="559279" cy="523220"/>
          </a:xfrm>
          <a:prstGeom prst="rect">
            <a:avLst/>
          </a:prstGeom>
          <a:noFill/>
        </p:spPr>
        <p:txBody>
          <a:bodyPr wrap="square" rtlCol="0">
            <a:spAutoFit/>
          </a:bodyPr>
          <a:lstStyle/>
          <a:p>
            <a:r>
              <a:rPr lang="en-US" sz="2800" dirty="0">
                <a:solidFill>
                  <a:schemeClr val="accent1"/>
                </a:solidFill>
                <a:latin typeface="Calibri" charset="0"/>
                <a:ea typeface="Calibri" charset="0"/>
                <a:cs typeface="Calibri" charset="0"/>
              </a:rPr>
              <a:t>x</a:t>
            </a:r>
          </a:p>
        </p:txBody>
      </p:sp>
      <p:sp>
        <p:nvSpPr>
          <p:cNvPr id="23" name="TextBox 22"/>
          <p:cNvSpPr txBox="1"/>
          <p:nvPr/>
        </p:nvSpPr>
        <p:spPr>
          <a:xfrm>
            <a:off x="2959924" y="1661716"/>
            <a:ext cx="559279" cy="523220"/>
          </a:xfrm>
          <a:prstGeom prst="rect">
            <a:avLst/>
          </a:prstGeom>
          <a:noFill/>
        </p:spPr>
        <p:txBody>
          <a:bodyPr wrap="square" rtlCol="0">
            <a:spAutoFit/>
          </a:bodyPr>
          <a:lstStyle/>
          <a:p>
            <a:r>
              <a:rPr lang="en-US" sz="2800" dirty="0">
                <a:solidFill>
                  <a:schemeClr val="accent1"/>
                </a:solidFill>
                <a:latin typeface="Calibri" charset="0"/>
                <a:ea typeface="Calibri" charset="0"/>
                <a:cs typeface="Calibri" charset="0"/>
              </a:rPr>
              <a:t>y</a:t>
            </a:r>
          </a:p>
        </p:txBody>
      </p:sp>
      <p:sp>
        <p:nvSpPr>
          <p:cNvPr id="41" name="Oval 25"/>
          <p:cNvSpPr>
            <a:spLocks noChangeArrowheads="1"/>
          </p:cNvSpPr>
          <p:nvPr/>
        </p:nvSpPr>
        <p:spPr bwMode="auto">
          <a:xfrm flipH="1">
            <a:off x="7250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2" name="Oval 26"/>
          <p:cNvSpPr>
            <a:spLocks noChangeArrowheads="1"/>
          </p:cNvSpPr>
          <p:nvPr/>
        </p:nvSpPr>
        <p:spPr bwMode="auto">
          <a:xfrm flipH="1">
            <a:off x="7402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3" name="Oval 27"/>
          <p:cNvSpPr>
            <a:spLocks noChangeArrowheads="1"/>
          </p:cNvSpPr>
          <p:nvPr/>
        </p:nvSpPr>
        <p:spPr bwMode="auto">
          <a:xfrm flipH="1">
            <a:off x="7555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4" name="Oval 28"/>
          <p:cNvSpPr>
            <a:spLocks noChangeArrowheads="1"/>
          </p:cNvSpPr>
          <p:nvPr/>
        </p:nvSpPr>
        <p:spPr bwMode="auto">
          <a:xfrm flipH="1">
            <a:off x="8545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5" name="Oval 29"/>
          <p:cNvSpPr>
            <a:spLocks noChangeArrowheads="1"/>
          </p:cNvSpPr>
          <p:nvPr/>
        </p:nvSpPr>
        <p:spPr bwMode="auto">
          <a:xfrm flipH="1">
            <a:off x="77077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6" name="Oval 30"/>
          <p:cNvSpPr>
            <a:spLocks noChangeArrowheads="1"/>
          </p:cNvSpPr>
          <p:nvPr/>
        </p:nvSpPr>
        <p:spPr bwMode="auto">
          <a:xfrm flipH="1">
            <a:off x="8926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7" name="Oval 31"/>
          <p:cNvSpPr>
            <a:spLocks noChangeArrowheads="1"/>
          </p:cNvSpPr>
          <p:nvPr/>
        </p:nvSpPr>
        <p:spPr bwMode="auto">
          <a:xfrm flipH="1">
            <a:off x="7098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8" name="Oval 32"/>
          <p:cNvSpPr>
            <a:spLocks noChangeArrowheads="1"/>
          </p:cNvSpPr>
          <p:nvPr/>
        </p:nvSpPr>
        <p:spPr bwMode="auto">
          <a:xfrm flipH="1">
            <a:off x="9307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9" name="Oval 33"/>
          <p:cNvSpPr>
            <a:spLocks noChangeArrowheads="1"/>
          </p:cNvSpPr>
          <p:nvPr/>
        </p:nvSpPr>
        <p:spPr bwMode="auto">
          <a:xfrm flipH="1">
            <a:off x="8012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0" name="Oval 34"/>
          <p:cNvSpPr>
            <a:spLocks noChangeArrowheads="1"/>
          </p:cNvSpPr>
          <p:nvPr/>
        </p:nvSpPr>
        <p:spPr bwMode="auto">
          <a:xfrm flipH="1">
            <a:off x="8241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1" name="Oval 35"/>
          <p:cNvSpPr>
            <a:spLocks noChangeArrowheads="1"/>
          </p:cNvSpPr>
          <p:nvPr/>
        </p:nvSpPr>
        <p:spPr bwMode="auto">
          <a:xfrm flipH="1">
            <a:off x="7860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2" name="Oval 36"/>
          <p:cNvSpPr>
            <a:spLocks noChangeArrowheads="1"/>
          </p:cNvSpPr>
          <p:nvPr/>
        </p:nvSpPr>
        <p:spPr bwMode="auto">
          <a:xfrm flipH="1">
            <a:off x="6793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3" name="Oval 37"/>
          <p:cNvSpPr>
            <a:spLocks noChangeArrowheads="1"/>
          </p:cNvSpPr>
          <p:nvPr/>
        </p:nvSpPr>
        <p:spPr bwMode="auto">
          <a:xfrm flipH="1">
            <a:off x="9536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4" name="Oval 38"/>
          <p:cNvSpPr>
            <a:spLocks noChangeArrowheads="1"/>
          </p:cNvSpPr>
          <p:nvPr/>
        </p:nvSpPr>
        <p:spPr bwMode="auto">
          <a:xfrm flipH="1">
            <a:off x="8698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5" name="Oval 39"/>
          <p:cNvSpPr>
            <a:spLocks noChangeArrowheads="1"/>
          </p:cNvSpPr>
          <p:nvPr/>
        </p:nvSpPr>
        <p:spPr bwMode="auto">
          <a:xfrm flipH="1">
            <a:off x="9079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6" name="Oval 40"/>
          <p:cNvSpPr>
            <a:spLocks noChangeArrowheads="1"/>
          </p:cNvSpPr>
          <p:nvPr/>
        </p:nvSpPr>
        <p:spPr bwMode="auto">
          <a:xfrm flipH="1">
            <a:off x="9155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7" name="Oval 41"/>
          <p:cNvSpPr>
            <a:spLocks noChangeArrowheads="1"/>
          </p:cNvSpPr>
          <p:nvPr/>
        </p:nvSpPr>
        <p:spPr bwMode="auto">
          <a:xfrm flipH="1">
            <a:off x="54217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8" name="Oval 43"/>
          <p:cNvSpPr>
            <a:spLocks noChangeArrowheads="1"/>
          </p:cNvSpPr>
          <p:nvPr/>
        </p:nvSpPr>
        <p:spPr bwMode="auto">
          <a:xfrm flipH="1">
            <a:off x="4735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9" name="Oval 12"/>
          <p:cNvSpPr>
            <a:spLocks noChangeArrowheads="1"/>
          </p:cNvSpPr>
          <p:nvPr/>
        </p:nvSpPr>
        <p:spPr bwMode="auto">
          <a:xfrm>
            <a:off x="40451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0" name="Oval 13"/>
          <p:cNvSpPr>
            <a:spLocks noChangeArrowheads="1"/>
          </p:cNvSpPr>
          <p:nvPr/>
        </p:nvSpPr>
        <p:spPr bwMode="auto">
          <a:xfrm>
            <a:off x="4121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1" name="Oval 14"/>
          <p:cNvSpPr>
            <a:spLocks noChangeArrowheads="1"/>
          </p:cNvSpPr>
          <p:nvPr/>
        </p:nvSpPr>
        <p:spPr bwMode="auto">
          <a:xfrm flipV="1">
            <a:off x="4197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2" name="Oval 15"/>
          <p:cNvSpPr>
            <a:spLocks noChangeArrowheads="1"/>
          </p:cNvSpPr>
          <p:nvPr/>
        </p:nvSpPr>
        <p:spPr bwMode="auto">
          <a:xfrm flipV="1">
            <a:off x="4502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3" name="Oval 16"/>
          <p:cNvSpPr>
            <a:spLocks noChangeArrowheads="1"/>
          </p:cNvSpPr>
          <p:nvPr/>
        </p:nvSpPr>
        <p:spPr bwMode="auto">
          <a:xfrm flipV="1">
            <a:off x="46547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4" name="Oval 17"/>
          <p:cNvSpPr>
            <a:spLocks noChangeArrowheads="1"/>
          </p:cNvSpPr>
          <p:nvPr/>
        </p:nvSpPr>
        <p:spPr bwMode="auto">
          <a:xfrm flipV="1">
            <a:off x="4883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5" name="Oval 18"/>
          <p:cNvSpPr>
            <a:spLocks noChangeArrowheads="1"/>
          </p:cNvSpPr>
          <p:nvPr/>
        </p:nvSpPr>
        <p:spPr bwMode="auto">
          <a:xfrm flipV="1">
            <a:off x="3816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6" name="Oval 19"/>
          <p:cNvSpPr>
            <a:spLocks noChangeArrowheads="1"/>
          </p:cNvSpPr>
          <p:nvPr/>
        </p:nvSpPr>
        <p:spPr bwMode="auto">
          <a:xfrm flipV="1">
            <a:off x="43499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7" name="Oval 20"/>
          <p:cNvSpPr>
            <a:spLocks noChangeArrowheads="1"/>
          </p:cNvSpPr>
          <p:nvPr/>
        </p:nvSpPr>
        <p:spPr bwMode="auto">
          <a:xfrm flipV="1">
            <a:off x="51881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8" name="Oval 21"/>
          <p:cNvSpPr>
            <a:spLocks noChangeArrowheads="1"/>
          </p:cNvSpPr>
          <p:nvPr/>
        </p:nvSpPr>
        <p:spPr bwMode="auto">
          <a:xfrm flipV="1">
            <a:off x="5340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9" name="Oval 22"/>
          <p:cNvSpPr>
            <a:spLocks noChangeArrowheads="1"/>
          </p:cNvSpPr>
          <p:nvPr/>
        </p:nvSpPr>
        <p:spPr bwMode="auto">
          <a:xfrm flipV="1">
            <a:off x="54929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0" name="Oval 23"/>
          <p:cNvSpPr>
            <a:spLocks noChangeArrowheads="1"/>
          </p:cNvSpPr>
          <p:nvPr/>
        </p:nvSpPr>
        <p:spPr bwMode="auto">
          <a:xfrm flipV="1">
            <a:off x="65597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1" name="Oval 24"/>
          <p:cNvSpPr>
            <a:spLocks noChangeArrowheads="1"/>
          </p:cNvSpPr>
          <p:nvPr/>
        </p:nvSpPr>
        <p:spPr bwMode="auto">
          <a:xfrm flipV="1">
            <a:off x="4959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2" name="Oval 42"/>
          <p:cNvSpPr>
            <a:spLocks noChangeArrowheads="1"/>
          </p:cNvSpPr>
          <p:nvPr/>
        </p:nvSpPr>
        <p:spPr bwMode="auto">
          <a:xfrm flipV="1">
            <a:off x="7931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3" name="TextBox 2"/>
          <p:cNvSpPr txBox="1"/>
          <p:nvPr/>
        </p:nvSpPr>
        <p:spPr>
          <a:xfrm>
            <a:off x="5421706" y="5090160"/>
            <a:ext cx="3276600" cy="369332"/>
          </a:xfrm>
          <a:prstGeom prst="rect">
            <a:avLst/>
          </a:prstGeom>
          <a:noFill/>
        </p:spPr>
        <p:txBody>
          <a:bodyPr wrap="square" rtlCol="0">
            <a:spAutoFit/>
          </a:bodyPr>
          <a:lstStyle/>
          <a:p>
            <a:r>
              <a:rPr lang="en-US" dirty="0">
                <a:solidFill>
                  <a:schemeClr val="accent1"/>
                </a:solidFill>
              </a:rPr>
              <a:t>Hours of Studying</a:t>
            </a:r>
          </a:p>
        </p:txBody>
      </p:sp>
      <p:sp>
        <p:nvSpPr>
          <p:cNvPr id="73" name="TextBox 72"/>
          <p:cNvSpPr txBox="1"/>
          <p:nvPr/>
        </p:nvSpPr>
        <p:spPr>
          <a:xfrm>
            <a:off x="1308155" y="3200232"/>
            <a:ext cx="3276600" cy="369332"/>
          </a:xfrm>
          <a:prstGeom prst="rect">
            <a:avLst/>
          </a:prstGeom>
          <a:noFill/>
        </p:spPr>
        <p:txBody>
          <a:bodyPr wrap="square" rtlCol="0">
            <a:spAutoFit/>
          </a:bodyPr>
          <a:lstStyle/>
          <a:p>
            <a:r>
              <a:rPr lang="en-US">
                <a:solidFill>
                  <a:schemeClr val="accent1"/>
                </a:solidFill>
              </a:rPr>
              <a:t>Passed Exam?</a:t>
            </a:r>
            <a:endParaRPr lang="en-US" dirty="0">
              <a:solidFill>
                <a:schemeClr val="accent1"/>
              </a:solidFill>
            </a:endParaRPr>
          </a:p>
        </p:txBody>
      </p:sp>
      <p:cxnSp>
        <p:nvCxnSpPr>
          <p:cNvPr id="12" name="Straight Arrow Connector 11">
            <a:extLst>
              <a:ext uri="{FF2B5EF4-FFF2-40B4-BE49-F238E27FC236}">
                <a16:creationId xmlns:a16="http://schemas.microsoft.com/office/drawing/2014/main" id="{C244E78E-C250-184B-B0C7-F74153920B74}"/>
              </a:ext>
            </a:extLst>
          </p:cNvPr>
          <p:cNvCxnSpPr>
            <a:cxnSpLocks/>
          </p:cNvCxnSpPr>
          <p:nvPr/>
        </p:nvCxnSpPr>
        <p:spPr>
          <a:xfrm flipV="1">
            <a:off x="4121309" y="1475874"/>
            <a:ext cx="4424597" cy="4283243"/>
          </a:xfrm>
          <a:prstGeom prst="straightConnector1">
            <a:avLst/>
          </a:prstGeom>
          <a:ln w="571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Content Placeholder 2">
            <a:extLst>
              <a:ext uri="{FF2B5EF4-FFF2-40B4-BE49-F238E27FC236}">
                <a16:creationId xmlns:a16="http://schemas.microsoft.com/office/drawing/2014/main" id="{05DF61AD-2827-0247-9F11-425445BB34B0}"/>
              </a:ext>
            </a:extLst>
          </p:cNvPr>
          <p:cNvSpPr>
            <a:spLocks noGrp="1"/>
          </p:cNvSpPr>
          <p:nvPr>
            <p:ph idx="1"/>
          </p:nvPr>
        </p:nvSpPr>
        <p:spPr>
          <a:xfrm>
            <a:off x="80554" y="1066868"/>
            <a:ext cx="10515600" cy="4351338"/>
          </a:xfrm>
        </p:spPr>
        <p:txBody>
          <a:bodyPr>
            <a:normAutofit/>
          </a:bodyPr>
          <a:lstStyle/>
          <a:p>
            <a:pPr>
              <a:spcBef>
                <a:spcPct val="50000"/>
              </a:spcBef>
              <a:defRPr/>
            </a:pPr>
            <a:r>
              <a:rPr lang="en-US" sz="2400" dirty="0"/>
              <a:t>Linear Model? – Aside from being binary, there’s nothing special about (y)</a:t>
            </a:r>
            <a:endParaRPr lang="en-US" altLang="en-US" sz="2400" dirty="0">
              <a:ea typeface="Arial" charset="0"/>
              <a:cs typeface="Arial" charset="0"/>
            </a:endParaRPr>
          </a:p>
        </p:txBody>
      </p:sp>
    </p:spTree>
    <p:extLst>
      <p:ext uri="{BB962C8B-B14F-4D97-AF65-F5344CB8AC3E}">
        <p14:creationId xmlns:p14="http://schemas.microsoft.com/office/powerpoint/2010/main" val="11949276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Calibri" charset="0"/>
                <a:cs typeface="Calibri" charset="0"/>
              </a:rPr>
              <a:t>Logistic Regression Classification</a:t>
            </a:r>
          </a:p>
        </p:txBody>
      </p:sp>
      <p:sp>
        <p:nvSpPr>
          <p:cNvPr id="4" name="Slide Number Placeholder 3"/>
          <p:cNvSpPr>
            <a:spLocks noGrp="1"/>
          </p:cNvSpPr>
          <p:nvPr>
            <p:ph type="sldNum" sz="quarter" idx="12"/>
          </p:nvPr>
        </p:nvSpPr>
        <p:spPr/>
        <p:txBody>
          <a:bodyPr/>
          <a:lstStyle/>
          <a:p>
            <a:fld id="{5ACD0CF0-90CC-9C41-A77B-2776398A8C8B}" type="slidenum">
              <a:rPr lang="en-US" smtClean="0">
                <a:latin typeface="Calibri" charset="0"/>
                <a:ea typeface="Calibri" charset="0"/>
                <a:cs typeface="Calibri" charset="0"/>
              </a:rPr>
              <a:pPr/>
              <a:t>48</a:t>
            </a:fld>
            <a:endParaRPr lang="en-US" dirty="0">
              <a:latin typeface="Calibri" charset="0"/>
              <a:ea typeface="Calibri" charset="0"/>
              <a:cs typeface="Calibri" charset="0"/>
            </a:endParaRPr>
          </a:p>
        </p:txBody>
      </p:sp>
      <p:sp>
        <p:nvSpPr>
          <p:cNvPr id="6" name="Line 3"/>
          <p:cNvSpPr>
            <a:spLocks noChangeShapeType="1"/>
          </p:cNvSpPr>
          <p:nvPr/>
        </p:nvSpPr>
        <p:spPr bwMode="auto">
          <a:xfrm>
            <a:off x="3366803" y="1650048"/>
            <a:ext cx="0" cy="4267200"/>
          </a:xfrm>
          <a:prstGeom prst="line">
            <a:avLst/>
          </a:prstGeom>
          <a:noFill/>
          <a:ln w="76200">
            <a:solidFill>
              <a:schemeClr val="accent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7" name="Line 4"/>
          <p:cNvSpPr>
            <a:spLocks noChangeShapeType="1"/>
          </p:cNvSpPr>
          <p:nvPr/>
        </p:nvSpPr>
        <p:spPr bwMode="auto">
          <a:xfrm>
            <a:off x="2833403" y="4774248"/>
            <a:ext cx="6858000" cy="0"/>
          </a:xfrm>
          <a:prstGeom prst="line">
            <a:avLst/>
          </a:prstGeom>
          <a:noFill/>
          <a:ln w="76200">
            <a:solidFill>
              <a:schemeClr val="accent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8" name="Line 5"/>
          <p:cNvSpPr>
            <a:spLocks noChangeShapeType="1"/>
          </p:cNvSpPr>
          <p:nvPr/>
        </p:nvSpPr>
        <p:spPr bwMode="auto">
          <a:xfrm>
            <a:off x="2755044" y="2466370"/>
            <a:ext cx="6705600" cy="0"/>
          </a:xfrm>
          <a:prstGeom prst="line">
            <a:avLst/>
          </a:prstGeom>
          <a:noFill/>
          <a:ln w="28575">
            <a:solidFill>
              <a:schemeClr val="bg2">
                <a:lumMod val="90000"/>
              </a:schemeClr>
            </a:solidFill>
            <a:prstDash val="sys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9" name="Text Box 7"/>
          <p:cNvSpPr txBox="1">
            <a:spLocks noChangeArrowheads="1"/>
          </p:cNvSpPr>
          <p:nvPr/>
        </p:nvSpPr>
        <p:spPr bwMode="auto">
          <a:xfrm>
            <a:off x="2376203" y="4550411"/>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b="1" dirty="0">
                <a:solidFill>
                  <a:schemeClr val="accent1"/>
                </a:solidFill>
                <a:latin typeface="Calibri" charset="0"/>
                <a:ea typeface="Calibri" charset="0"/>
                <a:cs typeface="Calibri" charset="0"/>
              </a:rPr>
              <a:t>0</a:t>
            </a:r>
          </a:p>
        </p:txBody>
      </p:sp>
      <p:sp>
        <p:nvSpPr>
          <p:cNvPr id="10" name="Text Box 8"/>
          <p:cNvSpPr txBox="1">
            <a:spLocks noChangeArrowheads="1"/>
          </p:cNvSpPr>
          <p:nvPr/>
        </p:nvSpPr>
        <p:spPr bwMode="auto">
          <a:xfrm>
            <a:off x="2374044" y="2237770"/>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b="1" dirty="0">
                <a:solidFill>
                  <a:schemeClr val="accent1"/>
                </a:solidFill>
                <a:latin typeface="Calibri" charset="0"/>
                <a:ea typeface="Calibri" charset="0"/>
                <a:cs typeface="Calibri" charset="0"/>
              </a:rPr>
              <a:t>1</a:t>
            </a:r>
          </a:p>
        </p:txBody>
      </p:sp>
      <p:sp>
        <p:nvSpPr>
          <p:cNvPr id="20" name="TextBox 19"/>
          <p:cNvSpPr txBox="1"/>
          <p:nvPr/>
        </p:nvSpPr>
        <p:spPr>
          <a:xfrm>
            <a:off x="3104336" y="3411115"/>
            <a:ext cx="184731" cy="369332"/>
          </a:xfrm>
          <a:prstGeom prst="rect">
            <a:avLst/>
          </a:prstGeom>
          <a:noFill/>
        </p:spPr>
        <p:txBody>
          <a:bodyPr wrap="none" rtlCol="0">
            <a:spAutoFit/>
          </a:bodyPr>
          <a:lstStyle/>
          <a:p>
            <a:endParaRPr lang="en-US" dirty="0">
              <a:latin typeface="Calibri" charset="0"/>
              <a:ea typeface="Calibri" charset="0"/>
              <a:cs typeface="Calibri" charset="0"/>
            </a:endParaRPr>
          </a:p>
        </p:txBody>
      </p:sp>
      <p:sp>
        <p:nvSpPr>
          <p:cNvPr id="22" name="TextBox 21"/>
          <p:cNvSpPr txBox="1"/>
          <p:nvPr/>
        </p:nvSpPr>
        <p:spPr>
          <a:xfrm>
            <a:off x="9411763" y="4746001"/>
            <a:ext cx="559279" cy="523220"/>
          </a:xfrm>
          <a:prstGeom prst="rect">
            <a:avLst/>
          </a:prstGeom>
          <a:noFill/>
        </p:spPr>
        <p:txBody>
          <a:bodyPr wrap="square" rtlCol="0">
            <a:spAutoFit/>
          </a:bodyPr>
          <a:lstStyle/>
          <a:p>
            <a:r>
              <a:rPr lang="en-US" sz="2800" dirty="0">
                <a:solidFill>
                  <a:schemeClr val="accent1"/>
                </a:solidFill>
                <a:latin typeface="Calibri" charset="0"/>
                <a:ea typeface="Calibri" charset="0"/>
                <a:cs typeface="Calibri" charset="0"/>
              </a:rPr>
              <a:t>x</a:t>
            </a:r>
          </a:p>
        </p:txBody>
      </p:sp>
      <p:sp>
        <p:nvSpPr>
          <p:cNvPr id="23" name="TextBox 22"/>
          <p:cNvSpPr txBox="1"/>
          <p:nvPr/>
        </p:nvSpPr>
        <p:spPr>
          <a:xfrm>
            <a:off x="2959924" y="1661716"/>
            <a:ext cx="559279" cy="523220"/>
          </a:xfrm>
          <a:prstGeom prst="rect">
            <a:avLst/>
          </a:prstGeom>
          <a:noFill/>
        </p:spPr>
        <p:txBody>
          <a:bodyPr wrap="square" rtlCol="0">
            <a:spAutoFit/>
          </a:bodyPr>
          <a:lstStyle/>
          <a:p>
            <a:r>
              <a:rPr lang="en-US" sz="2800" dirty="0">
                <a:solidFill>
                  <a:schemeClr val="accent1"/>
                </a:solidFill>
                <a:latin typeface="Calibri" charset="0"/>
                <a:ea typeface="Calibri" charset="0"/>
                <a:cs typeface="Calibri" charset="0"/>
              </a:rPr>
              <a:t>y</a:t>
            </a:r>
          </a:p>
        </p:txBody>
      </p:sp>
      <p:sp>
        <p:nvSpPr>
          <p:cNvPr id="41" name="Oval 25"/>
          <p:cNvSpPr>
            <a:spLocks noChangeArrowheads="1"/>
          </p:cNvSpPr>
          <p:nvPr/>
        </p:nvSpPr>
        <p:spPr bwMode="auto">
          <a:xfrm flipH="1">
            <a:off x="7250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2" name="Oval 26"/>
          <p:cNvSpPr>
            <a:spLocks noChangeArrowheads="1"/>
          </p:cNvSpPr>
          <p:nvPr/>
        </p:nvSpPr>
        <p:spPr bwMode="auto">
          <a:xfrm flipH="1">
            <a:off x="7402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3" name="Oval 27"/>
          <p:cNvSpPr>
            <a:spLocks noChangeArrowheads="1"/>
          </p:cNvSpPr>
          <p:nvPr/>
        </p:nvSpPr>
        <p:spPr bwMode="auto">
          <a:xfrm flipH="1">
            <a:off x="7555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4" name="Oval 28"/>
          <p:cNvSpPr>
            <a:spLocks noChangeArrowheads="1"/>
          </p:cNvSpPr>
          <p:nvPr/>
        </p:nvSpPr>
        <p:spPr bwMode="auto">
          <a:xfrm flipH="1">
            <a:off x="8545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5" name="Oval 29"/>
          <p:cNvSpPr>
            <a:spLocks noChangeArrowheads="1"/>
          </p:cNvSpPr>
          <p:nvPr/>
        </p:nvSpPr>
        <p:spPr bwMode="auto">
          <a:xfrm flipH="1">
            <a:off x="77077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6" name="Oval 30"/>
          <p:cNvSpPr>
            <a:spLocks noChangeArrowheads="1"/>
          </p:cNvSpPr>
          <p:nvPr/>
        </p:nvSpPr>
        <p:spPr bwMode="auto">
          <a:xfrm flipH="1">
            <a:off x="8926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7" name="Oval 31"/>
          <p:cNvSpPr>
            <a:spLocks noChangeArrowheads="1"/>
          </p:cNvSpPr>
          <p:nvPr/>
        </p:nvSpPr>
        <p:spPr bwMode="auto">
          <a:xfrm flipH="1">
            <a:off x="7098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8" name="Oval 32"/>
          <p:cNvSpPr>
            <a:spLocks noChangeArrowheads="1"/>
          </p:cNvSpPr>
          <p:nvPr/>
        </p:nvSpPr>
        <p:spPr bwMode="auto">
          <a:xfrm flipH="1">
            <a:off x="9307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9" name="Oval 33"/>
          <p:cNvSpPr>
            <a:spLocks noChangeArrowheads="1"/>
          </p:cNvSpPr>
          <p:nvPr/>
        </p:nvSpPr>
        <p:spPr bwMode="auto">
          <a:xfrm flipH="1">
            <a:off x="8012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0" name="Oval 34"/>
          <p:cNvSpPr>
            <a:spLocks noChangeArrowheads="1"/>
          </p:cNvSpPr>
          <p:nvPr/>
        </p:nvSpPr>
        <p:spPr bwMode="auto">
          <a:xfrm flipH="1">
            <a:off x="8241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1" name="Oval 35"/>
          <p:cNvSpPr>
            <a:spLocks noChangeArrowheads="1"/>
          </p:cNvSpPr>
          <p:nvPr/>
        </p:nvSpPr>
        <p:spPr bwMode="auto">
          <a:xfrm flipH="1">
            <a:off x="7860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2" name="Oval 36"/>
          <p:cNvSpPr>
            <a:spLocks noChangeArrowheads="1"/>
          </p:cNvSpPr>
          <p:nvPr/>
        </p:nvSpPr>
        <p:spPr bwMode="auto">
          <a:xfrm flipH="1">
            <a:off x="6793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3" name="Oval 37"/>
          <p:cNvSpPr>
            <a:spLocks noChangeArrowheads="1"/>
          </p:cNvSpPr>
          <p:nvPr/>
        </p:nvSpPr>
        <p:spPr bwMode="auto">
          <a:xfrm flipH="1">
            <a:off x="9536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4" name="Oval 38"/>
          <p:cNvSpPr>
            <a:spLocks noChangeArrowheads="1"/>
          </p:cNvSpPr>
          <p:nvPr/>
        </p:nvSpPr>
        <p:spPr bwMode="auto">
          <a:xfrm flipH="1">
            <a:off x="8698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5" name="Oval 39"/>
          <p:cNvSpPr>
            <a:spLocks noChangeArrowheads="1"/>
          </p:cNvSpPr>
          <p:nvPr/>
        </p:nvSpPr>
        <p:spPr bwMode="auto">
          <a:xfrm flipH="1">
            <a:off x="9079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6" name="Oval 40"/>
          <p:cNvSpPr>
            <a:spLocks noChangeArrowheads="1"/>
          </p:cNvSpPr>
          <p:nvPr/>
        </p:nvSpPr>
        <p:spPr bwMode="auto">
          <a:xfrm flipH="1">
            <a:off x="9155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7" name="Oval 41"/>
          <p:cNvSpPr>
            <a:spLocks noChangeArrowheads="1"/>
          </p:cNvSpPr>
          <p:nvPr/>
        </p:nvSpPr>
        <p:spPr bwMode="auto">
          <a:xfrm flipH="1">
            <a:off x="54217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8" name="Oval 43"/>
          <p:cNvSpPr>
            <a:spLocks noChangeArrowheads="1"/>
          </p:cNvSpPr>
          <p:nvPr/>
        </p:nvSpPr>
        <p:spPr bwMode="auto">
          <a:xfrm flipH="1">
            <a:off x="4735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9" name="Oval 12"/>
          <p:cNvSpPr>
            <a:spLocks noChangeArrowheads="1"/>
          </p:cNvSpPr>
          <p:nvPr/>
        </p:nvSpPr>
        <p:spPr bwMode="auto">
          <a:xfrm>
            <a:off x="40451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0" name="Oval 13"/>
          <p:cNvSpPr>
            <a:spLocks noChangeArrowheads="1"/>
          </p:cNvSpPr>
          <p:nvPr/>
        </p:nvSpPr>
        <p:spPr bwMode="auto">
          <a:xfrm>
            <a:off x="4121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1" name="Oval 14"/>
          <p:cNvSpPr>
            <a:spLocks noChangeArrowheads="1"/>
          </p:cNvSpPr>
          <p:nvPr/>
        </p:nvSpPr>
        <p:spPr bwMode="auto">
          <a:xfrm flipV="1">
            <a:off x="4197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2" name="Oval 15"/>
          <p:cNvSpPr>
            <a:spLocks noChangeArrowheads="1"/>
          </p:cNvSpPr>
          <p:nvPr/>
        </p:nvSpPr>
        <p:spPr bwMode="auto">
          <a:xfrm flipV="1">
            <a:off x="4502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3" name="Oval 16"/>
          <p:cNvSpPr>
            <a:spLocks noChangeArrowheads="1"/>
          </p:cNvSpPr>
          <p:nvPr/>
        </p:nvSpPr>
        <p:spPr bwMode="auto">
          <a:xfrm flipV="1">
            <a:off x="46547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4" name="Oval 17"/>
          <p:cNvSpPr>
            <a:spLocks noChangeArrowheads="1"/>
          </p:cNvSpPr>
          <p:nvPr/>
        </p:nvSpPr>
        <p:spPr bwMode="auto">
          <a:xfrm flipV="1">
            <a:off x="4883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5" name="Oval 18"/>
          <p:cNvSpPr>
            <a:spLocks noChangeArrowheads="1"/>
          </p:cNvSpPr>
          <p:nvPr/>
        </p:nvSpPr>
        <p:spPr bwMode="auto">
          <a:xfrm flipV="1">
            <a:off x="3816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6" name="Oval 19"/>
          <p:cNvSpPr>
            <a:spLocks noChangeArrowheads="1"/>
          </p:cNvSpPr>
          <p:nvPr/>
        </p:nvSpPr>
        <p:spPr bwMode="auto">
          <a:xfrm flipV="1">
            <a:off x="43499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7" name="Oval 20"/>
          <p:cNvSpPr>
            <a:spLocks noChangeArrowheads="1"/>
          </p:cNvSpPr>
          <p:nvPr/>
        </p:nvSpPr>
        <p:spPr bwMode="auto">
          <a:xfrm flipV="1">
            <a:off x="51881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8" name="Oval 21"/>
          <p:cNvSpPr>
            <a:spLocks noChangeArrowheads="1"/>
          </p:cNvSpPr>
          <p:nvPr/>
        </p:nvSpPr>
        <p:spPr bwMode="auto">
          <a:xfrm flipV="1">
            <a:off x="5340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9" name="Oval 22"/>
          <p:cNvSpPr>
            <a:spLocks noChangeArrowheads="1"/>
          </p:cNvSpPr>
          <p:nvPr/>
        </p:nvSpPr>
        <p:spPr bwMode="auto">
          <a:xfrm flipV="1">
            <a:off x="54929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0" name="Oval 23"/>
          <p:cNvSpPr>
            <a:spLocks noChangeArrowheads="1"/>
          </p:cNvSpPr>
          <p:nvPr/>
        </p:nvSpPr>
        <p:spPr bwMode="auto">
          <a:xfrm flipV="1">
            <a:off x="65597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1" name="Oval 24"/>
          <p:cNvSpPr>
            <a:spLocks noChangeArrowheads="1"/>
          </p:cNvSpPr>
          <p:nvPr/>
        </p:nvSpPr>
        <p:spPr bwMode="auto">
          <a:xfrm flipV="1">
            <a:off x="4959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2" name="Oval 42"/>
          <p:cNvSpPr>
            <a:spLocks noChangeArrowheads="1"/>
          </p:cNvSpPr>
          <p:nvPr/>
        </p:nvSpPr>
        <p:spPr bwMode="auto">
          <a:xfrm flipV="1">
            <a:off x="7931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3" name="TextBox 2"/>
          <p:cNvSpPr txBox="1"/>
          <p:nvPr/>
        </p:nvSpPr>
        <p:spPr>
          <a:xfrm>
            <a:off x="5421706" y="5090160"/>
            <a:ext cx="3276600" cy="369332"/>
          </a:xfrm>
          <a:prstGeom prst="rect">
            <a:avLst/>
          </a:prstGeom>
          <a:noFill/>
        </p:spPr>
        <p:txBody>
          <a:bodyPr wrap="square" rtlCol="0">
            <a:spAutoFit/>
          </a:bodyPr>
          <a:lstStyle/>
          <a:p>
            <a:r>
              <a:rPr lang="en-US" dirty="0">
                <a:solidFill>
                  <a:schemeClr val="accent1"/>
                </a:solidFill>
              </a:rPr>
              <a:t>Hours of Studying</a:t>
            </a:r>
          </a:p>
        </p:txBody>
      </p:sp>
      <p:sp>
        <p:nvSpPr>
          <p:cNvPr id="73" name="TextBox 72"/>
          <p:cNvSpPr txBox="1"/>
          <p:nvPr/>
        </p:nvSpPr>
        <p:spPr>
          <a:xfrm>
            <a:off x="1308155" y="3200232"/>
            <a:ext cx="3276600" cy="369332"/>
          </a:xfrm>
          <a:prstGeom prst="rect">
            <a:avLst/>
          </a:prstGeom>
          <a:noFill/>
        </p:spPr>
        <p:txBody>
          <a:bodyPr wrap="square" rtlCol="0">
            <a:spAutoFit/>
          </a:bodyPr>
          <a:lstStyle/>
          <a:p>
            <a:r>
              <a:rPr lang="en-US">
                <a:solidFill>
                  <a:schemeClr val="accent1"/>
                </a:solidFill>
              </a:rPr>
              <a:t>Passed Exam?</a:t>
            </a:r>
            <a:endParaRPr lang="en-US" dirty="0">
              <a:solidFill>
                <a:schemeClr val="accent1"/>
              </a:solidFill>
            </a:endParaRPr>
          </a:p>
        </p:txBody>
      </p:sp>
      <p:cxnSp>
        <p:nvCxnSpPr>
          <p:cNvPr id="12" name="Straight Arrow Connector 11">
            <a:extLst>
              <a:ext uri="{FF2B5EF4-FFF2-40B4-BE49-F238E27FC236}">
                <a16:creationId xmlns:a16="http://schemas.microsoft.com/office/drawing/2014/main" id="{C244E78E-C250-184B-B0C7-F74153920B74}"/>
              </a:ext>
            </a:extLst>
          </p:cNvPr>
          <p:cNvCxnSpPr>
            <a:cxnSpLocks/>
          </p:cNvCxnSpPr>
          <p:nvPr/>
        </p:nvCxnSpPr>
        <p:spPr>
          <a:xfrm flipV="1">
            <a:off x="4121309" y="1475874"/>
            <a:ext cx="4424597" cy="4283243"/>
          </a:xfrm>
          <a:prstGeom prst="straightConnector1">
            <a:avLst/>
          </a:prstGeom>
          <a:ln w="571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Content Placeholder 2">
            <a:extLst>
              <a:ext uri="{FF2B5EF4-FFF2-40B4-BE49-F238E27FC236}">
                <a16:creationId xmlns:a16="http://schemas.microsoft.com/office/drawing/2014/main" id="{05DF61AD-2827-0247-9F11-425445BB34B0}"/>
              </a:ext>
            </a:extLst>
          </p:cNvPr>
          <p:cNvSpPr>
            <a:spLocks noGrp="1"/>
          </p:cNvSpPr>
          <p:nvPr>
            <p:ph idx="1"/>
          </p:nvPr>
        </p:nvSpPr>
        <p:spPr>
          <a:xfrm>
            <a:off x="80554" y="1066868"/>
            <a:ext cx="10515600" cy="4351338"/>
          </a:xfrm>
        </p:spPr>
        <p:txBody>
          <a:bodyPr>
            <a:normAutofit/>
          </a:bodyPr>
          <a:lstStyle/>
          <a:p>
            <a:pPr>
              <a:spcBef>
                <a:spcPct val="50000"/>
              </a:spcBef>
              <a:defRPr/>
            </a:pPr>
            <a:r>
              <a:rPr lang="en-US" sz="2400" dirty="0"/>
              <a:t>The value of “Passed Exam” is higher if a student studies more</a:t>
            </a:r>
            <a:endParaRPr lang="en-US" altLang="en-US" sz="2400" dirty="0">
              <a:ea typeface="Arial" charset="0"/>
              <a:cs typeface="Arial" charset="0"/>
            </a:endParaRPr>
          </a:p>
        </p:txBody>
      </p:sp>
    </p:spTree>
    <p:extLst>
      <p:ext uri="{BB962C8B-B14F-4D97-AF65-F5344CB8AC3E}">
        <p14:creationId xmlns:p14="http://schemas.microsoft.com/office/powerpoint/2010/main" val="20328179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Calibri" charset="0"/>
                <a:cs typeface="Calibri" charset="0"/>
              </a:rPr>
              <a:t>Logistic Regression Classification</a:t>
            </a:r>
          </a:p>
        </p:txBody>
      </p:sp>
      <p:sp>
        <p:nvSpPr>
          <p:cNvPr id="4" name="Slide Number Placeholder 3"/>
          <p:cNvSpPr>
            <a:spLocks noGrp="1"/>
          </p:cNvSpPr>
          <p:nvPr>
            <p:ph type="sldNum" sz="quarter" idx="12"/>
          </p:nvPr>
        </p:nvSpPr>
        <p:spPr/>
        <p:txBody>
          <a:bodyPr/>
          <a:lstStyle/>
          <a:p>
            <a:fld id="{5ACD0CF0-90CC-9C41-A77B-2776398A8C8B}" type="slidenum">
              <a:rPr lang="en-US" smtClean="0">
                <a:latin typeface="Calibri" charset="0"/>
                <a:ea typeface="Calibri" charset="0"/>
                <a:cs typeface="Calibri" charset="0"/>
              </a:rPr>
              <a:pPr/>
              <a:t>49</a:t>
            </a:fld>
            <a:endParaRPr lang="en-US" dirty="0">
              <a:latin typeface="Calibri" charset="0"/>
              <a:ea typeface="Calibri" charset="0"/>
              <a:cs typeface="Calibri" charset="0"/>
            </a:endParaRPr>
          </a:p>
        </p:txBody>
      </p:sp>
      <p:pic>
        <p:nvPicPr>
          <p:cNvPr id="11" name="Picture 10">
            <a:extLst>
              <a:ext uri="{FF2B5EF4-FFF2-40B4-BE49-F238E27FC236}">
                <a16:creationId xmlns:a16="http://schemas.microsoft.com/office/drawing/2014/main" id="{886C714A-F509-044B-A72C-2DA6B2682D07}"/>
              </a:ext>
            </a:extLst>
          </p:cNvPr>
          <p:cNvPicPr>
            <a:picLocks noChangeAspect="1"/>
          </p:cNvPicPr>
          <p:nvPr/>
        </p:nvPicPr>
        <p:blipFill>
          <a:blip r:embed="rId2"/>
          <a:stretch>
            <a:fillRect/>
          </a:stretch>
        </p:blipFill>
        <p:spPr>
          <a:xfrm>
            <a:off x="6872360" y="2475863"/>
            <a:ext cx="4468702" cy="2290011"/>
          </a:xfrm>
          <a:prstGeom prst="rect">
            <a:avLst/>
          </a:prstGeom>
        </p:spPr>
      </p:pic>
      <mc:AlternateContent xmlns:mc="http://schemas.openxmlformats.org/markup-compatibility/2006" xmlns:a14="http://schemas.microsoft.com/office/drawing/2010/main">
        <mc:Choice Requires="a14">
          <p:sp>
            <p:nvSpPr>
              <p:cNvPr id="74" name="Content Placeholder 2">
                <a:extLst>
                  <a:ext uri="{FF2B5EF4-FFF2-40B4-BE49-F238E27FC236}">
                    <a16:creationId xmlns:a16="http://schemas.microsoft.com/office/drawing/2014/main" id="{FEBDC346-AA3C-0245-B9F8-59FFC51D0893}"/>
                  </a:ext>
                </a:extLst>
              </p:cNvPr>
              <p:cNvSpPr>
                <a:spLocks noGrp="1"/>
              </p:cNvSpPr>
              <p:nvPr>
                <p:ph idx="1"/>
              </p:nvPr>
            </p:nvSpPr>
            <p:spPr>
              <a:xfrm>
                <a:off x="80555" y="1066868"/>
                <a:ext cx="6791806" cy="4351338"/>
              </a:xfrm>
            </p:spPr>
            <p:txBody>
              <a:bodyPr>
                <a:normAutofit lnSpcReduction="10000"/>
              </a:bodyPr>
              <a:lstStyle/>
              <a:p>
                <a:pPr>
                  <a:spcBef>
                    <a:spcPct val="50000"/>
                  </a:spcBef>
                  <a:defRPr/>
                </a:pPr>
                <a:r>
                  <a:rPr lang="en-US" sz="2400" dirty="0"/>
                  <a:t>Linear Model</a:t>
                </a:r>
              </a:p>
              <a:p>
                <a:pPr lvl="1">
                  <a:spcBef>
                    <a:spcPct val="50000"/>
                  </a:spcBef>
                  <a:defRPr/>
                </a:pPr>
                <a14:m>
                  <m:oMath xmlns:m="http://schemas.openxmlformats.org/officeDocument/2006/math">
                    <m:r>
                      <a:rPr lang="en-US" altLang="en-US" sz="2000" b="0" i="1" smtClean="0">
                        <a:latin typeface="Cambria Math" panose="02040503050406030204" pitchFamily="18" charset="0"/>
                        <a:ea typeface="Arial" charset="0"/>
                        <a:cs typeface="Arial" charset="0"/>
                      </a:rPr>
                      <m:t>𝑃𝑎𝑠𝑠</m:t>
                    </m:r>
                    <m:r>
                      <a:rPr lang="en-US" altLang="en-US" sz="2000" b="0" i="1" smtClean="0">
                        <a:latin typeface="Cambria Math" panose="02040503050406030204" pitchFamily="18" charset="0"/>
                        <a:ea typeface="Arial" charset="0"/>
                        <a:cs typeface="Arial" charset="0"/>
                      </a:rPr>
                      <m:t>= </m:t>
                    </m:r>
                    <m:sSub>
                      <m:sSubPr>
                        <m:ctrlPr>
                          <a:rPr lang="en-US" altLang="en-US" sz="2000" b="0" i="1" smtClean="0">
                            <a:latin typeface="Cambria Math" panose="02040503050406030204" pitchFamily="18" charset="0"/>
                            <a:ea typeface="Cambria Math" panose="02040503050406030204" pitchFamily="18" charset="0"/>
                            <a:cs typeface="Arial" charset="0"/>
                          </a:rPr>
                        </m:ctrlPr>
                      </m:sSubPr>
                      <m:e>
                        <m:r>
                          <a:rPr lang="en-US" altLang="en-US" sz="2000" b="0" i="1" smtClean="0">
                            <a:latin typeface="Cambria Math" panose="02040503050406030204" pitchFamily="18" charset="0"/>
                            <a:ea typeface="Cambria Math" panose="02040503050406030204" pitchFamily="18" charset="0"/>
                            <a:cs typeface="Arial" charset="0"/>
                          </a:rPr>
                          <m:t>𝛽</m:t>
                        </m:r>
                      </m:e>
                      <m:sub>
                        <m:r>
                          <a:rPr lang="en-US" altLang="en-US" sz="2000" b="0" i="1" smtClean="0">
                            <a:latin typeface="Cambria Math" panose="02040503050406030204" pitchFamily="18" charset="0"/>
                            <a:ea typeface="Cambria Math" panose="02040503050406030204" pitchFamily="18" charset="0"/>
                            <a:cs typeface="Arial" charset="0"/>
                          </a:rPr>
                          <m:t>0</m:t>
                        </m:r>
                      </m:sub>
                    </m:sSub>
                    <m:r>
                      <a:rPr lang="en-US" altLang="en-US" sz="2000" b="0" i="1" smtClean="0">
                        <a:latin typeface="Cambria Math" panose="02040503050406030204" pitchFamily="18" charset="0"/>
                        <a:ea typeface="Cambria Math" panose="02040503050406030204" pitchFamily="18" charset="0"/>
                        <a:cs typeface="Arial" charset="0"/>
                      </a:rPr>
                      <m:t>+</m:t>
                    </m:r>
                    <m:sSub>
                      <m:sSubPr>
                        <m:ctrlPr>
                          <a:rPr lang="en-US" altLang="en-US" sz="2000" b="0" i="1" smtClean="0">
                            <a:latin typeface="Cambria Math" panose="02040503050406030204" pitchFamily="18" charset="0"/>
                            <a:ea typeface="Cambria Math" panose="02040503050406030204" pitchFamily="18" charset="0"/>
                            <a:cs typeface="Arial" charset="0"/>
                          </a:rPr>
                        </m:ctrlPr>
                      </m:sSubPr>
                      <m:e>
                        <m:r>
                          <a:rPr lang="en-US" altLang="en-US" sz="2000" b="0" i="1" smtClean="0">
                            <a:latin typeface="Cambria Math" panose="02040503050406030204" pitchFamily="18" charset="0"/>
                            <a:ea typeface="Cambria Math" panose="02040503050406030204" pitchFamily="18" charset="0"/>
                            <a:cs typeface="Arial" charset="0"/>
                          </a:rPr>
                          <m:t>𝛽</m:t>
                        </m:r>
                      </m:e>
                      <m:sub>
                        <m:r>
                          <a:rPr lang="en-US" altLang="en-US" sz="2000" b="0" i="1" smtClean="0">
                            <a:latin typeface="Cambria Math" panose="02040503050406030204" pitchFamily="18" charset="0"/>
                            <a:ea typeface="Cambria Math" panose="02040503050406030204" pitchFamily="18" charset="0"/>
                            <a:cs typeface="Arial" charset="0"/>
                          </a:rPr>
                          <m:t>1</m:t>
                        </m:r>
                      </m:sub>
                    </m:sSub>
                    <m:r>
                      <a:rPr lang="en-US" altLang="en-US" sz="2000" b="0" i="1" smtClean="0">
                        <a:latin typeface="Cambria Math" panose="02040503050406030204" pitchFamily="18" charset="0"/>
                        <a:ea typeface="Cambria Math" panose="02040503050406030204" pitchFamily="18" charset="0"/>
                        <a:cs typeface="Arial" charset="0"/>
                      </a:rPr>
                      <m:t>h𝑜𝑢𝑟𝑠</m:t>
                    </m:r>
                    <m:r>
                      <a:rPr lang="en-US" altLang="en-US" sz="2000" b="0" i="1" smtClean="0">
                        <a:latin typeface="Cambria Math" panose="02040503050406030204" pitchFamily="18" charset="0"/>
                        <a:ea typeface="Cambria Math" panose="02040503050406030204" pitchFamily="18" charset="0"/>
                        <a:cs typeface="Arial" charset="0"/>
                      </a:rPr>
                      <m:t> </m:t>
                    </m:r>
                    <m:r>
                      <a:rPr lang="en-US" altLang="en-US" sz="2000" b="0" i="1" smtClean="0">
                        <a:latin typeface="Cambria Math" panose="02040503050406030204" pitchFamily="18" charset="0"/>
                        <a:ea typeface="Cambria Math" panose="02040503050406030204" pitchFamily="18" charset="0"/>
                        <a:cs typeface="Arial" charset="0"/>
                      </a:rPr>
                      <m:t>𝑜𝑓</m:t>
                    </m:r>
                    <m:r>
                      <a:rPr lang="en-US" altLang="en-US" sz="2000" b="0" i="1" smtClean="0">
                        <a:latin typeface="Cambria Math" panose="02040503050406030204" pitchFamily="18" charset="0"/>
                        <a:ea typeface="Cambria Math" panose="02040503050406030204" pitchFamily="18" charset="0"/>
                        <a:cs typeface="Arial" charset="0"/>
                      </a:rPr>
                      <m:t> </m:t>
                    </m:r>
                    <m:r>
                      <a:rPr lang="en-US" altLang="en-US" sz="2000" b="0" i="1" smtClean="0">
                        <a:latin typeface="Cambria Math" panose="02040503050406030204" pitchFamily="18" charset="0"/>
                        <a:ea typeface="Cambria Math" panose="02040503050406030204" pitchFamily="18" charset="0"/>
                        <a:cs typeface="Arial" charset="0"/>
                      </a:rPr>
                      <m:t>𝑠𝑡𝑢𝑑𝑦𝑖𝑛𝑔</m:t>
                    </m:r>
                    <m:r>
                      <a:rPr lang="en-US" altLang="en-US" sz="2000" b="0" i="1" smtClean="0">
                        <a:latin typeface="Cambria Math" panose="02040503050406030204" pitchFamily="18" charset="0"/>
                        <a:ea typeface="Cambria Math" panose="02040503050406030204" pitchFamily="18" charset="0"/>
                        <a:cs typeface="Arial" charset="0"/>
                      </a:rPr>
                      <m:t>+ </m:t>
                    </m:r>
                    <m:r>
                      <a:rPr lang="en-US" altLang="en-US" sz="2000" b="0" i="1" smtClean="0">
                        <a:latin typeface="Cambria Math" panose="02040503050406030204" pitchFamily="18" charset="0"/>
                        <a:ea typeface="Cambria Math" panose="02040503050406030204" pitchFamily="18" charset="0"/>
                        <a:cs typeface="Arial" charset="0"/>
                      </a:rPr>
                      <m:t>𝜀</m:t>
                    </m:r>
                  </m:oMath>
                </a14:m>
                <a:endParaRPr lang="en-US" altLang="en-US" sz="2000" dirty="0">
                  <a:ea typeface="Arial" charset="0"/>
                  <a:cs typeface="Arial" charset="0"/>
                </a:endParaRPr>
              </a:p>
              <a:p>
                <a:pPr>
                  <a:spcBef>
                    <a:spcPct val="50000"/>
                  </a:spcBef>
                  <a:defRPr/>
                </a:pPr>
                <a:r>
                  <a:rPr lang="en-US" altLang="en-US" sz="2400" dirty="0">
                    <a:ea typeface="Arial" charset="0"/>
                    <a:cs typeface="Arial" charset="0"/>
                  </a:rPr>
                  <a:t>Problem</a:t>
                </a:r>
              </a:p>
              <a:p>
                <a:pPr lvl="1">
                  <a:spcBef>
                    <a:spcPct val="50000"/>
                  </a:spcBef>
                  <a:defRPr/>
                </a:pPr>
                <a:r>
                  <a:rPr lang="en-US" altLang="en-US" sz="2000" dirty="0">
                    <a:ea typeface="Arial" charset="0"/>
                    <a:cs typeface="Arial" charset="0"/>
                  </a:rPr>
                  <a:t>We want to see what makes the dependent variable change from a 0 to a 1</a:t>
                </a:r>
              </a:p>
              <a:p>
                <a:pPr lvl="1">
                  <a:spcBef>
                    <a:spcPct val="50000"/>
                  </a:spcBef>
                  <a:defRPr/>
                </a:pPr>
                <a:r>
                  <a:rPr lang="en-US" altLang="en-US" sz="2000" dirty="0">
                    <a:ea typeface="Arial" charset="0"/>
                    <a:cs typeface="Arial" charset="0"/>
                  </a:rPr>
                  <a:t>This can also be interpreted as what increases the likelihood of passing, or </a:t>
                </a:r>
                <a14:m>
                  <m:oMath xmlns:m="http://schemas.openxmlformats.org/officeDocument/2006/math">
                    <m:r>
                      <a:rPr lang="en-US" altLang="en-US" sz="2000" i="1" dirty="0" smtClean="0">
                        <a:latin typeface="Cambria Math" panose="02040503050406030204" pitchFamily="18" charset="0"/>
                        <a:ea typeface="Arial" charset="0"/>
                        <a:cs typeface="Arial" charset="0"/>
                      </a:rPr>
                      <m:t>𝑃</m:t>
                    </m:r>
                    <m:r>
                      <a:rPr lang="en-US" altLang="en-US" sz="2000" i="1" dirty="0" smtClean="0">
                        <a:latin typeface="Cambria Math" panose="02040503050406030204" pitchFamily="18" charset="0"/>
                        <a:ea typeface="Arial" charset="0"/>
                        <a:cs typeface="Arial" charset="0"/>
                      </a:rPr>
                      <m:t>(</m:t>
                    </m:r>
                    <m:r>
                      <a:rPr lang="en-US" altLang="en-US" sz="2000" i="1" dirty="0" smtClean="0">
                        <a:latin typeface="Cambria Math" panose="02040503050406030204" pitchFamily="18" charset="0"/>
                        <a:ea typeface="Arial" charset="0"/>
                        <a:cs typeface="Arial" charset="0"/>
                      </a:rPr>
                      <m:t>𝑝𝑎𝑠𝑠</m:t>
                    </m:r>
                    <m:r>
                      <a:rPr lang="en-US" altLang="en-US" sz="2000" i="1" dirty="0" smtClean="0">
                        <a:latin typeface="Cambria Math" panose="02040503050406030204" pitchFamily="18" charset="0"/>
                        <a:ea typeface="Arial" charset="0"/>
                        <a:cs typeface="Arial" charset="0"/>
                      </a:rPr>
                      <m:t>=1) </m:t>
                    </m:r>
                  </m:oMath>
                </a14:m>
                <a:r>
                  <a:rPr lang="en-US" altLang="en-US" sz="2000" dirty="0">
                    <a:ea typeface="Arial" charset="0"/>
                    <a:cs typeface="Arial" charset="0"/>
                  </a:rPr>
                  <a:t>which we can simply denote as </a:t>
                </a:r>
                <a14:m>
                  <m:oMath xmlns:m="http://schemas.openxmlformats.org/officeDocument/2006/math">
                    <m:r>
                      <a:rPr lang="en-US" altLang="en-US" sz="2000" i="1" dirty="0" smtClean="0">
                        <a:latin typeface="Cambria Math" panose="02040503050406030204" pitchFamily="18" charset="0"/>
                        <a:ea typeface="Arial" charset="0"/>
                        <a:cs typeface="Arial" charset="0"/>
                      </a:rPr>
                      <m:t>𝑝</m:t>
                    </m:r>
                  </m:oMath>
                </a14:m>
                <a:r>
                  <a:rPr lang="en-US" altLang="en-US" sz="2000" dirty="0">
                    <a:ea typeface="Arial" charset="0"/>
                    <a:cs typeface="Arial" charset="0"/>
                  </a:rPr>
                  <a:t>.</a:t>
                </a:r>
              </a:p>
              <a:p>
                <a:pPr lvl="1">
                  <a:spcBef>
                    <a:spcPct val="50000"/>
                  </a:spcBef>
                  <a:defRPr/>
                </a:pPr>
                <a:r>
                  <a:rPr lang="en-US" altLang="en-US" sz="2000" dirty="0">
                    <a:ea typeface="Arial" charset="0"/>
                    <a:cs typeface="Arial" charset="0"/>
                  </a:rPr>
                  <a:t>We should then be able to re-write the linear model as </a:t>
                </a:r>
              </a:p>
              <a:p>
                <a:pPr lvl="1">
                  <a:spcBef>
                    <a:spcPct val="50000"/>
                  </a:spcBef>
                  <a:defRPr/>
                </a:pPr>
                <a14:m>
                  <m:oMath xmlns:m="http://schemas.openxmlformats.org/officeDocument/2006/math">
                    <m:r>
                      <a:rPr lang="en-US" altLang="en-US" sz="2000" i="1" dirty="0">
                        <a:latin typeface="Cambria Math" panose="02040503050406030204" pitchFamily="18" charset="0"/>
                        <a:ea typeface="Arial" charset="0"/>
                        <a:cs typeface="Arial" charset="0"/>
                      </a:rPr>
                      <m:t>𝑃</m:t>
                    </m:r>
                    <m:d>
                      <m:dPr>
                        <m:ctrlPr>
                          <a:rPr lang="en-US" altLang="en-US" sz="2000" i="1" dirty="0">
                            <a:latin typeface="Cambria Math" panose="02040503050406030204" pitchFamily="18" charset="0"/>
                            <a:ea typeface="Arial" charset="0"/>
                            <a:cs typeface="Arial" charset="0"/>
                          </a:rPr>
                        </m:ctrlPr>
                      </m:dPr>
                      <m:e>
                        <m:r>
                          <a:rPr lang="en-US" altLang="en-US" sz="2000" i="1" dirty="0">
                            <a:latin typeface="Cambria Math" panose="02040503050406030204" pitchFamily="18" charset="0"/>
                            <a:ea typeface="Arial" charset="0"/>
                            <a:cs typeface="Arial" charset="0"/>
                          </a:rPr>
                          <m:t>𝑝𝑎𝑠𝑠</m:t>
                        </m:r>
                        <m:r>
                          <a:rPr lang="en-US" altLang="en-US" sz="2000" i="1" dirty="0">
                            <a:latin typeface="Cambria Math" panose="02040503050406030204" pitchFamily="18" charset="0"/>
                            <a:ea typeface="Arial" charset="0"/>
                            <a:cs typeface="Arial" charset="0"/>
                          </a:rPr>
                          <m:t>=1</m:t>
                        </m:r>
                      </m:e>
                    </m:d>
                    <m:r>
                      <a:rPr lang="en-US" altLang="en-US" sz="2000" b="0" i="1" dirty="0" smtClean="0">
                        <a:latin typeface="Cambria Math" panose="02040503050406030204" pitchFamily="18" charset="0"/>
                        <a:ea typeface="Arial" charset="0"/>
                        <a:cs typeface="Arial" charset="0"/>
                      </a:rPr>
                      <m:t>=</m:t>
                    </m:r>
                    <m:r>
                      <a:rPr lang="en-US" altLang="en-US" sz="2000" b="0" i="1" dirty="0" smtClean="0">
                        <a:latin typeface="Cambria Math" panose="02040503050406030204" pitchFamily="18" charset="0"/>
                        <a:ea typeface="Arial" charset="0"/>
                        <a:cs typeface="Arial" charset="0"/>
                      </a:rPr>
                      <m:t>𝑝</m:t>
                    </m:r>
                    <m:r>
                      <a:rPr lang="en-US" altLang="en-US" sz="2000" b="0" i="1" dirty="0" smtClean="0">
                        <a:latin typeface="Cambria Math" panose="02040503050406030204" pitchFamily="18" charset="0"/>
                        <a:ea typeface="Arial" charset="0"/>
                        <a:cs typeface="Arial" charset="0"/>
                      </a:rPr>
                      <m:t>=</m:t>
                    </m:r>
                    <m:sSub>
                      <m:sSubPr>
                        <m:ctrlPr>
                          <a:rPr lang="en-US" altLang="en-US" sz="2000" i="1">
                            <a:latin typeface="Cambria Math" panose="02040503050406030204" pitchFamily="18" charset="0"/>
                            <a:ea typeface="Cambria Math" panose="02040503050406030204" pitchFamily="18" charset="0"/>
                            <a:cs typeface="Arial" charset="0"/>
                          </a:rPr>
                        </m:ctrlPr>
                      </m:sSubPr>
                      <m:e>
                        <m:r>
                          <a:rPr lang="en-US" altLang="en-US" sz="2000" i="1">
                            <a:latin typeface="Cambria Math" panose="02040503050406030204" pitchFamily="18" charset="0"/>
                            <a:ea typeface="Cambria Math" panose="02040503050406030204" pitchFamily="18" charset="0"/>
                            <a:cs typeface="Arial" charset="0"/>
                          </a:rPr>
                          <m:t>𝛽</m:t>
                        </m:r>
                      </m:e>
                      <m:sub>
                        <m:r>
                          <a:rPr lang="en-US" altLang="en-US" sz="2000" i="1">
                            <a:latin typeface="Cambria Math" panose="02040503050406030204" pitchFamily="18" charset="0"/>
                            <a:ea typeface="Cambria Math" panose="02040503050406030204" pitchFamily="18" charset="0"/>
                            <a:cs typeface="Arial" charset="0"/>
                          </a:rPr>
                          <m:t>0</m:t>
                        </m:r>
                      </m:sub>
                    </m:sSub>
                    <m:r>
                      <a:rPr lang="en-US" altLang="en-US" sz="2000" i="1">
                        <a:latin typeface="Cambria Math" panose="02040503050406030204" pitchFamily="18" charset="0"/>
                        <a:ea typeface="Cambria Math" panose="02040503050406030204" pitchFamily="18" charset="0"/>
                        <a:cs typeface="Arial" charset="0"/>
                      </a:rPr>
                      <m:t>+</m:t>
                    </m:r>
                    <m:sSub>
                      <m:sSubPr>
                        <m:ctrlPr>
                          <a:rPr lang="en-US" altLang="en-US" sz="2000" i="1">
                            <a:latin typeface="Cambria Math" panose="02040503050406030204" pitchFamily="18" charset="0"/>
                            <a:ea typeface="Cambria Math" panose="02040503050406030204" pitchFamily="18" charset="0"/>
                            <a:cs typeface="Arial" charset="0"/>
                          </a:rPr>
                        </m:ctrlPr>
                      </m:sSubPr>
                      <m:e>
                        <m:r>
                          <a:rPr lang="en-US" altLang="en-US" sz="2000" i="1">
                            <a:latin typeface="Cambria Math" panose="02040503050406030204" pitchFamily="18" charset="0"/>
                            <a:ea typeface="Cambria Math" panose="02040503050406030204" pitchFamily="18" charset="0"/>
                            <a:cs typeface="Arial" charset="0"/>
                          </a:rPr>
                          <m:t>𝛽</m:t>
                        </m:r>
                      </m:e>
                      <m:sub>
                        <m:r>
                          <a:rPr lang="en-US" altLang="en-US" sz="2000" i="1">
                            <a:latin typeface="Cambria Math" panose="02040503050406030204" pitchFamily="18" charset="0"/>
                            <a:ea typeface="Cambria Math" panose="02040503050406030204" pitchFamily="18" charset="0"/>
                            <a:cs typeface="Arial" charset="0"/>
                          </a:rPr>
                          <m:t>1</m:t>
                        </m:r>
                      </m:sub>
                    </m:sSub>
                    <m:r>
                      <a:rPr lang="en-US" altLang="en-US" sz="2000" i="1">
                        <a:latin typeface="Cambria Math" panose="02040503050406030204" pitchFamily="18" charset="0"/>
                        <a:ea typeface="Cambria Math" panose="02040503050406030204" pitchFamily="18" charset="0"/>
                        <a:cs typeface="Arial" charset="0"/>
                      </a:rPr>
                      <m:t>h𝑜𝑢𝑟𝑠</m:t>
                    </m:r>
                    <m:r>
                      <a:rPr lang="en-US" altLang="en-US" sz="2000" i="1">
                        <a:latin typeface="Cambria Math" panose="02040503050406030204" pitchFamily="18" charset="0"/>
                        <a:ea typeface="Cambria Math" panose="02040503050406030204" pitchFamily="18" charset="0"/>
                        <a:cs typeface="Arial" charset="0"/>
                      </a:rPr>
                      <m:t> </m:t>
                    </m:r>
                    <m:r>
                      <a:rPr lang="en-US" altLang="en-US" sz="2000" i="1">
                        <a:latin typeface="Cambria Math" panose="02040503050406030204" pitchFamily="18" charset="0"/>
                        <a:ea typeface="Cambria Math" panose="02040503050406030204" pitchFamily="18" charset="0"/>
                        <a:cs typeface="Arial" charset="0"/>
                      </a:rPr>
                      <m:t>𝑜𝑓</m:t>
                    </m:r>
                    <m:r>
                      <a:rPr lang="en-US" altLang="en-US" sz="2000" i="1">
                        <a:latin typeface="Cambria Math" panose="02040503050406030204" pitchFamily="18" charset="0"/>
                        <a:ea typeface="Cambria Math" panose="02040503050406030204" pitchFamily="18" charset="0"/>
                        <a:cs typeface="Arial" charset="0"/>
                      </a:rPr>
                      <m:t> </m:t>
                    </m:r>
                    <m:r>
                      <a:rPr lang="en-US" altLang="en-US" sz="2000" i="1">
                        <a:latin typeface="Cambria Math" panose="02040503050406030204" pitchFamily="18" charset="0"/>
                        <a:ea typeface="Cambria Math" panose="02040503050406030204" pitchFamily="18" charset="0"/>
                        <a:cs typeface="Arial" charset="0"/>
                      </a:rPr>
                      <m:t>𝑠𝑡𝑢𝑑𝑦𝑖𝑛𝑔</m:t>
                    </m:r>
                    <m:r>
                      <a:rPr lang="en-US" altLang="en-US" sz="2000" i="1">
                        <a:latin typeface="Cambria Math" panose="02040503050406030204" pitchFamily="18" charset="0"/>
                        <a:ea typeface="Cambria Math" panose="02040503050406030204" pitchFamily="18" charset="0"/>
                        <a:cs typeface="Arial" charset="0"/>
                      </a:rPr>
                      <m:t>+ </m:t>
                    </m:r>
                    <m:r>
                      <a:rPr lang="en-US" altLang="en-US" sz="2000" i="1">
                        <a:latin typeface="Cambria Math" panose="02040503050406030204" pitchFamily="18" charset="0"/>
                        <a:ea typeface="Cambria Math" panose="02040503050406030204" pitchFamily="18" charset="0"/>
                        <a:cs typeface="Arial" charset="0"/>
                      </a:rPr>
                      <m:t>𝜀</m:t>
                    </m:r>
                  </m:oMath>
                </a14:m>
                <a:endParaRPr lang="en-US" altLang="en-US" sz="2000" dirty="0">
                  <a:ea typeface="Arial" charset="0"/>
                  <a:cs typeface="Arial" charset="0"/>
                </a:endParaRPr>
              </a:p>
              <a:p>
                <a:pPr lvl="1">
                  <a:spcBef>
                    <a:spcPct val="50000"/>
                  </a:spcBef>
                  <a:defRPr/>
                </a:pPr>
                <a:r>
                  <a:rPr lang="en-US" altLang="en-US" sz="2000" dirty="0">
                    <a:ea typeface="Arial" charset="0"/>
                    <a:cs typeface="Arial" charset="0"/>
                  </a:rPr>
                  <a:t>Every additional hour of studying increases the probability of passing by </a:t>
                </a:r>
                <a14:m>
                  <m:oMath xmlns:m="http://schemas.openxmlformats.org/officeDocument/2006/math">
                    <m:r>
                      <a:rPr lang="en-US" altLang="en-US" sz="2000" i="1" dirty="0" smtClean="0">
                        <a:latin typeface="Cambria Math" panose="02040503050406030204" pitchFamily="18" charset="0"/>
                        <a:ea typeface="Arial" charset="0"/>
                        <a:cs typeface="Arial" charset="0"/>
                      </a:rPr>
                      <m:t>𝑥</m:t>
                    </m:r>
                    <m:r>
                      <a:rPr lang="en-US" altLang="en-US" sz="2000" i="1" dirty="0" smtClean="0">
                        <a:latin typeface="Cambria Math" panose="02040503050406030204" pitchFamily="18" charset="0"/>
                        <a:ea typeface="Arial" charset="0"/>
                        <a:cs typeface="Arial" charset="0"/>
                      </a:rPr>
                      <m:t>%</m:t>
                    </m:r>
                  </m:oMath>
                </a14:m>
                <a:endParaRPr lang="en-US" altLang="en-US" sz="2000" dirty="0">
                  <a:ea typeface="Arial" charset="0"/>
                  <a:cs typeface="Arial" charset="0"/>
                </a:endParaRPr>
              </a:p>
            </p:txBody>
          </p:sp>
        </mc:Choice>
        <mc:Fallback xmlns="">
          <p:sp>
            <p:nvSpPr>
              <p:cNvPr id="74" name="Content Placeholder 2">
                <a:extLst>
                  <a:ext uri="{FF2B5EF4-FFF2-40B4-BE49-F238E27FC236}">
                    <a16:creationId xmlns:a16="http://schemas.microsoft.com/office/drawing/2014/main" id="{FEBDC346-AA3C-0245-B9F8-59FFC51D0893}"/>
                  </a:ext>
                </a:extLst>
              </p:cNvPr>
              <p:cNvSpPr>
                <a:spLocks noGrp="1" noRot="1" noChangeAspect="1" noMove="1" noResize="1" noEditPoints="1" noAdjustHandles="1" noChangeArrowheads="1" noChangeShapeType="1" noTextEdit="1"/>
              </p:cNvSpPr>
              <p:nvPr>
                <p:ph idx="1"/>
              </p:nvPr>
            </p:nvSpPr>
            <p:spPr>
              <a:xfrm>
                <a:off x="80555" y="1066868"/>
                <a:ext cx="6791806" cy="4351338"/>
              </a:xfrm>
              <a:blipFill>
                <a:blip r:embed="rId3"/>
                <a:stretch>
                  <a:fillRect l="-933" t="-2915" b="-292"/>
                </a:stretch>
              </a:blipFill>
            </p:spPr>
            <p:txBody>
              <a:bodyPr/>
              <a:lstStyle/>
              <a:p>
                <a:r>
                  <a:rPr lang="en-US">
                    <a:noFill/>
                  </a:rPr>
                  <a:t> </a:t>
                </a:r>
              </a:p>
            </p:txBody>
          </p:sp>
        </mc:Fallback>
      </mc:AlternateContent>
    </p:spTree>
    <p:extLst>
      <p:ext uri="{BB962C8B-B14F-4D97-AF65-F5344CB8AC3E}">
        <p14:creationId xmlns:p14="http://schemas.microsoft.com/office/powerpoint/2010/main" val="2044882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 Reminder</a:t>
            </a:r>
          </a:p>
        </p:txBody>
      </p:sp>
      <p:sp>
        <p:nvSpPr>
          <p:cNvPr id="3" name="Content Placeholder 2"/>
          <p:cNvSpPr>
            <a:spLocks noGrp="1"/>
          </p:cNvSpPr>
          <p:nvPr>
            <p:ph idx="1"/>
          </p:nvPr>
        </p:nvSpPr>
        <p:spPr/>
        <p:txBody>
          <a:bodyPr>
            <a:normAutofit/>
          </a:bodyPr>
          <a:lstStyle/>
          <a:p>
            <a:pPr>
              <a:spcBef>
                <a:spcPct val="50000"/>
              </a:spcBef>
              <a:defRPr/>
            </a:pPr>
            <a:r>
              <a:rPr lang="en-US" sz="2400" dirty="0"/>
              <a:t>Probability</a:t>
            </a:r>
          </a:p>
          <a:p>
            <a:pPr lvl="1">
              <a:spcBef>
                <a:spcPct val="50000"/>
              </a:spcBef>
              <a:defRPr/>
            </a:pPr>
            <a:r>
              <a:rPr lang="en-US" dirty="0"/>
              <a:t>Measure of </a:t>
            </a:r>
            <a:r>
              <a:rPr lang="en-US" b="1" dirty="0"/>
              <a:t>Likelihood</a:t>
            </a:r>
            <a:r>
              <a:rPr lang="en-US" dirty="0"/>
              <a:t>, meaning how </a:t>
            </a:r>
            <a:r>
              <a:rPr lang="en-US" b="1" dirty="0"/>
              <a:t>likely</a:t>
            </a:r>
            <a:r>
              <a:rPr lang="en-US" dirty="0"/>
              <a:t> is something going to happen, how likely is something true</a:t>
            </a:r>
          </a:p>
          <a:p>
            <a:pPr>
              <a:spcBef>
                <a:spcPct val="50000"/>
              </a:spcBef>
              <a:defRPr/>
            </a:pPr>
            <a:endParaRPr lang="en-US" altLang="en-US" sz="2400" dirty="0">
              <a:ea typeface="Arial" charset="0"/>
              <a:cs typeface="Arial" charset="0"/>
            </a:endParaRPr>
          </a:p>
        </p:txBody>
      </p:sp>
      <p:sp>
        <p:nvSpPr>
          <p:cNvPr id="4" name="Slide Number Placeholder 3"/>
          <p:cNvSpPr>
            <a:spLocks noGrp="1"/>
          </p:cNvSpPr>
          <p:nvPr>
            <p:ph type="sldNum" sz="quarter" idx="12"/>
          </p:nvPr>
        </p:nvSpPr>
        <p:spPr/>
        <p:txBody>
          <a:bodyPr/>
          <a:lstStyle/>
          <a:p>
            <a:fld id="{5ACD0CF0-90CC-9C41-A77B-2776398A8C8B}" type="slidenum">
              <a:rPr lang="en-US" smtClean="0"/>
              <a:pPr/>
              <a:t>5</a:t>
            </a:fld>
            <a:endParaRPr lang="en-US" dirty="0"/>
          </a:p>
        </p:txBody>
      </p:sp>
    </p:spTree>
    <p:extLst>
      <p:ext uri="{BB962C8B-B14F-4D97-AF65-F5344CB8AC3E}">
        <p14:creationId xmlns:p14="http://schemas.microsoft.com/office/powerpoint/2010/main" val="35483334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Calibri" charset="0"/>
                <a:cs typeface="Calibri" charset="0"/>
              </a:rPr>
              <a:t>Logistic Regression Classification</a:t>
            </a:r>
          </a:p>
        </p:txBody>
      </p:sp>
      <p:sp>
        <p:nvSpPr>
          <p:cNvPr id="4" name="Slide Number Placeholder 3"/>
          <p:cNvSpPr>
            <a:spLocks noGrp="1"/>
          </p:cNvSpPr>
          <p:nvPr>
            <p:ph type="sldNum" sz="quarter" idx="12"/>
          </p:nvPr>
        </p:nvSpPr>
        <p:spPr/>
        <p:txBody>
          <a:bodyPr/>
          <a:lstStyle/>
          <a:p>
            <a:fld id="{5ACD0CF0-90CC-9C41-A77B-2776398A8C8B}" type="slidenum">
              <a:rPr lang="en-US" smtClean="0">
                <a:latin typeface="Calibri" charset="0"/>
                <a:ea typeface="Calibri" charset="0"/>
                <a:cs typeface="Calibri" charset="0"/>
              </a:rPr>
              <a:pPr/>
              <a:t>50</a:t>
            </a:fld>
            <a:endParaRPr lang="en-US" dirty="0">
              <a:latin typeface="Calibri" charset="0"/>
              <a:ea typeface="Calibri" charset="0"/>
              <a:cs typeface="Calibri" charset="0"/>
            </a:endParaRPr>
          </a:p>
        </p:txBody>
      </p:sp>
      <p:pic>
        <p:nvPicPr>
          <p:cNvPr id="11" name="Picture 10">
            <a:extLst>
              <a:ext uri="{FF2B5EF4-FFF2-40B4-BE49-F238E27FC236}">
                <a16:creationId xmlns:a16="http://schemas.microsoft.com/office/drawing/2014/main" id="{886C714A-F509-044B-A72C-2DA6B2682D07}"/>
              </a:ext>
            </a:extLst>
          </p:cNvPr>
          <p:cNvPicPr>
            <a:picLocks noChangeAspect="1"/>
          </p:cNvPicPr>
          <p:nvPr/>
        </p:nvPicPr>
        <p:blipFill>
          <a:blip r:embed="rId2"/>
          <a:stretch>
            <a:fillRect/>
          </a:stretch>
        </p:blipFill>
        <p:spPr>
          <a:xfrm>
            <a:off x="6872360" y="2475863"/>
            <a:ext cx="4468702" cy="2290011"/>
          </a:xfrm>
          <a:prstGeom prst="rect">
            <a:avLst/>
          </a:prstGeom>
        </p:spPr>
      </p:pic>
      <mc:AlternateContent xmlns:mc="http://schemas.openxmlformats.org/markup-compatibility/2006" xmlns:a14="http://schemas.microsoft.com/office/drawing/2010/main">
        <mc:Choice Requires="a14">
          <p:sp>
            <p:nvSpPr>
              <p:cNvPr id="74" name="Content Placeholder 2">
                <a:extLst>
                  <a:ext uri="{FF2B5EF4-FFF2-40B4-BE49-F238E27FC236}">
                    <a16:creationId xmlns:a16="http://schemas.microsoft.com/office/drawing/2014/main" id="{FEBDC346-AA3C-0245-B9F8-59FFC51D0893}"/>
                  </a:ext>
                </a:extLst>
              </p:cNvPr>
              <p:cNvSpPr>
                <a:spLocks noGrp="1"/>
              </p:cNvSpPr>
              <p:nvPr>
                <p:ph idx="1"/>
              </p:nvPr>
            </p:nvSpPr>
            <p:spPr>
              <a:xfrm>
                <a:off x="80555" y="1066868"/>
                <a:ext cx="6791806" cy="4351338"/>
              </a:xfrm>
            </p:spPr>
            <p:txBody>
              <a:bodyPr>
                <a:normAutofit/>
              </a:bodyPr>
              <a:lstStyle/>
              <a:p>
                <a:pPr marL="0" indent="0">
                  <a:spcBef>
                    <a:spcPct val="50000"/>
                  </a:spcBef>
                  <a:buNone/>
                  <a:defRPr/>
                </a:pPr>
                <a14:m>
                  <m:oMathPara xmlns:m="http://schemas.openxmlformats.org/officeDocument/2006/math">
                    <m:oMathParaPr>
                      <m:jc m:val="centerGroup"/>
                    </m:oMathParaPr>
                    <m:oMath xmlns:m="http://schemas.openxmlformats.org/officeDocument/2006/math">
                      <m:r>
                        <a:rPr lang="en-US" altLang="en-US" sz="2000" i="1" dirty="0">
                          <a:latin typeface="Cambria Math" panose="02040503050406030204" pitchFamily="18" charset="0"/>
                          <a:ea typeface="Arial" charset="0"/>
                          <a:cs typeface="Arial" charset="0"/>
                        </a:rPr>
                        <m:t>𝑃</m:t>
                      </m:r>
                      <m:d>
                        <m:dPr>
                          <m:ctrlPr>
                            <a:rPr lang="en-US" altLang="en-US" sz="2000" i="1" dirty="0">
                              <a:latin typeface="Cambria Math" panose="02040503050406030204" pitchFamily="18" charset="0"/>
                              <a:ea typeface="Arial" charset="0"/>
                              <a:cs typeface="Arial" charset="0"/>
                            </a:rPr>
                          </m:ctrlPr>
                        </m:dPr>
                        <m:e>
                          <m:r>
                            <a:rPr lang="en-US" altLang="en-US" sz="2000" i="1" dirty="0">
                              <a:latin typeface="Cambria Math" panose="02040503050406030204" pitchFamily="18" charset="0"/>
                              <a:ea typeface="Arial" charset="0"/>
                              <a:cs typeface="Arial" charset="0"/>
                            </a:rPr>
                            <m:t>𝑝𝑎𝑠𝑠</m:t>
                          </m:r>
                          <m:r>
                            <a:rPr lang="en-US" altLang="en-US" sz="2000" i="1" dirty="0">
                              <a:latin typeface="Cambria Math" panose="02040503050406030204" pitchFamily="18" charset="0"/>
                              <a:ea typeface="Arial" charset="0"/>
                              <a:cs typeface="Arial" charset="0"/>
                            </a:rPr>
                            <m:t>=1</m:t>
                          </m:r>
                        </m:e>
                      </m:d>
                      <m:r>
                        <a:rPr lang="en-US" altLang="en-US" sz="2000" i="1" dirty="0" smtClean="0">
                          <a:latin typeface="Cambria Math" panose="02040503050406030204" pitchFamily="18" charset="0"/>
                          <a:ea typeface="Arial" charset="0"/>
                          <a:cs typeface="Arial" charset="0"/>
                        </a:rPr>
                        <m:t>=</m:t>
                      </m:r>
                      <m:sSub>
                        <m:sSubPr>
                          <m:ctrlPr>
                            <a:rPr lang="en-US" altLang="en-US" sz="2000" i="1">
                              <a:latin typeface="Cambria Math" panose="02040503050406030204" pitchFamily="18" charset="0"/>
                              <a:ea typeface="Cambria Math" panose="02040503050406030204" pitchFamily="18" charset="0"/>
                              <a:cs typeface="Arial" charset="0"/>
                            </a:rPr>
                          </m:ctrlPr>
                        </m:sSubPr>
                        <m:e>
                          <m:r>
                            <a:rPr lang="en-US" altLang="en-US" sz="2000" i="1">
                              <a:latin typeface="Cambria Math" panose="02040503050406030204" pitchFamily="18" charset="0"/>
                              <a:ea typeface="Cambria Math" panose="02040503050406030204" pitchFamily="18" charset="0"/>
                              <a:cs typeface="Arial" charset="0"/>
                            </a:rPr>
                            <m:t>𝛽</m:t>
                          </m:r>
                        </m:e>
                        <m:sub>
                          <m:r>
                            <a:rPr lang="en-US" altLang="en-US" sz="2000" i="1">
                              <a:latin typeface="Cambria Math" panose="02040503050406030204" pitchFamily="18" charset="0"/>
                              <a:ea typeface="Cambria Math" panose="02040503050406030204" pitchFamily="18" charset="0"/>
                              <a:cs typeface="Arial" charset="0"/>
                            </a:rPr>
                            <m:t>0</m:t>
                          </m:r>
                        </m:sub>
                      </m:sSub>
                      <m:r>
                        <a:rPr lang="en-US" altLang="en-US" sz="2000" i="1">
                          <a:latin typeface="Cambria Math" panose="02040503050406030204" pitchFamily="18" charset="0"/>
                          <a:ea typeface="Cambria Math" panose="02040503050406030204" pitchFamily="18" charset="0"/>
                          <a:cs typeface="Arial" charset="0"/>
                        </a:rPr>
                        <m:t>+</m:t>
                      </m:r>
                      <m:sSub>
                        <m:sSubPr>
                          <m:ctrlPr>
                            <a:rPr lang="en-US" altLang="en-US" sz="2000" i="1">
                              <a:latin typeface="Cambria Math" panose="02040503050406030204" pitchFamily="18" charset="0"/>
                              <a:ea typeface="Cambria Math" panose="02040503050406030204" pitchFamily="18" charset="0"/>
                              <a:cs typeface="Arial" charset="0"/>
                            </a:rPr>
                          </m:ctrlPr>
                        </m:sSubPr>
                        <m:e>
                          <m:r>
                            <a:rPr lang="en-US" altLang="en-US" sz="2000" i="1">
                              <a:latin typeface="Cambria Math" panose="02040503050406030204" pitchFamily="18" charset="0"/>
                              <a:ea typeface="Cambria Math" panose="02040503050406030204" pitchFamily="18" charset="0"/>
                              <a:cs typeface="Arial" charset="0"/>
                            </a:rPr>
                            <m:t>𝛽</m:t>
                          </m:r>
                        </m:e>
                        <m:sub>
                          <m:r>
                            <a:rPr lang="en-US" altLang="en-US" sz="2000" i="1">
                              <a:latin typeface="Cambria Math" panose="02040503050406030204" pitchFamily="18" charset="0"/>
                              <a:ea typeface="Cambria Math" panose="02040503050406030204" pitchFamily="18" charset="0"/>
                              <a:cs typeface="Arial" charset="0"/>
                            </a:rPr>
                            <m:t>1</m:t>
                          </m:r>
                        </m:sub>
                      </m:sSub>
                      <m:r>
                        <a:rPr lang="en-US" altLang="en-US" sz="2000" i="1">
                          <a:latin typeface="Cambria Math" panose="02040503050406030204" pitchFamily="18" charset="0"/>
                          <a:ea typeface="Cambria Math" panose="02040503050406030204" pitchFamily="18" charset="0"/>
                          <a:cs typeface="Arial" charset="0"/>
                        </a:rPr>
                        <m:t>h𝑜𝑢𝑟𝑠</m:t>
                      </m:r>
                      <m:r>
                        <a:rPr lang="en-US" altLang="en-US" sz="2000" i="1">
                          <a:latin typeface="Cambria Math" panose="02040503050406030204" pitchFamily="18" charset="0"/>
                          <a:ea typeface="Cambria Math" panose="02040503050406030204" pitchFamily="18" charset="0"/>
                          <a:cs typeface="Arial" charset="0"/>
                        </a:rPr>
                        <m:t> </m:t>
                      </m:r>
                      <m:r>
                        <a:rPr lang="en-US" altLang="en-US" sz="2000" i="1">
                          <a:latin typeface="Cambria Math" panose="02040503050406030204" pitchFamily="18" charset="0"/>
                          <a:ea typeface="Cambria Math" panose="02040503050406030204" pitchFamily="18" charset="0"/>
                          <a:cs typeface="Arial" charset="0"/>
                        </a:rPr>
                        <m:t>𝑜𝑓</m:t>
                      </m:r>
                      <m:r>
                        <a:rPr lang="en-US" altLang="en-US" sz="2000" i="1">
                          <a:latin typeface="Cambria Math" panose="02040503050406030204" pitchFamily="18" charset="0"/>
                          <a:ea typeface="Cambria Math" panose="02040503050406030204" pitchFamily="18" charset="0"/>
                          <a:cs typeface="Arial" charset="0"/>
                        </a:rPr>
                        <m:t> </m:t>
                      </m:r>
                      <m:r>
                        <a:rPr lang="en-US" altLang="en-US" sz="2000" i="1">
                          <a:latin typeface="Cambria Math" panose="02040503050406030204" pitchFamily="18" charset="0"/>
                          <a:ea typeface="Cambria Math" panose="02040503050406030204" pitchFamily="18" charset="0"/>
                          <a:cs typeface="Arial" charset="0"/>
                        </a:rPr>
                        <m:t>𝑠𝑡𝑢𝑑𝑦𝑖𝑛𝑔</m:t>
                      </m:r>
                      <m:r>
                        <a:rPr lang="en-US" altLang="en-US" sz="2000" i="1">
                          <a:latin typeface="Cambria Math" panose="02040503050406030204" pitchFamily="18" charset="0"/>
                          <a:ea typeface="Cambria Math" panose="02040503050406030204" pitchFamily="18" charset="0"/>
                          <a:cs typeface="Arial" charset="0"/>
                        </a:rPr>
                        <m:t>+ </m:t>
                      </m:r>
                      <m:r>
                        <a:rPr lang="en-US" altLang="en-US" sz="2000" i="1">
                          <a:latin typeface="Cambria Math" panose="02040503050406030204" pitchFamily="18" charset="0"/>
                          <a:ea typeface="Cambria Math" panose="02040503050406030204" pitchFamily="18" charset="0"/>
                          <a:cs typeface="Arial" charset="0"/>
                        </a:rPr>
                        <m:t>𝜀</m:t>
                      </m:r>
                    </m:oMath>
                  </m:oMathPara>
                </a14:m>
                <a:endParaRPr lang="en-US" sz="2000" dirty="0"/>
              </a:p>
              <a:p>
                <a:pPr>
                  <a:spcBef>
                    <a:spcPct val="50000"/>
                  </a:spcBef>
                  <a:defRPr/>
                </a:pPr>
                <a:r>
                  <a:rPr lang="en-US" sz="2000" dirty="0"/>
                  <a:t>Recall</a:t>
                </a:r>
              </a:p>
              <a:p>
                <a:pPr lvl="1">
                  <a:spcBef>
                    <a:spcPct val="50000"/>
                  </a:spcBef>
                  <a:defRPr/>
                </a:pPr>
                <a:r>
                  <a:rPr lang="en-US" altLang="en-US" sz="2000" dirty="0">
                    <a:ea typeface="Arial" charset="0"/>
                    <a:cs typeface="Arial" charset="0"/>
                  </a:rPr>
                  <a:t>Probabilities are bounded by </a:t>
                </a:r>
                <a14:m>
                  <m:oMath xmlns:m="http://schemas.openxmlformats.org/officeDocument/2006/math">
                    <m:r>
                      <a:rPr lang="en-US" altLang="en-US" sz="2000" b="0" i="1" smtClean="0">
                        <a:latin typeface="Cambria Math" panose="02040503050406030204" pitchFamily="18" charset="0"/>
                        <a:ea typeface="Arial" charset="0"/>
                        <a:cs typeface="Arial" charset="0"/>
                      </a:rPr>
                      <m:t>0</m:t>
                    </m:r>
                    <m:r>
                      <a:rPr lang="en-US" altLang="en-US" sz="2000" b="0" i="1" smtClean="0">
                        <a:latin typeface="Cambria Math" panose="02040503050406030204" pitchFamily="18" charset="0"/>
                        <a:ea typeface="Cambria Math" panose="02040503050406030204" pitchFamily="18" charset="0"/>
                        <a:cs typeface="Arial" charset="0"/>
                      </a:rPr>
                      <m:t>≤</m:t>
                    </m:r>
                    <m:r>
                      <a:rPr lang="en-US" altLang="en-US" sz="2000" b="0" i="1" smtClean="0">
                        <a:latin typeface="Cambria Math" panose="02040503050406030204" pitchFamily="18" charset="0"/>
                        <a:ea typeface="Cambria Math" panose="02040503050406030204" pitchFamily="18" charset="0"/>
                        <a:cs typeface="Arial" charset="0"/>
                      </a:rPr>
                      <m:t>𝑝</m:t>
                    </m:r>
                    <m:r>
                      <a:rPr lang="en-US" altLang="en-US" sz="2000" b="0" i="1" smtClean="0">
                        <a:latin typeface="Cambria Math" panose="02040503050406030204" pitchFamily="18" charset="0"/>
                        <a:ea typeface="Cambria Math" panose="02040503050406030204" pitchFamily="18" charset="0"/>
                        <a:cs typeface="Arial" charset="0"/>
                      </a:rPr>
                      <m:t>≤1</m:t>
                    </m:r>
                  </m:oMath>
                </a14:m>
                <a:endParaRPr lang="en-US" altLang="en-US" sz="2000" dirty="0">
                  <a:ea typeface="Arial" charset="0"/>
                  <a:cs typeface="Arial" charset="0"/>
                </a:endParaRPr>
              </a:p>
              <a:p>
                <a:pPr lvl="1">
                  <a:spcBef>
                    <a:spcPct val="50000"/>
                  </a:spcBef>
                  <a:defRPr/>
                </a:pPr>
                <a:r>
                  <a:rPr lang="en-US" altLang="en-US" sz="2000" dirty="0">
                    <a:ea typeface="Arial" charset="0"/>
                    <a:cs typeface="Arial" charset="0"/>
                  </a:rPr>
                  <a:t>If we were to look at students who studied this many hours, our model would predict a probability greater than 1</a:t>
                </a:r>
              </a:p>
            </p:txBody>
          </p:sp>
        </mc:Choice>
        <mc:Fallback xmlns="">
          <p:sp>
            <p:nvSpPr>
              <p:cNvPr id="74" name="Content Placeholder 2">
                <a:extLst>
                  <a:ext uri="{FF2B5EF4-FFF2-40B4-BE49-F238E27FC236}">
                    <a16:creationId xmlns:a16="http://schemas.microsoft.com/office/drawing/2014/main" id="{FEBDC346-AA3C-0245-B9F8-59FFC51D0893}"/>
                  </a:ext>
                </a:extLst>
              </p:cNvPr>
              <p:cNvSpPr>
                <a:spLocks noGrp="1" noRot="1" noChangeAspect="1" noMove="1" noResize="1" noEditPoints="1" noAdjustHandles="1" noChangeArrowheads="1" noChangeShapeType="1" noTextEdit="1"/>
              </p:cNvSpPr>
              <p:nvPr>
                <p:ph idx="1"/>
              </p:nvPr>
            </p:nvSpPr>
            <p:spPr>
              <a:xfrm>
                <a:off x="80555" y="1066868"/>
                <a:ext cx="6791806" cy="4351338"/>
              </a:xfrm>
              <a:blipFill>
                <a:blip r:embed="rId3"/>
                <a:stretch>
                  <a:fillRect l="-560" t="-292"/>
                </a:stretch>
              </a:blipFill>
            </p:spPr>
            <p:txBody>
              <a:bodyPr/>
              <a:lstStyle/>
              <a:p>
                <a:r>
                  <a:rPr lang="en-US">
                    <a:noFill/>
                  </a:rPr>
                  <a:t> </a:t>
                </a:r>
              </a:p>
            </p:txBody>
          </p:sp>
        </mc:Fallback>
      </mc:AlternateContent>
      <p:sp>
        <p:nvSpPr>
          <p:cNvPr id="3" name="Oval 2">
            <a:extLst>
              <a:ext uri="{FF2B5EF4-FFF2-40B4-BE49-F238E27FC236}">
                <a16:creationId xmlns:a16="http://schemas.microsoft.com/office/drawing/2014/main" id="{2235A39F-77DD-4B42-8351-5D042135E9CB}"/>
              </a:ext>
            </a:extLst>
          </p:cNvPr>
          <p:cNvSpPr/>
          <p:nvPr/>
        </p:nvSpPr>
        <p:spPr>
          <a:xfrm>
            <a:off x="9978189" y="2791326"/>
            <a:ext cx="1362873" cy="4170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43406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Calibri" charset="0"/>
                <a:cs typeface="Calibri" charset="0"/>
              </a:rPr>
              <a:t>Logistic Regression Classification</a:t>
            </a:r>
          </a:p>
        </p:txBody>
      </p:sp>
      <p:sp>
        <p:nvSpPr>
          <p:cNvPr id="4" name="Slide Number Placeholder 3"/>
          <p:cNvSpPr>
            <a:spLocks noGrp="1"/>
          </p:cNvSpPr>
          <p:nvPr>
            <p:ph type="sldNum" sz="quarter" idx="12"/>
          </p:nvPr>
        </p:nvSpPr>
        <p:spPr/>
        <p:txBody>
          <a:bodyPr/>
          <a:lstStyle/>
          <a:p>
            <a:fld id="{5ACD0CF0-90CC-9C41-A77B-2776398A8C8B}" type="slidenum">
              <a:rPr lang="en-US" smtClean="0">
                <a:latin typeface="Calibri" charset="0"/>
                <a:ea typeface="Calibri" charset="0"/>
                <a:cs typeface="Calibri" charset="0"/>
              </a:rPr>
              <a:pPr/>
              <a:t>51</a:t>
            </a:fld>
            <a:endParaRPr lang="en-US" dirty="0">
              <a:latin typeface="Calibri" charset="0"/>
              <a:ea typeface="Calibri" charset="0"/>
              <a:cs typeface="Calibri" charset="0"/>
            </a:endParaRPr>
          </a:p>
        </p:txBody>
      </p:sp>
      <p:pic>
        <p:nvPicPr>
          <p:cNvPr id="11" name="Picture 10">
            <a:extLst>
              <a:ext uri="{FF2B5EF4-FFF2-40B4-BE49-F238E27FC236}">
                <a16:creationId xmlns:a16="http://schemas.microsoft.com/office/drawing/2014/main" id="{886C714A-F509-044B-A72C-2DA6B2682D07}"/>
              </a:ext>
            </a:extLst>
          </p:cNvPr>
          <p:cNvPicPr>
            <a:picLocks noChangeAspect="1"/>
          </p:cNvPicPr>
          <p:nvPr/>
        </p:nvPicPr>
        <p:blipFill>
          <a:blip r:embed="rId2"/>
          <a:stretch>
            <a:fillRect/>
          </a:stretch>
        </p:blipFill>
        <p:spPr>
          <a:xfrm>
            <a:off x="6872360" y="2475898"/>
            <a:ext cx="4468702" cy="2290011"/>
          </a:xfrm>
          <a:prstGeom prst="rect">
            <a:avLst/>
          </a:prstGeom>
        </p:spPr>
      </p:pic>
      <mc:AlternateContent xmlns:mc="http://schemas.openxmlformats.org/markup-compatibility/2006" xmlns:a14="http://schemas.microsoft.com/office/drawing/2010/main">
        <mc:Choice Requires="a14">
          <p:sp>
            <p:nvSpPr>
              <p:cNvPr id="74" name="Content Placeholder 2">
                <a:extLst>
                  <a:ext uri="{FF2B5EF4-FFF2-40B4-BE49-F238E27FC236}">
                    <a16:creationId xmlns:a16="http://schemas.microsoft.com/office/drawing/2014/main" id="{FEBDC346-AA3C-0245-B9F8-59FFC51D0893}"/>
                  </a:ext>
                </a:extLst>
              </p:cNvPr>
              <p:cNvSpPr>
                <a:spLocks noGrp="1"/>
              </p:cNvSpPr>
              <p:nvPr>
                <p:ph idx="1"/>
              </p:nvPr>
            </p:nvSpPr>
            <p:spPr>
              <a:xfrm>
                <a:off x="80555" y="1066868"/>
                <a:ext cx="6791806" cy="4351338"/>
              </a:xfrm>
            </p:spPr>
            <p:txBody>
              <a:bodyPr>
                <a:normAutofit/>
              </a:bodyPr>
              <a:lstStyle/>
              <a:p>
                <a:pPr marL="0" indent="0">
                  <a:spcBef>
                    <a:spcPct val="50000"/>
                  </a:spcBef>
                  <a:buNone/>
                  <a:defRPr/>
                </a:pPr>
                <a14:m>
                  <m:oMathPara xmlns:m="http://schemas.openxmlformats.org/officeDocument/2006/math">
                    <m:oMathParaPr>
                      <m:jc m:val="centerGroup"/>
                    </m:oMathParaPr>
                    <m:oMath xmlns:m="http://schemas.openxmlformats.org/officeDocument/2006/math">
                      <m:r>
                        <a:rPr lang="en-US" altLang="en-US" sz="2000" i="1" dirty="0">
                          <a:latin typeface="Cambria Math" panose="02040503050406030204" pitchFamily="18" charset="0"/>
                          <a:ea typeface="Arial" charset="0"/>
                          <a:cs typeface="Arial" charset="0"/>
                        </a:rPr>
                        <m:t>𝑃</m:t>
                      </m:r>
                      <m:d>
                        <m:dPr>
                          <m:ctrlPr>
                            <a:rPr lang="en-US" altLang="en-US" sz="2000" i="1" dirty="0">
                              <a:latin typeface="Cambria Math" panose="02040503050406030204" pitchFamily="18" charset="0"/>
                              <a:ea typeface="Arial" charset="0"/>
                              <a:cs typeface="Arial" charset="0"/>
                            </a:rPr>
                          </m:ctrlPr>
                        </m:dPr>
                        <m:e>
                          <m:r>
                            <a:rPr lang="en-US" altLang="en-US" sz="2000" i="1" dirty="0">
                              <a:latin typeface="Cambria Math" panose="02040503050406030204" pitchFamily="18" charset="0"/>
                              <a:ea typeface="Arial" charset="0"/>
                              <a:cs typeface="Arial" charset="0"/>
                            </a:rPr>
                            <m:t>𝑝𝑎𝑠𝑠</m:t>
                          </m:r>
                          <m:r>
                            <a:rPr lang="en-US" altLang="en-US" sz="2000" i="1" dirty="0">
                              <a:latin typeface="Cambria Math" panose="02040503050406030204" pitchFamily="18" charset="0"/>
                              <a:ea typeface="Arial" charset="0"/>
                              <a:cs typeface="Arial" charset="0"/>
                            </a:rPr>
                            <m:t>=1</m:t>
                          </m:r>
                        </m:e>
                      </m:d>
                      <m:r>
                        <a:rPr lang="en-US" altLang="en-US" sz="2000" i="1" dirty="0">
                          <a:latin typeface="Cambria Math" panose="02040503050406030204" pitchFamily="18" charset="0"/>
                          <a:ea typeface="Arial" charset="0"/>
                          <a:cs typeface="Arial" charset="0"/>
                        </a:rPr>
                        <m:t>=</m:t>
                      </m:r>
                      <m:sSub>
                        <m:sSubPr>
                          <m:ctrlPr>
                            <a:rPr lang="en-US" altLang="en-US" sz="2000" i="1">
                              <a:latin typeface="Cambria Math" panose="02040503050406030204" pitchFamily="18" charset="0"/>
                              <a:ea typeface="Cambria Math" panose="02040503050406030204" pitchFamily="18" charset="0"/>
                              <a:cs typeface="Arial" charset="0"/>
                            </a:rPr>
                          </m:ctrlPr>
                        </m:sSubPr>
                        <m:e>
                          <m:r>
                            <a:rPr lang="en-US" altLang="en-US" sz="2000" i="1">
                              <a:latin typeface="Cambria Math" panose="02040503050406030204" pitchFamily="18" charset="0"/>
                              <a:ea typeface="Cambria Math" panose="02040503050406030204" pitchFamily="18" charset="0"/>
                              <a:cs typeface="Arial" charset="0"/>
                            </a:rPr>
                            <m:t>𝛽</m:t>
                          </m:r>
                        </m:e>
                        <m:sub>
                          <m:r>
                            <a:rPr lang="en-US" altLang="en-US" sz="2000" i="1">
                              <a:latin typeface="Cambria Math" panose="02040503050406030204" pitchFamily="18" charset="0"/>
                              <a:ea typeface="Cambria Math" panose="02040503050406030204" pitchFamily="18" charset="0"/>
                              <a:cs typeface="Arial" charset="0"/>
                            </a:rPr>
                            <m:t>0</m:t>
                          </m:r>
                        </m:sub>
                      </m:sSub>
                      <m:r>
                        <a:rPr lang="en-US" altLang="en-US" sz="2000" i="1">
                          <a:latin typeface="Cambria Math" panose="02040503050406030204" pitchFamily="18" charset="0"/>
                          <a:ea typeface="Cambria Math" panose="02040503050406030204" pitchFamily="18" charset="0"/>
                          <a:cs typeface="Arial" charset="0"/>
                        </a:rPr>
                        <m:t>+</m:t>
                      </m:r>
                      <m:sSub>
                        <m:sSubPr>
                          <m:ctrlPr>
                            <a:rPr lang="en-US" altLang="en-US" sz="2000" i="1">
                              <a:latin typeface="Cambria Math" panose="02040503050406030204" pitchFamily="18" charset="0"/>
                              <a:ea typeface="Cambria Math" panose="02040503050406030204" pitchFamily="18" charset="0"/>
                              <a:cs typeface="Arial" charset="0"/>
                            </a:rPr>
                          </m:ctrlPr>
                        </m:sSubPr>
                        <m:e>
                          <m:r>
                            <a:rPr lang="en-US" altLang="en-US" sz="2000" i="1">
                              <a:latin typeface="Cambria Math" panose="02040503050406030204" pitchFamily="18" charset="0"/>
                              <a:ea typeface="Cambria Math" panose="02040503050406030204" pitchFamily="18" charset="0"/>
                              <a:cs typeface="Arial" charset="0"/>
                            </a:rPr>
                            <m:t>𝛽</m:t>
                          </m:r>
                        </m:e>
                        <m:sub>
                          <m:r>
                            <a:rPr lang="en-US" altLang="en-US" sz="2000" i="1">
                              <a:latin typeface="Cambria Math" panose="02040503050406030204" pitchFamily="18" charset="0"/>
                              <a:ea typeface="Cambria Math" panose="02040503050406030204" pitchFamily="18" charset="0"/>
                              <a:cs typeface="Arial" charset="0"/>
                            </a:rPr>
                            <m:t>1</m:t>
                          </m:r>
                        </m:sub>
                      </m:sSub>
                      <m:r>
                        <a:rPr lang="en-US" altLang="en-US" sz="2000" i="1">
                          <a:latin typeface="Cambria Math" panose="02040503050406030204" pitchFamily="18" charset="0"/>
                          <a:ea typeface="Cambria Math" panose="02040503050406030204" pitchFamily="18" charset="0"/>
                          <a:cs typeface="Arial" charset="0"/>
                        </a:rPr>
                        <m:t>h𝑜𝑢𝑟𝑠</m:t>
                      </m:r>
                      <m:r>
                        <a:rPr lang="en-US" altLang="en-US" sz="2000" i="1">
                          <a:latin typeface="Cambria Math" panose="02040503050406030204" pitchFamily="18" charset="0"/>
                          <a:ea typeface="Cambria Math" panose="02040503050406030204" pitchFamily="18" charset="0"/>
                          <a:cs typeface="Arial" charset="0"/>
                        </a:rPr>
                        <m:t> </m:t>
                      </m:r>
                      <m:r>
                        <a:rPr lang="en-US" altLang="en-US" sz="2000" i="1">
                          <a:latin typeface="Cambria Math" panose="02040503050406030204" pitchFamily="18" charset="0"/>
                          <a:ea typeface="Cambria Math" panose="02040503050406030204" pitchFamily="18" charset="0"/>
                          <a:cs typeface="Arial" charset="0"/>
                        </a:rPr>
                        <m:t>𝑜𝑓</m:t>
                      </m:r>
                      <m:r>
                        <a:rPr lang="en-US" altLang="en-US" sz="2000" i="1">
                          <a:latin typeface="Cambria Math" panose="02040503050406030204" pitchFamily="18" charset="0"/>
                          <a:ea typeface="Cambria Math" panose="02040503050406030204" pitchFamily="18" charset="0"/>
                          <a:cs typeface="Arial" charset="0"/>
                        </a:rPr>
                        <m:t> </m:t>
                      </m:r>
                      <m:r>
                        <a:rPr lang="en-US" altLang="en-US" sz="2000" i="1">
                          <a:latin typeface="Cambria Math" panose="02040503050406030204" pitchFamily="18" charset="0"/>
                          <a:ea typeface="Cambria Math" panose="02040503050406030204" pitchFamily="18" charset="0"/>
                          <a:cs typeface="Arial" charset="0"/>
                        </a:rPr>
                        <m:t>𝑠𝑡𝑢𝑑𝑦𝑖𝑛𝑔</m:t>
                      </m:r>
                      <m:r>
                        <a:rPr lang="en-US" altLang="en-US" sz="2000" i="1">
                          <a:latin typeface="Cambria Math" panose="02040503050406030204" pitchFamily="18" charset="0"/>
                          <a:ea typeface="Cambria Math" panose="02040503050406030204" pitchFamily="18" charset="0"/>
                          <a:cs typeface="Arial" charset="0"/>
                        </a:rPr>
                        <m:t>+ </m:t>
                      </m:r>
                      <m:r>
                        <a:rPr lang="en-US" altLang="en-US" sz="2000" i="1">
                          <a:latin typeface="Cambria Math" panose="02040503050406030204" pitchFamily="18" charset="0"/>
                          <a:ea typeface="Cambria Math" panose="02040503050406030204" pitchFamily="18" charset="0"/>
                          <a:cs typeface="Arial" charset="0"/>
                        </a:rPr>
                        <m:t>𝜀</m:t>
                      </m:r>
                    </m:oMath>
                  </m:oMathPara>
                </a14:m>
                <a:endParaRPr lang="en-US" sz="2000" dirty="0"/>
              </a:p>
              <a:p>
                <a:pPr>
                  <a:spcBef>
                    <a:spcPct val="50000"/>
                  </a:spcBef>
                  <a:defRPr/>
                </a:pPr>
                <a:r>
                  <a:rPr lang="en-US" sz="2000" dirty="0"/>
                  <a:t>Recall</a:t>
                </a:r>
              </a:p>
              <a:p>
                <a:pPr lvl="1">
                  <a:spcBef>
                    <a:spcPct val="50000"/>
                  </a:spcBef>
                  <a:defRPr/>
                </a:pPr>
                <a:r>
                  <a:rPr lang="en-US" altLang="en-US" sz="2000" dirty="0">
                    <a:ea typeface="Arial" charset="0"/>
                    <a:cs typeface="Arial" charset="0"/>
                  </a:rPr>
                  <a:t>Probabilities are bounded by </a:t>
                </a:r>
                <a14:m>
                  <m:oMath xmlns:m="http://schemas.openxmlformats.org/officeDocument/2006/math">
                    <m:r>
                      <a:rPr lang="en-US" altLang="en-US" sz="2000" i="1">
                        <a:latin typeface="Cambria Math" panose="02040503050406030204" pitchFamily="18" charset="0"/>
                        <a:ea typeface="Arial" charset="0"/>
                        <a:cs typeface="Arial" charset="0"/>
                      </a:rPr>
                      <m:t>0</m:t>
                    </m:r>
                    <m:r>
                      <a:rPr lang="en-US" altLang="en-US" sz="2000" i="1">
                        <a:latin typeface="Cambria Math" panose="02040503050406030204" pitchFamily="18" charset="0"/>
                        <a:ea typeface="Cambria Math" panose="02040503050406030204" pitchFamily="18" charset="0"/>
                        <a:cs typeface="Arial" charset="0"/>
                      </a:rPr>
                      <m:t>≤</m:t>
                    </m:r>
                    <m:r>
                      <a:rPr lang="en-US" altLang="en-US" sz="2000" i="1">
                        <a:latin typeface="Cambria Math" panose="02040503050406030204" pitchFamily="18" charset="0"/>
                        <a:ea typeface="Cambria Math" panose="02040503050406030204" pitchFamily="18" charset="0"/>
                        <a:cs typeface="Arial" charset="0"/>
                      </a:rPr>
                      <m:t>𝑝</m:t>
                    </m:r>
                    <m:r>
                      <a:rPr lang="en-US" altLang="en-US" sz="2000" i="1">
                        <a:latin typeface="Cambria Math" panose="02040503050406030204" pitchFamily="18" charset="0"/>
                        <a:ea typeface="Cambria Math" panose="02040503050406030204" pitchFamily="18" charset="0"/>
                        <a:cs typeface="Arial" charset="0"/>
                      </a:rPr>
                      <m:t>≤1</m:t>
                    </m:r>
                  </m:oMath>
                </a14:m>
                <a:endParaRPr lang="en-US" altLang="en-US" sz="2000" dirty="0">
                  <a:ea typeface="Arial" charset="0"/>
                  <a:cs typeface="Arial" charset="0"/>
                </a:endParaRPr>
              </a:p>
              <a:p>
                <a:pPr lvl="1">
                  <a:spcBef>
                    <a:spcPct val="50000"/>
                  </a:spcBef>
                  <a:defRPr/>
                </a:pPr>
                <a:r>
                  <a:rPr lang="en-US" altLang="en-US" sz="2000" dirty="0">
                    <a:ea typeface="Arial" charset="0"/>
                    <a:cs typeface="Arial" charset="0"/>
                  </a:rPr>
                  <a:t>If we were to look at students who studied this many hours, our model would predict a probability greater than 1</a:t>
                </a:r>
              </a:p>
              <a:p>
                <a:pPr lvl="1">
                  <a:spcBef>
                    <a:spcPct val="50000"/>
                  </a:spcBef>
                  <a:defRPr/>
                </a:pPr>
                <a:r>
                  <a:rPr lang="en-US" altLang="en-US" sz="2000" dirty="0">
                    <a:ea typeface="Arial" charset="0"/>
                    <a:cs typeface="Arial" charset="0"/>
                  </a:rPr>
                  <a:t>Likewise, here our model would predict a probability less than 0</a:t>
                </a:r>
              </a:p>
              <a:p>
                <a:pPr>
                  <a:spcBef>
                    <a:spcPct val="50000"/>
                  </a:spcBef>
                  <a:defRPr/>
                </a:pPr>
                <a:endParaRPr lang="en-US" altLang="en-US" sz="2000" dirty="0">
                  <a:ea typeface="Arial" charset="0"/>
                  <a:cs typeface="Arial" charset="0"/>
                </a:endParaRPr>
              </a:p>
            </p:txBody>
          </p:sp>
        </mc:Choice>
        <mc:Fallback xmlns="">
          <p:sp>
            <p:nvSpPr>
              <p:cNvPr id="74" name="Content Placeholder 2">
                <a:extLst>
                  <a:ext uri="{FF2B5EF4-FFF2-40B4-BE49-F238E27FC236}">
                    <a16:creationId xmlns:a16="http://schemas.microsoft.com/office/drawing/2014/main" id="{FEBDC346-AA3C-0245-B9F8-59FFC51D0893}"/>
                  </a:ext>
                </a:extLst>
              </p:cNvPr>
              <p:cNvSpPr>
                <a:spLocks noGrp="1" noRot="1" noChangeAspect="1" noMove="1" noResize="1" noEditPoints="1" noAdjustHandles="1" noChangeArrowheads="1" noChangeShapeType="1" noTextEdit="1"/>
              </p:cNvSpPr>
              <p:nvPr>
                <p:ph idx="1"/>
              </p:nvPr>
            </p:nvSpPr>
            <p:spPr>
              <a:xfrm>
                <a:off x="80555" y="1066868"/>
                <a:ext cx="6791806" cy="4351338"/>
              </a:xfrm>
              <a:blipFill>
                <a:blip r:embed="rId3"/>
                <a:stretch>
                  <a:fillRect l="-560" t="-292"/>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837D26C7-2929-DD43-80E5-2BDD92549FB1}"/>
              </a:ext>
            </a:extLst>
          </p:cNvPr>
          <p:cNvSpPr/>
          <p:nvPr/>
        </p:nvSpPr>
        <p:spPr>
          <a:xfrm>
            <a:off x="7900737" y="3948196"/>
            <a:ext cx="906379" cy="4312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06151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Calibri" charset="0"/>
                <a:cs typeface="Calibri" charset="0"/>
              </a:rPr>
              <a:t>Logistic Regression Classification</a:t>
            </a:r>
          </a:p>
        </p:txBody>
      </p:sp>
      <p:sp>
        <p:nvSpPr>
          <p:cNvPr id="4" name="Slide Number Placeholder 3"/>
          <p:cNvSpPr>
            <a:spLocks noGrp="1"/>
          </p:cNvSpPr>
          <p:nvPr>
            <p:ph type="sldNum" sz="quarter" idx="12"/>
          </p:nvPr>
        </p:nvSpPr>
        <p:spPr/>
        <p:txBody>
          <a:bodyPr/>
          <a:lstStyle/>
          <a:p>
            <a:fld id="{5ACD0CF0-90CC-9C41-A77B-2776398A8C8B}" type="slidenum">
              <a:rPr lang="en-US" smtClean="0">
                <a:latin typeface="Calibri" charset="0"/>
                <a:ea typeface="Calibri" charset="0"/>
                <a:cs typeface="Calibri" charset="0"/>
              </a:rPr>
              <a:pPr/>
              <a:t>52</a:t>
            </a:fld>
            <a:endParaRPr lang="en-US" dirty="0">
              <a:latin typeface="Calibri" charset="0"/>
              <a:ea typeface="Calibri" charset="0"/>
              <a:cs typeface="Calibri" charset="0"/>
            </a:endParaRPr>
          </a:p>
        </p:txBody>
      </p:sp>
      <p:pic>
        <p:nvPicPr>
          <p:cNvPr id="11" name="Picture 10">
            <a:extLst>
              <a:ext uri="{FF2B5EF4-FFF2-40B4-BE49-F238E27FC236}">
                <a16:creationId xmlns:a16="http://schemas.microsoft.com/office/drawing/2014/main" id="{886C714A-F509-044B-A72C-2DA6B2682D07}"/>
              </a:ext>
            </a:extLst>
          </p:cNvPr>
          <p:cNvPicPr>
            <a:picLocks noChangeAspect="1"/>
          </p:cNvPicPr>
          <p:nvPr/>
        </p:nvPicPr>
        <p:blipFill>
          <a:blip r:embed="rId2"/>
          <a:stretch>
            <a:fillRect/>
          </a:stretch>
        </p:blipFill>
        <p:spPr>
          <a:xfrm>
            <a:off x="6872360" y="2475898"/>
            <a:ext cx="4468702" cy="2290011"/>
          </a:xfrm>
          <a:prstGeom prst="rect">
            <a:avLst/>
          </a:prstGeom>
        </p:spPr>
      </p:pic>
      <mc:AlternateContent xmlns:mc="http://schemas.openxmlformats.org/markup-compatibility/2006" xmlns:a14="http://schemas.microsoft.com/office/drawing/2010/main">
        <mc:Choice Requires="a14">
          <p:sp>
            <p:nvSpPr>
              <p:cNvPr id="74" name="Content Placeholder 2">
                <a:extLst>
                  <a:ext uri="{FF2B5EF4-FFF2-40B4-BE49-F238E27FC236}">
                    <a16:creationId xmlns:a16="http://schemas.microsoft.com/office/drawing/2014/main" id="{FEBDC346-AA3C-0245-B9F8-59FFC51D0893}"/>
                  </a:ext>
                </a:extLst>
              </p:cNvPr>
              <p:cNvSpPr>
                <a:spLocks noGrp="1"/>
              </p:cNvSpPr>
              <p:nvPr>
                <p:ph idx="1"/>
              </p:nvPr>
            </p:nvSpPr>
            <p:spPr>
              <a:xfrm>
                <a:off x="80555" y="1066868"/>
                <a:ext cx="6791806" cy="4351338"/>
              </a:xfrm>
            </p:spPr>
            <p:txBody>
              <a:bodyPr>
                <a:normAutofit/>
              </a:bodyPr>
              <a:lstStyle/>
              <a:p>
                <a:pPr marL="0" indent="0">
                  <a:spcBef>
                    <a:spcPct val="50000"/>
                  </a:spcBef>
                  <a:buNone/>
                  <a:defRPr/>
                </a:pPr>
                <a14:m>
                  <m:oMathPara xmlns:m="http://schemas.openxmlformats.org/officeDocument/2006/math">
                    <m:oMathParaPr>
                      <m:jc m:val="centerGroup"/>
                    </m:oMathParaPr>
                    <m:oMath xmlns:m="http://schemas.openxmlformats.org/officeDocument/2006/math">
                      <m:r>
                        <a:rPr lang="en-US" altLang="en-US" sz="2000" i="1" dirty="0">
                          <a:latin typeface="Cambria Math" panose="02040503050406030204" pitchFamily="18" charset="0"/>
                          <a:ea typeface="Arial" charset="0"/>
                          <a:cs typeface="Arial" charset="0"/>
                        </a:rPr>
                        <m:t>𝑃</m:t>
                      </m:r>
                      <m:d>
                        <m:dPr>
                          <m:ctrlPr>
                            <a:rPr lang="en-US" altLang="en-US" sz="2000" i="1" dirty="0">
                              <a:latin typeface="Cambria Math" panose="02040503050406030204" pitchFamily="18" charset="0"/>
                              <a:ea typeface="Arial" charset="0"/>
                              <a:cs typeface="Arial" charset="0"/>
                            </a:rPr>
                          </m:ctrlPr>
                        </m:dPr>
                        <m:e>
                          <m:r>
                            <a:rPr lang="en-US" altLang="en-US" sz="2000" i="1" dirty="0">
                              <a:latin typeface="Cambria Math" panose="02040503050406030204" pitchFamily="18" charset="0"/>
                              <a:ea typeface="Arial" charset="0"/>
                              <a:cs typeface="Arial" charset="0"/>
                            </a:rPr>
                            <m:t>𝑝𝑎𝑠𝑠</m:t>
                          </m:r>
                          <m:r>
                            <a:rPr lang="en-US" altLang="en-US" sz="2000" i="1" dirty="0">
                              <a:latin typeface="Cambria Math" panose="02040503050406030204" pitchFamily="18" charset="0"/>
                              <a:ea typeface="Arial" charset="0"/>
                              <a:cs typeface="Arial" charset="0"/>
                            </a:rPr>
                            <m:t>=1</m:t>
                          </m:r>
                        </m:e>
                      </m:d>
                      <m:r>
                        <a:rPr lang="en-US" altLang="en-US" sz="2000" i="1" dirty="0">
                          <a:latin typeface="Cambria Math" panose="02040503050406030204" pitchFamily="18" charset="0"/>
                          <a:ea typeface="Arial" charset="0"/>
                          <a:cs typeface="Arial" charset="0"/>
                        </a:rPr>
                        <m:t>=</m:t>
                      </m:r>
                      <m:sSub>
                        <m:sSubPr>
                          <m:ctrlPr>
                            <a:rPr lang="en-US" altLang="en-US" sz="2000" i="1">
                              <a:latin typeface="Cambria Math" panose="02040503050406030204" pitchFamily="18" charset="0"/>
                              <a:ea typeface="Cambria Math" panose="02040503050406030204" pitchFamily="18" charset="0"/>
                              <a:cs typeface="Arial" charset="0"/>
                            </a:rPr>
                          </m:ctrlPr>
                        </m:sSubPr>
                        <m:e>
                          <m:r>
                            <a:rPr lang="en-US" altLang="en-US" sz="2000" i="1">
                              <a:latin typeface="Cambria Math" panose="02040503050406030204" pitchFamily="18" charset="0"/>
                              <a:ea typeface="Cambria Math" panose="02040503050406030204" pitchFamily="18" charset="0"/>
                              <a:cs typeface="Arial" charset="0"/>
                            </a:rPr>
                            <m:t>𝛽</m:t>
                          </m:r>
                        </m:e>
                        <m:sub>
                          <m:r>
                            <a:rPr lang="en-US" altLang="en-US" sz="2000" i="1">
                              <a:latin typeface="Cambria Math" panose="02040503050406030204" pitchFamily="18" charset="0"/>
                              <a:ea typeface="Cambria Math" panose="02040503050406030204" pitchFamily="18" charset="0"/>
                              <a:cs typeface="Arial" charset="0"/>
                            </a:rPr>
                            <m:t>0</m:t>
                          </m:r>
                        </m:sub>
                      </m:sSub>
                      <m:r>
                        <a:rPr lang="en-US" altLang="en-US" sz="2000" i="1">
                          <a:latin typeface="Cambria Math" panose="02040503050406030204" pitchFamily="18" charset="0"/>
                          <a:ea typeface="Cambria Math" panose="02040503050406030204" pitchFamily="18" charset="0"/>
                          <a:cs typeface="Arial" charset="0"/>
                        </a:rPr>
                        <m:t>+</m:t>
                      </m:r>
                      <m:sSub>
                        <m:sSubPr>
                          <m:ctrlPr>
                            <a:rPr lang="en-US" altLang="en-US" sz="2000" i="1">
                              <a:latin typeface="Cambria Math" panose="02040503050406030204" pitchFamily="18" charset="0"/>
                              <a:ea typeface="Cambria Math" panose="02040503050406030204" pitchFamily="18" charset="0"/>
                              <a:cs typeface="Arial" charset="0"/>
                            </a:rPr>
                          </m:ctrlPr>
                        </m:sSubPr>
                        <m:e>
                          <m:r>
                            <a:rPr lang="en-US" altLang="en-US" sz="2000" i="1">
                              <a:latin typeface="Cambria Math" panose="02040503050406030204" pitchFamily="18" charset="0"/>
                              <a:ea typeface="Cambria Math" panose="02040503050406030204" pitchFamily="18" charset="0"/>
                              <a:cs typeface="Arial" charset="0"/>
                            </a:rPr>
                            <m:t>𝛽</m:t>
                          </m:r>
                        </m:e>
                        <m:sub>
                          <m:r>
                            <a:rPr lang="en-US" altLang="en-US" sz="2000" i="1">
                              <a:latin typeface="Cambria Math" panose="02040503050406030204" pitchFamily="18" charset="0"/>
                              <a:ea typeface="Cambria Math" panose="02040503050406030204" pitchFamily="18" charset="0"/>
                              <a:cs typeface="Arial" charset="0"/>
                            </a:rPr>
                            <m:t>1</m:t>
                          </m:r>
                        </m:sub>
                      </m:sSub>
                      <m:r>
                        <a:rPr lang="en-US" altLang="en-US" sz="2000" i="1">
                          <a:latin typeface="Cambria Math" panose="02040503050406030204" pitchFamily="18" charset="0"/>
                          <a:ea typeface="Cambria Math" panose="02040503050406030204" pitchFamily="18" charset="0"/>
                          <a:cs typeface="Arial" charset="0"/>
                        </a:rPr>
                        <m:t>h𝑜𝑢𝑟𝑠</m:t>
                      </m:r>
                      <m:r>
                        <a:rPr lang="en-US" altLang="en-US" sz="2000" i="1">
                          <a:latin typeface="Cambria Math" panose="02040503050406030204" pitchFamily="18" charset="0"/>
                          <a:ea typeface="Cambria Math" panose="02040503050406030204" pitchFamily="18" charset="0"/>
                          <a:cs typeface="Arial" charset="0"/>
                        </a:rPr>
                        <m:t> </m:t>
                      </m:r>
                      <m:r>
                        <a:rPr lang="en-US" altLang="en-US" sz="2000" i="1">
                          <a:latin typeface="Cambria Math" panose="02040503050406030204" pitchFamily="18" charset="0"/>
                          <a:ea typeface="Cambria Math" panose="02040503050406030204" pitchFamily="18" charset="0"/>
                          <a:cs typeface="Arial" charset="0"/>
                        </a:rPr>
                        <m:t>𝑜𝑓</m:t>
                      </m:r>
                      <m:r>
                        <a:rPr lang="en-US" altLang="en-US" sz="2000" i="1">
                          <a:latin typeface="Cambria Math" panose="02040503050406030204" pitchFamily="18" charset="0"/>
                          <a:ea typeface="Cambria Math" panose="02040503050406030204" pitchFamily="18" charset="0"/>
                          <a:cs typeface="Arial" charset="0"/>
                        </a:rPr>
                        <m:t> </m:t>
                      </m:r>
                      <m:r>
                        <a:rPr lang="en-US" altLang="en-US" sz="2000" i="1">
                          <a:latin typeface="Cambria Math" panose="02040503050406030204" pitchFamily="18" charset="0"/>
                          <a:ea typeface="Cambria Math" panose="02040503050406030204" pitchFamily="18" charset="0"/>
                          <a:cs typeface="Arial" charset="0"/>
                        </a:rPr>
                        <m:t>𝑠𝑡𝑢𝑑𝑦𝑖𝑛𝑔</m:t>
                      </m:r>
                      <m:r>
                        <a:rPr lang="en-US" altLang="en-US" sz="2000" i="1">
                          <a:latin typeface="Cambria Math" panose="02040503050406030204" pitchFamily="18" charset="0"/>
                          <a:ea typeface="Cambria Math" panose="02040503050406030204" pitchFamily="18" charset="0"/>
                          <a:cs typeface="Arial" charset="0"/>
                        </a:rPr>
                        <m:t>+ </m:t>
                      </m:r>
                      <m:r>
                        <a:rPr lang="en-US" altLang="en-US" sz="2000" i="1">
                          <a:latin typeface="Cambria Math" panose="02040503050406030204" pitchFamily="18" charset="0"/>
                          <a:ea typeface="Cambria Math" panose="02040503050406030204" pitchFamily="18" charset="0"/>
                          <a:cs typeface="Arial" charset="0"/>
                        </a:rPr>
                        <m:t>𝜀</m:t>
                      </m:r>
                    </m:oMath>
                  </m:oMathPara>
                </a14:m>
                <a:endParaRPr lang="en-US" sz="2000" dirty="0"/>
              </a:p>
              <a:p>
                <a:pPr>
                  <a:spcBef>
                    <a:spcPct val="50000"/>
                  </a:spcBef>
                  <a:defRPr/>
                </a:pPr>
                <a:r>
                  <a:rPr lang="en-US" sz="2000" dirty="0"/>
                  <a:t>Recall</a:t>
                </a:r>
              </a:p>
              <a:p>
                <a:pPr lvl="1">
                  <a:spcBef>
                    <a:spcPct val="50000"/>
                  </a:spcBef>
                  <a:defRPr/>
                </a:pPr>
                <a:r>
                  <a:rPr lang="en-US" altLang="en-US" sz="2000" dirty="0">
                    <a:ea typeface="Arial" charset="0"/>
                    <a:cs typeface="Arial" charset="0"/>
                  </a:rPr>
                  <a:t>Probabilities are bounded by </a:t>
                </a:r>
                <a14:m>
                  <m:oMath xmlns:m="http://schemas.openxmlformats.org/officeDocument/2006/math">
                    <m:r>
                      <a:rPr lang="en-US" altLang="en-US" sz="2000" i="1">
                        <a:latin typeface="Cambria Math" panose="02040503050406030204" pitchFamily="18" charset="0"/>
                        <a:ea typeface="Arial" charset="0"/>
                        <a:cs typeface="Arial" charset="0"/>
                      </a:rPr>
                      <m:t>0</m:t>
                    </m:r>
                    <m:r>
                      <a:rPr lang="en-US" altLang="en-US" sz="2000" i="1">
                        <a:latin typeface="Cambria Math" panose="02040503050406030204" pitchFamily="18" charset="0"/>
                        <a:ea typeface="Cambria Math" panose="02040503050406030204" pitchFamily="18" charset="0"/>
                        <a:cs typeface="Arial" charset="0"/>
                      </a:rPr>
                      <m:t>≤</m:t>
                    </m:r>
                    <m:r>
                      <a:rPr lang="en-US" altLang="en-US" sz="2000" i="1">
                        <a:latin typeface="Cambria Math" panose="02040503050406030204" pitchFamily="18" charset="0"/>
                        <a:ea typeface="Cambria Math" panose="02040503050406030204" pitchFamily="18" charset="0"/>
                        <a:cs typeface="Arial" charset="0"/>
                      </a:rPr>
                      <m:t>𝑝</m:t>
                    </m:r>
                    <m:r>
                      <a:rPr lang="en-US" altLang="en-US" sz="2000" i="1">
                        <a:latin typeface="Cambria Math" panose="02040503050406030204" pitchFamily="18" charset="0"/>
                        <a:ea typeface="Cambria Math" panose="02040503050406030204" pitchFamily="18" charset="0"/>
                        <a:cs typeface="Arial" charset="0"/>
                      </a:rPr>
                      <m:t>≤1</m:t>
                    </m:r>
                  </m:oMath>
                </a14:m>
                <a:endParaRPr lang="en-US" altLang="en-US" sz="2000" dirty="0">
                  <a:ea typeface="Arial" charset="0"/>
                  <a:cs typeface="Arial" charset="0"/>
                </a:endParaRPr>
              </a:p>
              <a:p>
                <a:pPr lvl="1">
                  <a:spcBef>
                    <a:spcPct val="50000"/>
                  </a:spcBef>
                  <a:defRPr/>
                </a:pPr>
                <a:r>
                  <a:rPr lang="en-US" altLang="en-US" sz="2000" dirty="0">
                    <a:ea typeface="Arial" charset="0"/>
                    <a:cs typeface="Arial" charset="0"/>
                  </a:rPr>
                  <a:t>If we were to look at students who studied this many hours, our model would predict a probability greater than 1</a:t>
                </a:r>
              </a:p>
              <a:p>
                <a:pPr lvl="1">
                  <a:spcBef>
                    <a:spcPct val="50000"/>
                  </a:spcBef>
                  <a:defRPr/>
                </a:pPr>
                <a:r>
                  <a:rPr lang="en-US" altLang="en-US" sz="2000" dirty="0">
                    <a:ea typeface="Arial" charset="0"/>
                    <a:cs typeface="Arial" charset="0"/>
                  </a:rPr>
                  <a:t>Likewise, here our model would predict a probability less than 0</a:t>
                </a:r>
              </a:p>
              <a:p>
                <a:pPr>
                  <a:spcBef>
                    <a:spcPct val="50000"/>
                  </a:spcBef>
                  <a:defRPr/>
                </a:pPr>
                <a:r>
                  <a:rPr lang="en-US" altLang="en-US" sz="2000" dirty="0">
                    <a:ea typeface="Arial" charset="0"/>
                    <a:cs typeface="Arial" charset="0"/>
                  </a:rPr>
                  <a:t>In addition to violating the laws of probability, our model would not maintain normally distributed residuals (which is another requirement of a linear regression model)</a:t>
                </a:r>
              </a:p>
              <a:p>
                <a:pPr>
                  <a:spcBef>
                    <a:spcPct val="50000"/>
                  </a:spcBef>
                  <a:defRPr/>
                </a:pPr>
                <a:endParaRPr lang="en-US" altLang="en-US" sz="2000" dirty="0">
                  <a:ea typeface="Arial" charset="0"/>
                  <a:cs typeface="Arial" charset="0"/>
                </a:endParaRPr>
              </a:p>
            </p:txBody>
          </p:sp>
        </mc:Choice>
        <mc:Fallback xmlns="">
          <p:sp>
            <p:nvSpPr>
              <p:cNvPr id="74" name="Content Placeholder 2">
                <a:extLst>
                  <a:ext uri="{FF2B5EF4-FFF2-40B4-BE49-F238E27FC236}">
                    <a16:creationId xmlns:a16="http://schemas.microsoft.com/office/drawing/2014/main" id="{FEBDC346-AA3C-0245-B9F8-59FFC51D0893}"/>
                  </a:ext>
                </a:extLst>
              </p:cNvPr>
              <p:cNvSpPr>
                <a:spLocks noGrp="1" noRot="1" noChangeAspect="1" noMove="1" noResize="1" noEditPoints="1" noAdjustHandles="1" noChangeArrowheads="1" noChangeShapeType="1" noTextEdit="1"/>
              </p:cNvSpPr>
              <p:nvPr>
                <p:ph idx="1"/>
              </p:nvPr>
            </p:nvSpPr>
            <p:spPr>
              <a:xfrm>
                <a:off x="80555" y="1066868"/>
                <a:ext cx="6791806" cy="4351338"/>
              </a:xfrm>
              <a:blipFill>
                <a:blip r:embed="rId3"/>
                <a:stretch>
                  <a:fillRect l="-560" t="-292"/>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837D26C7-2929-DD43-80E5-2BDD92549FB1}"/>
              </a:ext>
            </a:extLst>
          </p:cNvPr>
          <p:cNvSpPr/>
          <p:nvPr/>
        </p:nvSpPr>
        <p:spPr>
          <a:xfrm>
            <a:off x="7900737" y="3948196"/>
            <a:ext cx="906379" cy="4312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55485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Calibri" charset="0"/>
                <a:cs typeface="Calibri" charset="0"/>
              </a:rPr>
              <a:t>Logistic Regression Classification</a:t>
            </a:r>
          </a:p>
        </p:txBody>
      </p:sp>
      <p:sp>
        <p:nvSpPr>
          <p:cNvPr id="4" name="Slide Number Placeholder 3"/>
          <p:cNvSpPr>
            <a:spLocks noGrp="1"/>
          </p:cNvSpPr>
          <p:nvPr>
            <p:ph type="sldNum" sz="quarter" idx="12"/>
          </p:nvPr>
        </p:nvSpPr>
        <p:spPr/>
        <p:txBody>
          <a:bodyPr/>
          <a:lstStyle/>
          <a:p>
            <a:fld id="{5ACD0CF0-90CC-9C41-A77B-2776398A8C8B}" type="slidenum">
              <a:rPr lang="en-US" smtClean="0">
                <a:latin typeface="Calibri" charset="0"/>
                <a:ea typeface="Calibri" charset="0"/>
                <a:cs typeface="Calibri" charset="0"/>
              </a:rPr>
              <a:pPr/>
              <a:t>53</a:t>
            </a:fld>
            <a:endParaRPr lang="en-US" dirty="0">
              <a:latin typeface="Calibri" charset="0"/>
              <a:ea typeface="Calibri" charset="0"/>
              <a:cs typeface="Calibri" charset="0"/>
            </a:endParaRPr>
          </a:p>
        </p:txBody>
      </p:sp>
      <p:pic>
        <p:nvPicPr>
          <p:cNvPr id="11" name="Picture 10">
            <a:extLst>
              <a:ext uri="{FF2B5EF4-FFF2-40B4-BE49-F238E27FC236}">
                <a16:creationId xmlns:a16="http://schemas.microsoft.com/office/drawing/2014/main" id="{886C714A-F509-044B-A72C-2DA6B2682D07}"/>
              </a:ext>
            </a:extLst>
          </p:cNvPr>
          <p:cNvPicPr>
            <a:picLocks noChangeAspect="1"/>
          </p:cNvPicPr>
          <p:nvPr/>
        </p:nvPicPr>
        <p:blipFill>
          <a:blip r:embed="rId2"/>
          <a:stretch>
            <a:fillRect/>
          </a:stretch>
        </p:blipFill>
        <p:spPr>
          <a:xfrm>
            <a:off x="6872360" y="2475898"/>
            <a:ext cx="4468702" cy="2290011"/>
          </a:xfrm>
          <a:prstGeom prst="rect">
            <a:avLst/>
          </a:prstGeom>
        </p:spPr>
      </p:pic>
      <mc:AlternateContent xmlns:mc="http://schemas.openxmlformats.org/markup-compatibility/2006" xmlns:a14="http://schemas.microsoft.com/office/drawing/2010/main">
        <mc:Choice Requires="a14">
          <p:sp>
            <p:nvSpPr>
              <p:cNvPr id="74" name="Content Placeholder 2">
                <a:extLst>
                  <a:ext uri="{FF2B5EF4-FFF2-40B4-BE49-F238E27FC236}">
                    <a16:creationId xmlns:a16="http://schemas.microsoft.com/office/drawing/2014/main" id="{FEBDC346-AA3C-0245-B9F8-59FFC51D0893}"/>
                  </a:ext>
                </a:extLst>
              </p:cNvPr>
              <p:cNvSpPr>
                <a:spLocks noGrp="1"/>
              </p:cNvSpPr>
              <p:nvPr>
                <p:ph idx="1"/>
              </p:nvPr>
            </p:nvSpPr>
            <p:spPr>
              <a:xfrm>
                <a:off x="80555" y="1066868"/>
                <a:ext cx="6791806" cy="4351338"/>
              </a:xfrm>
            </p:spPr>
            <p:txBody>
              <a:bodyPr>
                <a:normAutofit/>
              </a:bodyPr>
              <a:lstStyle/>
              <a:p>
                <a:pPr marL="0" indent="0">
                  <a:spcBef>
                    <a:spcPct val="50000"/>
                  </a:spcBef>
                  <a:buNone/>
                  <a:defRPr/>
                </a:pPr>
                <a14:m>
                  <m:oMathPara xmlns:m="http://schemas.openxmlformats.org/officeDocument/2006/math">
                    <m:oMathParaPr>
                      <m:jc m:val="centerGroup"/>
                    </m:oMathParaPr>
                    <m:oMath xmlns:m="http://schemas.openxmlformats.org/officeDocument/2006/math">
                      <m:r>
                        <a:rPr lang="en-US" altLang="en-US" sz="2000" i="1" dirty="0">
                          <a:latin typeface="Cambria Math" panose="02040503050406030204" pitchFamily="18" charset="0"/>
                          <a:ea typeface="Arial" charset="0"/>
                          <a:cs typeface="Arial" charset="0"/>
                        </a:rPr>
                        <m:t>𝑃</m:t>
                      </m:r>
                      <m:d>
                        <m:dPr>
                          <m:ctrlPr>
                            <a:rPr lang="en-US" altLang="en-US" sz="2000" i="1" dirty="0">
                              <a:latin typeface="Cambria Math" panose="02040503050406030204" pitchFamily="18" charset="0"/>
                              <a:ea typeface="Arial" charset="0"/>
                              <a:cs typeface="Arial" charset="0"/>
                            </a:rPr>
                          </m:ctrlPr>
                        </m:dPr>
                        <m:e>
                          <m:r>
                            <a:rPr lang="en-US" altLang="en-US" sz="2000" i="1" dirty="0">
                              <a:latin typeface="Cambria Math" panose="02040503050406030204" pitchFamily="18" charset="0"/>
                              <a:ea typeface="Arial" charset="0"/>
                              <a:cs typeface="Arial" charset="0"/>
                            </a:rPr>
                            <m:t>𝑝𝑎𝑠𝑠</m:t>
                          </m:r>
                          <m:r>
                            <a:rPr lang="en-US" altLang="en-US" sz="2000" i="1" dirty="0">
                              <a:latin typeface="Cambria Math" panose="02040503050406030204" pitchFamily="18" charset="0"/>
                              <a:ea typeface="Arial" charset="0"/>
                              <a:cs typeface="Arial" charset="0"/>
                            </a:rPr>
                            <m:t>=1</m:t>
                          </m:r>
                        </m:e>
                      </m:d>
                      <m:r>
                        <a:rPr lang="en-US" altLang="en-US" sz="2000" i="1" dirty="0">
                          <a:latin typeface="Cambria Math" panose="02040503050406030204" pitchFamily="18" charset="0"/>
                          <a:ea typeface="Arial" charset="0"/>
                          <a:cs typeface="Arial" charset="0"/>
                        </a:rPr>
                        <m:t>=</m:t>
                      </m:r>
                      <m:sSub>
                        <m:sSubPr>
                          <m:ctrlPr>
                            <a:rPr lang="en-US" altLang="en-US" sz="2000" i="1">
                              <a:latin typeface="Cambria Math" panose="02040503050406030204" pitchFamily="18" charset="0"/>
                              <a:ea typeface="Cambria Math" panose="02040503050406030204" pitchFamily="18" charset="0"/>
                              <a:cs typeface="Arial" charset="0"/>
                            </a:rPr>
                          </m:ctrlPr>
                        </m:sSubPr>
                        <m:e>
                          <m:r>
                            <a:rPr lang="en-US" altLang="en-US" sz="2000" i="1">
                              <a:latin typeface="Cambria Math" panose="02040503050406030204" pitchFamily="18" charset="0"/>
                              <a:ea typeface="Cambria Math" panose="02040503050406030204" pitchFamily="18" charset="0"/>
                              <a:cs typeface="Arial" charset="0"/>
                            </a:rPr>
                            <m:t>𝛽</m:t>
                          </m:r>
                        </m:e>
                        <m:sub>
                          <m:r>
                            <a:rPr lang="en-US" altLang="en-US" sz="2000" i="1">
                              <a:latin typeface="Cambria Math" panose="02040503050406030204" pitchFamily="18" charset="0"/>
                              <a:ea typeface="Cambria Math" panose="02040503050406030204" pitchFamily="18" charset="0"/>
                              <a:cs typeface="Arial" charset="0"/>
                            </a:rPr>
                            <m:t>0</m:t>
                          </m:r>
                        </m:sub>
                      </m:sSub>
                      <m:r>
                        <a:rPr lang="en-US" altLang="en-US" sz="2000" i="1">
                          <a:latin typeface="Cambria Math" panose="02040503050406030204" pitchFamily="18" charset="0"/>
                          <a:ea typeface="Cambria Math" panose="02040503050406030204" pitchFamily="18" charset="0"/>
                          <a:cs typeface="Arial" charset="0"/>
                        </a:rPr>
                        <m:t>+</m:t>
                      </m:r>
                      <m:sSub>
                        <m:sSubPr>
                          <m:ctrlPr>
                            <a:rPr lang="en-US" altLang="en-US" sz="2000" i="1">
                              <a:latin typeface="Cambria Math" panose="02040503050406030204" pitchFamily="18" charset="0"/>
                              <a:ea typeface="Cambria Math" panose="02040503050406030204" pitchFamily="18" charset="0"/>
                              <a:cs typeface="Arial" charset="0"/>
                            </a:rPr>
                          </m:ctrlPr>
                        </m:sSubPr>
                        <m:e>
                          <m:r>
                            <a:rPr lang="en-US" altLang="en-US" sz="2000" i="1">
                              <a:latin typeface="Cambria Math" panose="02040503050406030204" pitchFamily="18" charset="0"/>
                              <a:ea typeface="Cambria Math" panose="02040503050406030204" pitchFamily="18" charset="0"/>
                              <a:cs typeface="Arial" charset="0"/>
                            </a:rPr>
                            <m:t>𝛽</m:t>
                          </m:r>
                        </m:e>
                        <m:sub>
                          <m:r>
                            <a:rPr lang="en-US" altLang="en-US" sz="2000" i="1">
                              <a:latin typeface="Cambria Math" panose="02040503050406030204" pitchFamily="18" charset="0"/>
                              <a:ea typeface="Cambria Math" panose="02040503050406030204" pitchFamily="18" charset="0"/>
                              <a:cs typeface="Arial" charset="0"/>
                            </a:rPr>
                            <m:t>1</m:t>
                          </m:r>
                        </m:sub>
                      </m:sSub>
                      <m:r>
                        <a:rPr lang="en-US" altLang="en-US" sz="2000" i="1">
                          <a:latin typeface="Cambria Math" panose="02040503050406030204" pitchFamily="18" charset="0"/>
                          <a:ea typeface="Cambria Math" panose="02040503050406030204" pitchFamily="18" charset="0"/>
                          <a:cs typeface="Arial" charset="0"/>
                        </a:rPr>
                        <m:t>h𝑜𝑢𝑟𝑠</m:t>
                      </m:r>
                      <m:r>
                        <a:rPr lang="en-US" altLang="en-US" sz="2000" i="1">
                          <a:latin typeface="Cambria Math" panose="02040503050406030204" pitchFamily="18" charset="0"/>
                          <a:ea typeface="Cambria Math" panose="02040503050406030204" pitchFamily="18" charset="0"/>
                          <a:cs typeface="Arial" charset="0"/>
                        </a:rPr>
                        <m:t> </m:t>
                      </m:r>
                      <m:r>
                        <a:rPr lang="en-US" altLang="en-US" sz="2000" i="1">
                          <a:latin typeface="Cambria Math" panose="02040503050406030204" pitchFamily="18" charset="0"/>
                          <a:ea typeface="Cambria Math" panose="02040503050406030204" pitchFamily="18" charset="0"/>
                          <a:cs typeface="Arial" charset="0"/>
                        </a:rPr>
                        <m:t>𝑜𝑓</m:t>
                      </m:r>
                      <m:r>
                        <a:rPr lang="en-US" altLang="en-US" sz="2000" i="1">
                          <a:latin typeface="Cambria Math" panose="02040503050406030204" pitchFamily="18" charset="0"/>
                          <a:ea typeface="Cambria Math" panose="02040503050406030204" pitchFamily="18" charset="0"/>
                          <a:cs typeface="Arial" charset="0"/>
                        </a:rPr>
                        <m:t> </m:t>
                      </m:r>
                      <m:r>
                        <a:rPr lang="en-US" altLang="en-US" sz="2000" i="1">
                          <a:latin typeface="Cambria Math" panose="02040503050406030204" pitchFamily="18" charset="0"/>
                          <a:ea typeface="Cambria Math" panose="02040503050406030204" pitchFamily="18" charset="0"/>
                          <a:cs typeface="Arial" charset="0"/>
                        </a:rPr>
                        <m:t>𝑠𝑡𝑢𝑑𝑦𝑖𝑛𝑔</m:t>
                      </m:r>
                      <m:r>
                        <a:rPr lang="en-US" altLang="en-US" sz="2000" i="1">
                          <a:latin typeface="Cambria Math" panose="02040503050406030204" pitchFamily="18" charset="0"/>
                          <a:ea typeface="Cambria Math" panose="02040503050406030204" pitchFamily="18" charset="0"/>
                          <a:cs typeface="Arial" charset="0"/>
                        </a:rPr>
                        <m:t>+ </m:t>
                      </m:r>
                      <m:r>
                        <a:rPr lang="en-US" altLang="en-US" sz="2000" i="1">
                          <a:latin typeface="Cambria Math" panose="02040503050406030204" pitchFamily="18" charset="0"/>
                          <a:ea typeface="Cambria Math" panose="02040503050406030204" pitchFamily="18" charset="0"/>
                          <a:cs typeface="Arial" charset="0"/>
                        </a:rPr>
                        <m:t>𝜀</m:t>
                      </m:r>
                    </m:oMath>
                  </m:oMathPara>
                </a14:m>
                <a:endParaRPr lang="en-US" sz="2000" dirty="0"/>
              </a:p>
              <a:p>
                <a:pPr>
                  <a:spcBef>
                    <a:spcPct val="50000"/>
                  </a:spcBef>
                  <a:defRPr/>
                </a:pPr>
                <a:r>
                  <a:rPr lang="en-US" sz="2000" dirty="0"/>
                  <a:t>Recall</a:t>
                </a:r>
              </a:p>
              <a:p>
                <a:pPr lvl="1">
                  <a:spcBef>
                    <a:spcPct val="50000"/>
                  </a:spcBef>
                  <a:defRPr/>
                </a:pPr>
                <a:r>
                  <a:rPr lang="en-US" altLang="en-US" sz="2000" dirty="0">
                    <a:ea typeface="Arial" charset="0"/>
                    <a:cs typeface="Arial" charset="0"/>
                  </a:rPr>
                  <a:t>Probabilities are bounded by </a:t>
                </a:r>
                <a14:m>
                  <m:oMath xmlns:m="http://schemas.openxmlformats.org/officeDocument/2006/math">
                    <m:r>
                      <a:rPr lang="en-US" altLang="en-US" sz="2000" i="1">
                        <a:latin typeface="Cambria Math" panose="02040503050406030204" pitchFamily="18" charset="0"/>
                        <a:ea typeface="Arial" charset="0"/>
                        <a:cs typeface="Arial" charset="0"/>
                      </a:rPr>
                      <m:t>0</m:t>
                    </m:r>
                    <m:r>
                      <a:rPr lang="en-US" altLang="en-US" sz="2000" i="1">
                        <a:latin typeface="Cambria Math" panose="02040503050406030204" pitchFamily="18" charset="0"/>
                        <a:ea typeface="Cambria Math" panose="02040503050406030204" pitchFamily="18" charset="0"/>
                        <a:cs typeface="Arial" charset="0"/>
                      </a:rPr>
                      <m:t>≤</m:t>
                    </m:r>
                    <m:r>
                      <a:rPr lang="en-US" altLang="en-US" sz="2000" i="1">
                        <a:latin typeface="Cambria Math" panose="02040503050406030204" pitchFamily="18" charset="0"/>
                        <a:ea typeface="Cambria Math" panose="02040503050406030204" pitchFamily="18" charset="0"/>
                        <a:cs typeface="Arial" charset="0"/>
                      </a:rPr>
                      <m:t>𝑝</m:t>
                    </m:r>
                    <m:r>
                      <a:rPr lang="en-US" altLang="en-US" sz="2000" i="1">
                        <a:latin typeface="Cambria Math" panose="02040503050406030204" pitchFamily="18" charset="0"/>
                        <a:ea typeface="Cambria Math" panose="02040503050406030204" pitchFamily="18" charset="0"/>
                        <a:cs typeface="Arial" charset="0"/>
                      </a:rPr>
                      <m:t>≤1</m:t>
                    </m:r>
                  </m:oMath>
                </a14:m>
                <a:endParaRPr lang="en-US" altLang="en-US" sz="2000" dirty="0">
                  <a:ea typeface="Arial" charset="0"/>
                  <a:cs typeface="Arial" charset="0"/>
                </a:endParaRPr>
              </a:p>
              <a:p>
                <a:pPr lvl="1">
                  <a:spcBef>
                    <a:spcPct val="50000"/>
                  </a:spcBef>
                  <a:defRPr/>
                </a:pPr>
                <a:r>
                  <a:rPr lang="en-US" altLang="en-US" sz="2000" dirty="0">
                    <a:ea typeface="Arial" charset="0"/>
                    <a:cs typeface="Arial" charset="0"/>
                  </a:rPr>
                  <a:t>If we were to look at students who studied this many hours, our model would predict a probability greater than 1</a:t>
                </a:r>
              </a:p>
              <a:p>
                <a:pPr lvl="1">
                  <a:spcBef>
                    <a:spcPct val="50000"/>
                  </a:spcBef>
                  <a:defRPr/>
                </a:pPr>
                <a:r>
                  <a:rPr lang="en-US" altLang="en-US" sz="2000" dirty="0">
                    <a:ea typeface="Arial" charset="0"/>
                    <a:cs typeface="Arial" charset="0"/>
                  </a:rPr>
                  <a:t>Likewise, here our model would predict a probability less than 0</a:t>
                </a:r>
              </a:p>
              <a:p>
                <a:pPr>
                  <a:spcBef>
                    <a:spcPct val="50000"/>
                  </a:spcBef>
                  <a:defRPr/>
                </a:pPr>
                <a:r>
                  <a:rPr lang="en-US" altLang="en-US" sz="2000" dirty="0">
                    <a:ea typeface="Arial" charset="0"/>
                    <a:cs typeface="Arial" charset="0"/>
                  </a:rPr>
                  <a:t>In addition to violating the laws of probability, our model would not maintain normally distributed residuals (which is another requirement of a linear regression model)</a:t>
                </a:r>
              </a:p>
              <a:p>
                <a:pPr>
                  <a:spcBef>
                    <a:spcPct val="50000"/>
                  </a:spcBef>
                  <a:defRPr/>
                </a:pPr>
                <a:r>
                  <a:rPr lang="en-US" altLang="en-US" sz="2000" dirty="0">
                    <a:ea typeface="Arial" charset="0"/>
                    <a:cs typeface="Arial" charset="0"/>
                  </a:rPr>
                  <a:t>What can we do to fix this?</a:t>
                </a:r>
              </a:p>
              <a:p>
                <a:pPr>
                  <a:spcBef>
                    <a:spcPct val="50000"/>
                  </a:spcBef>
                  <a:defRPr/>
                </a:pPr>
                <a:endParaRPr lang="en-US" altLang="en-US" sz="2000" dirty="0">
                  <a:ea typeface="Arial" charset="0"/>
                  <a:cs typeface="Arial" charset="0"/>
                </a:endParaRPr>
              </a:p>
            </p:txBody>
          </p:sp>
        </mc:Choice>
        <mc:Fallback xmlns="">
          <p:sp>
            <p:nvSpPr>
              <p:cNvPr id="74" name="Content Placeholder 2">
                <a:extLst>
                  <a:ext uri="{FF2B5EF4-FFF2-40B4-BE49-F238E27FC236}">
                    <a16:creationId xmlns:a16="http://schemas.microsoft.com/office/drawing/2014/main" id="{FEBDC346-AA3C-0245-B9F8-59FFC51D0893}"/>
                  </a:ext>
                </a:extLst>
              </p:cNvPr>
              <p:cNvSpPr>
                <a:spLocks noGrp="1" noRot="1" noChangeAspect="1" noMove="1" noResize="1" noEditPoints="1" noAdjustHandles="1" noChangeArrowheads="1" noChangeShapeType="1" noTextEdit="1"/>
              </p:cNvSpPr>
              <p:nvPr>
                <p:ph idx="1"/>
              </p:nvPr>
            </p:nvSpPr>
            <p:spPr>
              <a:xfrm>
                <a:off x="80555" y="1066868"/>
                <a:ext cx="6791806" cy="4351338"/>
              </a:xfrm>
              <a:blipFill>
                <a:blip r:embed="rId3"/>
                <a:stretch>
                  <a:fillRect l="-560" t="-292" b="-1166"/>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837D26C7-2929-DD43-80E5-2BDD92549FB1}"/>
              </a:ext>
            </a:extLst>
          </p:cNvPr>
          <p:cNvSpPr/>
          <p:nvPr/>
        </p:nvSpPr>
        <p:spPr>
          <a:xfrm>
            <a:off x="7900737" y="3948196"/>
            <a:ext cx="906379" cy="4312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36093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Calibri" charset="0"/>
                <a:cs typeface="Calibri" charset="0"/>
              </a:rPr>
              <a:t>Logistic Regression Classification</a:t>
            </a:r>
          </a:p>
        </p:txBody>
      </p:sp>
      <p:sp>
        <p:nvSpPr>
          <p:cNvPr id="4" name="Slide Number Placeholder 3"/>
          <p:cNvSpPr>
            <a:spLocks noGrp="1"/>
          </p:cNvSpPr>
          <p:nvPr>
            <p:ph type="sldNum" sz="quarter" idx="12"/>
          </p:nvPr>
        </p:nvSpPr>
        <p:spPr/>
        <p:txBody>
          <a:bodyPr/>
          <a:lstStyle/>
          <a:p>
            <a:fld id="{5ACD0CF0-90CC-9C41-A77B-2776398A8C8B}" type="slidenum">
              <a:rPr lang="en-US" smtClean="0">
                <a:latin typeface="Calibri" charset="0"/>
                <a:ea typeface="Calibri" charset="0"/>
                <a:cs typeface="Calibri" charset="0"/>
              </a:rPr>
              <a:pPr/>
              <a:t>54</a:t>
            </a:fld>
            <a:endParaRPr lang="en-US" dirty="0">
              <a:latin typeface="Calibri" charset="0"/>
              <a:ea typeface="Calibri" charset="0"/>
              <a:cs typeface="Calibri" charset="0"/>
            </a:endParaRPr>
          </a:p>
        </p:txBody>
      </p:sp>
      <p:sp>
        <p:nvSpPr>
          <p:cNvPr id="74" name="Content Placeholder 2">
            <a:extLst>
              <a:ext uri="{FF2B5EF4-FFF2-40B4-BE49-F238E27FC236}">
                <a16:creationId xmlns:a16="http://schemas.microsoft.com/office/drawing/2014/main" id="{FEBDC346-AA3C-0245-B9F8-59FFC51D0893}"/>
              </a:ext>
            </a:extLst>
          </p:cNvPr>
          <p:cNvSpPr>
            <a:spLocks noGrp="1"/>
          </p:cNvSpPr>
          <p:nvPr>
            <p:ph idx="1"/>
          </p:nvPr>
        </p:nvSpPr>
        <p:spPr>
          <a:xfrm>
            <a:off x="80555" y="1066868"/>
            <a:ext cx="6791806" cy="4351338"/>
          </a:xfrm>
        </p:spPr>
        <p:txBody>
          <a:bodyPr>
            <a:normAutofit/>
          </a:bodyPr>
          <a:lstStyle/>
          <a:p>
            <a:pPr>
              <a:spcBef>
                <a:spcPct val="50000"/>
              </a:spcBef>
              <a:defRPr/>
            </a:pPr>
            <a:r>
              <a:rPr lang="en-US" altLang="en-US" sz="2000" dirty="0">
                <a:ea typeface="Arial" charset="0"/>
                <a:cs typeface="Arial" charset="0"/>
              </a:rPr>
              <a:t>We could cap the probabilities at 0 and 1</a:t>
            </a:r>
          </a:p>
        </p:txBody>
      </p:sp>
      <p:sp>
        <p:nvSpPr>
          <p:cNvPr id="8" name="Line 3">
            <a:extLst>
              <a:ext uri="{FF2B5EF4-FFF2-40B4-BE49-F238E27FC236}">
                <a16:creationId xmlns:a16="http://schemas.microsoft.com/office/drawing/2014/main" id="{3105B213-6D6B-3F42-A1F0-1F5BDBA68BA1}"/>
              </a:ext>
            </a:extLst>
          </p:cNvPr>
          <p:cNvSpPr>
            <a:spLocks noChangeShapeType="1"/>
          </p:cNvSpPr>
          <p:nvPr/>
        </p:nvSpPr>
        <p:spPr bwMode="auto">
          <a:xfrm>
            <a:off x="3366803" y="1650048"/>
            <a:ext cx="0" cy="4267200"/>
          </a:xfrm>
          <a:prstGeom prst="line">
            <a:avLst/>
          </a:prstGeom>
          <a:noFill/>
          <a:ln w="76200">
            <a:solidFill>
              <a:schemeClr val="accent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9" name="Line 4">
            <a:extLst>
              <a:ext uri="{FF2B5EF4-FFF2-40B4-BE49-F238E27FC236}">
                <a16:creationId xmlns:a16="http://schemas.microsoft.com/office/drawing/2014/main" id="{553DA844-3B43-8D45-83B9-B5B47DE45333}"/>
              </a:ext>
            </a:extLst>
          </p:cNvPr>
          <p:cNvSpPr>
            <a:spLocks noChangeShapeType="1"/>
          </p:cNvSpPr>
          <p:nvPr/>
        </p:nvSpPr>
        <p:spPr bwMode="auto">
          <a:xfrm>
            <a:off x="2833403" y="4774248"/>
            <a:ext cx="6858000" cy="0"/>
          </a:xfrm>
          <a:prstGeom prst="line">
            <a:avLst/>
          </a:prstGeom>
          <a:noFill/>
          <a:ln w="76200">
            <a:solidFill>
              <a:schemeClr val="accent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10" name="Line 5">
            <a:extLst>
              <a:ext uri="{FF2B5EF4-FFF2-40B4-BE49-F238E27FC236}">
                <a16:creationId xmlns:a16="http://schemas.microsoft.com/office/drawing/2014/main" id="{6FB2B1D2-2B17-0A46-BD75-E88F23DAAC39}"/>
              </a:ext>
            </a:extLst>
          </p:cNvPr>
          <p:cNvSpPr>
            <a:spLocks noChangeShapeType="1"/>
          </p:cNvSpPr>
          <p:nvPr/>
        </p:nvSpPr>
        <p:spPr bwMode="auto">
          <a:xfrm>
            <a:off x="2755044" y="2466370"/>
            <a:ext cx="6705600" cy="0"/>
          </a:xfrm>
          <a:prstGeom prst="line">
            <a:avLst/>
          </a:prstGeom>
          <a:noFill/>
          <a:ln w="28575">
            <a:solidFill>
              <a:schemeClr val="bg2">
                <a:lumMod val="90000"/>
              </a:schemeClr>
            </a:solidFill>
            <a:prstDash val="sys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12" name="Text Box 7">
            <a:extLst>
              <a:ext uri="{FF2B5EF4-FFF2-40B4-BE49-F238E27FC236}">
                <a16:creationId xmlns:a16="http://schemas.microsoft.com/office/drawing/2014/main" id="{F9842F21-5A5B-2E4F-B3F0-D42B8F7017E3}"/>
              </a:ext>
            </a:extLst>
          </p:cNvPr>
          <p:cNvSpPr txBox="1">
            <a:spLocks noChangeArrowheads="1"/>
          </p:cNvSpPr>
          <p:nvPr/>
        </p:nvSpPr>
        <p:spPr bwMode="auto">
          <a:xfrm>
            <a:off x="2376203" y="4550411"/>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b="1" dirty="0">
                <a:solidFill>
                  <a:schemeClr val="accent1"/>
                </a:solidFill>
                <a:latin typeface="Calibri" charset="0"/>
                <a:ea typeface="Calibri" charset="0"/>
                <a:cs typeface="Calibri" charset="0"/>
              </a:rPr>
              <a:t>0</a:t>
            </a:r>
          </a:p>
        </p:txBody>
      </p:sp>
      <p:sp>
        <p:nvSpPr>
          <p:cNvPr id="13" name="Text Box 8">
            <a:extLst>
              <a:ext uri="{FF2B5EF4-FFF2-40B4-BE49-F238E27FC236}">
                <a16:creationId xmlns:a16="http://schemas.microsoft.com/office/drawing/2014/main" id="{68E986B2-8953-CC4B-91F0-3EDF952C0D43}"/>
              </a:ext>
            </a:extLst>
          </p:cNvPr>
          <p:cNvSpPr txBox="1">
            <a:spLocks noChangeArrowheads="1"/>
          </p:cNvSpPr>
          <p:nvPr/>
        </p:nvSpPr>
        <p:spPr bwMode="auto">
          <a:xfrm>
            <a:off x="2374044" y="2237770"/>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b="1" dirty="0">
                <a:solidFill>
                  <a:schemeClr val="accent1"/>
                </a:solidFill>
                <a:latin typeface="Calibri" charset="0"/>
                <a:ea typeface="Calibri" charset="0"/>
                <a:cs typeface="Calibri" charset="0"/>
              </a:rPr>
              <a:t>1</a:t>
            </a:r>
          </a:p>
        </p:txBody>
      </p:sp>
      <p:sp>
        <p:nvSpPr>
          <p:cNvPr id="14" name="TextBox 13">
            <a:extLst>
              <a:ext uri="{FF2B5EF4-FFF2-40B4-BE49-F238E27FC236}">
                <a16:creationId xmlns:a16="http://schemas.microsoft.com/office/drawing/2014/main" id="{AD75216A-2B71-4842-BDEF-F1E8CEE45850}"/>
              </a:ext>
            </a:extLst>
          </p:cNvPr>
          <p:cNvSpPr txBox="1"/>
          <p:nvPr/>
        </p:nvSpPr>
        <p:spPr>
          <a:xfrm>
            <a:off x="3104336" y="3411115"/>
            <a:ext cx="184731" cy="369332"/>
          </a:xfrm>
          <a:prstGeom prst="rect">
            <a:avLst/>
          </a:prstGeom>
          <a:noFill/>
        </p:spPr>
        <p:txBody>
          <a:bodyPr wrap="none" rtlCol="0">
            <a:spAutoFit/>
          </a:bodyPr>
          <a:lstStyle/>
          <a:p>
            <a:endParaRPr lang="en-US" dirty="0">
              <a:latin typeface="Calibri" charset="0"/>
              <a:ea typeface="Calibri" charset="0"/>
              <a:cs typeface="Calibri" charset="0"/>
            </a:endParaRPr>
          </a:p>
        </p:txBody>
      </p:sp>
      <p:sp>
        <p:nvSpPr>
          <p:cNvPr id="15" name="TextBox 14">
            <a:extLst>
              <a:ext uri="{FF2B5EF4-FFF2-40B4-BE49-F238E27FC236}">
                <a16:creationId xmlns:a16="http://schemas.microsoft.com/office/drawing/2014/main" id="{E31F932E-9AFF-E94C-9CCD-EC02494005B3}"/>
              </a:ext>
            </a:extLst>
          </p:cNvPr>
          <p:cNvSpPr txBox="1"/>
          <p:nvPr/>
        </p:nvSpPr>
        <p:spPr>
          <a:xfrm>
            <a:off x="9411763" y="4746001"/>
            <a:ext cx="559279" cy="523220"/>
          </a:xfrm>
          <a:prstGeom prst="rect">
            <a:avLst/>
          </a:prstGeom>
          <a:noFill/>
        </p:spPr>
        <p:txBody>
          <a:bodyPr wrap="square" rtlCol="0">
            <a:spAutoFit/>
          </a:bodyPr>
          <a:lstStyle/>
          <a:p>
            <a:r>
              <a:rPr lang="en-US" sz="2800" dirty="0">
                <a:solidFill>
                  <a:schemeClr val="accent1"/>
                </a:solidFill>
                <a:latin typeface="Calibri" charset="0"/>
                <a:ea typeface="Calibri" charset="0"/>
                <a:cs typeface="Calibri" charset="0"/>
              </a:rPr>
              <a:t>x</a:t>
            </a:r>
          </a:p>
        </p:txBody>
      </p:sp>
      <p:sp>
        <p:nvSpPr>
          <p:cNvPr id="16" name="TextBox 15">
            <a:extLst>
              <a:ext uri="{FF2B5EF4-FFF2-40B4-BE49-F238E27FC236}">
                <a16:creationId xmlns:a16="http://schemas.microsoft.com/office/drawing/2014/main" id="{651AB8B7-63F7-BB4C-A5B7-0060AFF5F424}"/>
              </a:ext>
            </a:extLst>
          </p:cNvPr>
          <p:cNvSpPr txBox="1"/>
          <p:nvPr/>
        </p:nvSpPr>
        <p:spPr>
          <a:xfrm>
            <a:off x="2959924" y="1661716"/>
            <a:ext cx="559279" cy="523220"/>
          </a:xfrm>
          <a:prstGeom prst="rect">
            <a:avLst/>
          </a:prstGeom>
          <a:noFill/>
        </p:spPr>
        <p:txBody>
          <a:bodyPr wrap="square" rtlCol="0">
            <a:spAutoFit/>
          </a:bodyPr>
          <a:lstStyle/>
          <a:p>
            <a:r>
              <a:rPr lang="en-US" sz="2800" dirty="0">
                <a:solidFill>
                  <a:schemeClr val="accent1"/>
                </a:solidFill>
                <a:latin typeface="Calibri" charset="0"/>
                <a:ea typeface="Calibri" charset="0"/>
                <a:cs typeface="Calibri" charset="0"/>
              </a:rPr>
              <a:t>y</a:t>
            </a:r>
          </a:p>
        </p:txBody>
      </p:sp>
      <p:sp>
        <p:nvSpPr>
          <p:cNvPr id="17" name="Oval 25">
            <a:extLst>
              <a:ext uri="{FF2B5EF4-FFF2-40B4-BE49-F238E27FC236}">
                <a16:creationId xmlns:a16="http://schemas.microsoft.com/office/drawing/2014/main" id="{779C5061-88A4-AF47-B166-392F29A19FD3}"/>
              </a:ext>
            </a:extLst>
          </p:cNvPr>
          <p:cNvSpPr>
            <a:spLocks noChangeArrowheads="1"/>
          </p:cNvSpPr>
          <p:nvPr/>
        </p:nvSpPr>
        <p:spPr bwMode="auto">
          <a:xfrm flipH="1">
            <a:off x="7250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18" name="Oval 26">
            <a:extLst>
              <a:ext uri="{FF2B5EF4-FFF2-40B4-BE49-F238E27FC236}">
                <a16:creationId xmlns:a16="http://schemas.microsoft.com/office/drawing/2014/main" id="{B77E3FDE-F881-574F-A3ED-F81B6DFBFA7E}"/>
              </a:ext>
            </a:extLst>
          </p:cNvPr>
          <p:cNvSpPr>
            <a:spLocks noChangeArrowheads="1"/>
          </p:cNvSpPr>
          <p:nvPr/>
        </p:nvSpPr>
        <p:spPr bwMode="auto">
          <a:xfrm flipH="1">
            <a:off x="7402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19" name="Oval 27">
            <a:extLst>
              <a:ext uri="{FF2B5EF4-FFF2-40B4-BE49-F238E27FC236}">
                <a16:creationId xmlns:a16="http://schemas.microsoft.com/office/drawing/2014/main" id="{2010B6C3-41FB-6D44-89C7-1AA5AC6452FF}"/>
              </a:ext>
            </a:extLst>
          </p:cNvPr>
          <p:cNvSpPr>
            <a:spLocks noChangeArrowheads="1"/>
          </p:cNvSpPr>
          <p:nvPr/>
        </p:nvSpPr>
        <p:spPr bwMode="auto">
          <a:xfrm flipH="1">
            <a:off x="7555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20" name="Oval 28">
            <a:extLst>
              <a:ext uri="{FF2B5EF4-FFF2-40B4-BE49-F238E27FC236}">
                <a16:creationId xmlns:a16="http://schemas.microsoft.com/office/drawing/2014/main" id="{21CCB5F6-87B5-C943-A032-AE71194B728D}"/>
              </a:ext>
            </a:extLst>
          </p:cNvPr>
          <p:cNvSpPr>
            <a:spLocks noChangeArrowheads="1"/>
          </p:cNvSpPr>
          <p:nvPr/>
        </p:nvSpPr>
        <p:spPr bwMode="auto">
          <a:xfrm flipH="1">
            <a:off x="8545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21" name="Oval 29">
            <a:extLst>
              <a:ext uri="{FF2B5EF4-FFF2-40B4-BE49-F238E27FC236}">
                <a16:creationId xmlns:a16="http://schemas.microsoft.com/office/drawing/2014/main" id="{296D2CA4-9C3A-BD4A-8BC8-0829DE00AAE4}"/>
              </a:ext>
            </a:extLst>
          </p:cNvPr>
          <p:cNvSpPr>
            <a:spLocks noChangeArrowheads="1"/>
          </p:cNvSpPr>
          <p:nvPr/>
        </p:nvSpPr>
        <p:spPr bwMode="auto">
          <a:xfrm flipH="1">
            <a:off x="77077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22" name="Oval 30">
            <a:extLst>
              <a:ext uri="{FF2B5EF4-FFF2-40B4-BE49-F238E27FC236}">
                <a16:creationId xmlns:a16="http://schemas.microsoft.com/office/drawing/2014/main" id="{8CD116AF-EA24-C240-AA40-E21B84D12367}"/>
              </a:ext>
            </a:extLst>
          </p:cNvPr>
          <p:cNvSpPr>
            <a:spLocks noChangeArrowheads="1"/>
          </p:cNvSpPr>
          <p:nvPr/>
        </p:nvSpPr>
        <p:spPr bwMode="auto">
          <a:xfrm flipH="1">
            <a:off x="8926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23" name="Oval 31">
            <a:extLst>
              <a:ext uri="{FF2B5EF4-FFF2-40B4-BE49-F238E27FC236}">
                <a16:creationId xmlns:a16="http://schemas.microsoft.com/office/drawing/2014/main" id="{7E1734B8-45B4-4340-894F-86DD72F5C30B}"/>
              </a:ext>
            </a:extLst>
          </p:cNvPr>
          <p:cNvSpPr>
            <a:spLocks noChangeArrowheads="1"/>
          </p:cNvSpPr>
          <p:nvPr/>
        </p:nvSpPr>
        <p:spPr bwMode="auto">
          <a:xfrm flipH="1">
            <a:off x="7098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24" name="Oval 32">
            <a:extLst>
              <a:ext uri="{FF2B5EF4-FFF2-40B4-BE49-F238E27FC236}">
                <a16:creationId xmlns:a16="http://schemas.microsoft.com/office/drawing/2014/main" id="{9A961B44-C4C6-184B-8EB5-9A98C0D0D8EB}"/>
              </a:ext>
            </a:extLst>
          </p:cNvPr>
          <p:cNvSpPr>
            <a:spLocks noChangeArrowheads="1"/>
          </p:cNvSpPr>
          <p:nvPr/>
        </p:nvSpPr>
        <p:spPr bwMode="auto">
          <a:xfrm flipH="1">
            <a:off x="9307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25" name="Oval 33">
            <a:extLst>
              <a:ext uri="{FF2B5EF4-FFF2-40B4-BE49-F238E27FC236}">
                <a16:creationId xmlns:a16="http://schemas.microsoft.com/office/drawing/2014/main" id="{144E6B60-EA94-C348-990F-2C9AF04DD1CC}"/>
              </a:ext>
            </a:extLst>
          </p:cNvPr>
          <p:cNvSpPr>
            <a:spLocks noChangeArrowheads="1"/>
          </p:cNvSpPr>
          <p:nvPr/>
        </p:nvSpPr>
        <p:spPr bwMode="auto">
          <a:xfrm flipH="1">
            <a:off x="8012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26" name="Oval 34">
            <a:extLst>
              <a:ext uri="{FF2B5EF4-FFF2-40B4-BE49-F238E27FC236}">
                <a16:creationId xmlns:a16="http://schemas.microsoft.com/office/drawing/2014/main" id="{91B295A7-9404-E94F-A63C-E8D9CBDFC3B5}"/>
              </a:ext>
            </a:extLst>
          </p:cNvPr>
          <p:cNvSpPr>
            <a:spLocks noChangeArrowheads="1"/>
          </p:cNvSpPr>
          <p:nvPr/>
        </p:nvSpPr>
        <p:spPr bwMode="auto">
          <a:xfrm flipH="1">
            <a:off x="8241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27" name="Oval 35">
            <a:extLst>
              <a:ext uri="{FF2B5EF4-FFF2-40B4-BE49-F238E27FC236}">
                <a16:creationId xmlns:a16="http://schemas.microsoft.com/office/drawing/2014/main" id="{EC1258D8-0838-7846-ACBA-60332A9926B6}"/>
              </a:ext>
            </a:extLst>
          </p:cNvPr>
          <p:cNvSpPr>
            <a:spLocks noChangeArrowheads="1"/>
          </p:cNvSpPr>
          <p:nvPr/>
        </p:nvSpPr>
        <p:spPr bwMode="auto">
          <a:xfrm flipH="1">
            <a:off x="7860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28" name="Oval 36">
            <a:extLst>
              <a:ext uri="{FF2B5EF4-FFF2-40B4-BE49-F238E27FC236}">
                <a16:creationId xmlns:a16="http://schemas.microsoft.com/office/drawing/2014/main" id="{B55DF2BD-B7A7-874C-82B3-2758334C5025}"/>
              </a:ext>
            </a:extLst>
          </p:cNvPr>
          <p:cNvSpPr>
            <a:spLocks noChangeArrowheads="1"/>
          </p:cNvSpPr>
          <p:nvPr/>
        </p:nvSpPr>
        <p:spPr bwMode="auto">
          <a:xfrm flipH="1">
            <a:off x="6793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29" name="Oval 37">
            <a:extLst>
              <a:ext uri="{FF2B5EF4-FFF2-40B4-BE49-F238E27FC236}">
                <a16:creationId xmlns:a16="http://schemas.microsoft.com/office/drawing/2014/main" id="{26856A98-ECCF-2A48-B4B1-2ECBB341E067}"/>
              </a:ext>
            </a:extLst>
          </p:cNvPr>
          <p:cNvSpPr>
            <a:spLocks noChangeArrowheads="1"/>
          </p:cNvSpPr>
          <p:nvPr/>
        </p:nvSpPr>
        <p:spPr bwMode="auto">
          <a:xfrm flipH="1">
            <a:off x="9536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30" name="Oval 38">
            <a:extLst>
              <a:ext uri="{FF2B5EF4-FFF2-40B4-BE49-F238E27FC236}">
                <a16:creationId xmlns:a16="http://schemas.microsoft.com/office/drawing/2014/main" id="{3AA1884C-8425-A24E-9AB7-DCCA73660AF2}"/>
              </a:ext>
            </a:extLst>
          </p:cNvPr>
          <p:cNvSpPr>
            <a:spLocks noChangeArrowheads="1"/>
          </p:cNvSpPr>
          <p:nvPr/>
        </p:nvSpPr>
        <p:spPr bwMode="auto">
          <a:xfrm flipH="1">
            <a:off x="8698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31" name="Oval 39">
            <a:extLst>
              <a:ext uri="{FF2B5EF4-FFF2-40B4-BE49-F238E27FC236}">
                <a16:creationId xmlns:a16="http://schemas.microsoft.com/office/drawing/2014/main" id="{4D6FA9DA-8233-2E47-A92C-818DDD4CE189}"/>
              </a:ext>
            </a:extLst>
          </p:cNvPr>
          <p:cNvSpPr>
            <a:spLocks noChangeArrowheads="1"/>
          </p:cNvSpPr>
          <p:nvPr/>
        </p:nvSpPr>
        <p:spPr bwMode="auto">
          <a:xfrm flipH="1">
            <a:off x="9079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32" name="Oval 40">
            <a:extLst>
              <a:ext uri="{FF2B5EF4-FFF2-40B4-BE49-F238E27FC236}">
                <a16:creationId xmlns:a16="http://schemas.microsoft.com/office/drawing/2014/main" id="{1981ECE7-3FB7-CE46-8098-957852AD08C2}"/>
              </a:ext>
            </a:extLst>
          </p:cNvPr>
          <p:cNvSpPr>
            <a:spLocks noChangeArrowheads="1"/>
          </p:cNvSpPr>
          <p:nvPr/>
        </p:nvSpPr>
        <p:spPr bwMode="auto">
          <a:xfrm flipH="1">
            <a:off x="9155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33" name="Oval 41">
            <a:extLst>
              <a:ext uri="{FF2B5EF4-FFF2-40B4-BE49-F238E27FC236}">
                <a16:creationId xmlns:a16="http://schemas.microsoft.com/office/drawing/2014/main" id="{2F93A78E-7120-FD4D-93A6-A6B385517748}"/>
              </a:ext>
            </a:extLst>
          </p:cNvPr>
          <p:cNvSpPr>
            <a:spLocks noChangeArrowheads="1"/>
          </p:cNvSpPr>
          <p:nvPr/>
        </p:nvSpPr>
        <p:spPr bwMode="auto">
          <a:xfrm flipH="1">
            <a:off x="54217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34" name="Oval 43">
            <a:extLst>
              <a:ext uri="{FF2B5EF4-FFF2-40B4-BE49-F238E27FC236}">
                <a16:creationId xmlns:a16="http://schemas.microsoft.com/office/drawing/2014/main" id="{174DFFE8-F37C-D24A-B2E4-87EBA50F1FB4}"/>
              </a:ext>
            </a:extLst>
          </p:cNvPr>
          <p:cNvSpPr>
            <a:spLocks noChangeArrowheads="1"/>
          </p:cNvSpPr>
          <p:nvPr/>
        </p:nvSpPr>
        <p:spPr bwMode="auto">
          <a:xfrm flipH="1">
            <a:off x="4735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35" name="Oval 12">
            <a:extLst>
              <a:ext uri="{FF2B5EF4-FFF2-40B4-BE49-F238E27FC236}">
                <a16:creationId xmlns:a16="http://schemas.microsoft.com/office/drawing/2014/main" id="{D32C8C54-0A94-1E47-806E-D492B76D2168}"/>
              </a:ext>
            </a:extLst>
          </p:cNvPr>
          <p:cNvSpPr>
            <a:spLocks noChangeArrowheads="1"/>
          </p:cNvSpPr>
          <p:nvPr/>
        </p:nvSpPr>
        <p:spPr bwMode="auto">
          <a:xfrm>
            <a:off x="40451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36" name="Oval 13">
            <a:extLst>
              <a:ext uri="{FF2B5EF4-FFF2-40B4-BE49-F238E27FC236}">
                <a16:creationId xmlns:a16="http://schemas.microsoft.com/office/drawing/2014/main" id="{87883EB6-E95F-504D-B1BB-EA6E8CCEE279}"/>
              </a:ext>
            </a:extLst>
          </p:cNvPr>
          <p:cNvSpPr>
            <a:spLocks noChangeArrowheads="1"/>
          </p:cNvSpPr>
          <p:nvPr/>
        </p:nvSpPr>
        <p:spPr bwMode="auto">
          <a:xfrm>
            <a:off x="4121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37" name="Oval 14">
            <a:extLst>
              <a:ext uri="{FF2B5EF4-FFF2-40B4-BE49-F238E27FC236}">
                <a16:creationId xmlns:a16="http://schemas.microsoft.com/office/drawing/2014/main" id="{588654DF-F5CE-CF4D-B398-6AE7818C736E}"/>
              </a:ext>
            </a:extLst>
          </p:cNvPr>
          <p:cNvSpPr>
            <a:spLocks noChangeArrowheads="1"/>
          </p:cNvSpPr>
          <p:nvPr/>
        </p:nvSpPr>
        <p:spPr bwMode="auto">
          <a:xfrm flipV="1">
            <a:off x="4197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38" name="Oval 15">
            <a:extLst>
              <a:ext uri="{FF2B5EF4-FFF2-40B4-BE49-F238E27FC236}">
                <a16:creationId xmlns:a16="http://schemas.microsoft.com/office/drawing/2014/main" id="{D80FC584-41B0-354A-9A15-9639A74F9052}"/>
              </a:ext>
            </a:extLst>
          </p:cNvPr>
          <p:cNvSpPr>
            <a:spLocks noChangeArrowheads="1"/>
          </p:cNvSpPr>
          <p:nvPr/>
        </p:nvSpPr>
        <p:spPr bwMode="auto">
          <a:xfrm flipV="1">
            <a:off x="4502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39" name="Oval 16">
            <a:extLst>
              <a:ext uri="{FF2B5EF4-FFF2-40B4-BE49-F238E27FC236}">
                <a16:creationId xmlns:a16="http://schemas.microsoft.com/office/drawing/2014/main" id="{353BF644-3BC0-CE49-83FE-25DD6A3BF05D}"/>
              </a:ext>
            </a:extLst>
          </p:cNvPr>
          <p:cNvSpPr>
            <a:spLocks noChangeArrowheads="1"/>
          </p:cNvSpPr>
          <p:nvPr/>
        </p:nvSpPr>
        <p:spPr bwMode="auto">
          <a:xfrm flipV="1">
            <a:off x="46547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40" name="Oval 17">
            <a:extLst>
              <a:ext uri="{FF2B5EF4-FFF2-40B4-BE49-F238E27FC236}">
                <a16:creationId xmlns:a16="http://schemas.microsoft.com/office/drawing/2014/main" id="{F1C1A714-2923-1D49-B0DA-7C7E283DF213}"/>
              </a:ext>
            </a:extLst>
          </p:cNvPr>
          <p:cNvSpPr>
            <a:spLocks noChangeArrowheads="1"/>
          </p:cNvSpPr>
          <p:nvPr/>
        </p:nvSpPr>
        <p:spPr bwMode="auto">
          <a:xfrm flipV="1">
            <a:off x="4883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41" name="Oval 18">
            <a:extLst>
              <a:ext uri="{FF2B5EF4-FFF2-40B4-BE49-F238E27FC236}">
                <a16:creationId xmlns:a16="http://schemas.microsoft.com/office/drawing/2014/main" id="{841DF760-04CD-5049-B4F3-83E14C72A866}"/>
              </a:ext>
            </a:extLst>
          </p:cNvPr>
          <p:cNvSpPr>
            <a:spLocks noChangeArrowheads="1"/>
          </p:cNvSpPr>
          <p:nvPr/>
        </p:nvSpPr>
        <p:spPr bwMode="auto">
          <a:xfrm flipV="1">
            <a:off x="3816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42" name="Oval 19">
            <a:extLst>
              <a:ext uri="{FF2B5EF4-FFF2-40B4-BE49-F238E27FC236}">
                <a16:creationId xmlns:a16="http://schemas.microsoft.com/office/drawing/2014/main" id="{C6403194-4402-9F44-98E9-116EB14210B7}"/>
              </a:ext>
            </a:extLst>
          </p:cNvPr>
          <p:cNvSpPr>
            <a:spLocks noChangeArrowheads="1"/>
          </p:cNvSpPr>
          <p:nvPr/>
        </p:nvSpPr>
        <p:spPr bwMode="auto">
          <a:xfrm flipV="1">
            <a:off x="43499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43" name="Oval 20">
            <a:extLst>
              <a:ext uri="{FF2B5EF4-FFF2-40B4-BE49-F238E27FC236}">
                <a16:creationId xmlns:a16="http://schemas.microsoft.com/office/drawing/2014/main" id="{0E23E847-549C-8B48-A9F1-45E40FAF4D07}"/>
              </a:ext>
            </a:extLst>
          </p:cNvPr>
          <p:cNvSpPr>
            <a:spLocks noChangeArrowheads="1"/>
          </p:cNvSpPr>
          <p:nvPr/>
        </p:nvSpPr>
        <p:spPr bwMode="auto">
          <a:xfrm flipV="1">
            <a:off x="51881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44" name="Oval 21">
            <a:extLst>
              <a:ext uri="{FF2B5EF4-FFF2-40B4-BE49-F238E27FC236}">
                <a16:creationId xmlns:a16="http://schemas.microsoft.com/office/drawing/2014/main" id="{F451EFFF-5CCC-1D48-AB9C-51C2757B71BB}"/>
              </a:ext>
            </a:extLst>
          </p:cNvPr>
          <p:cNvSpPr>
            <a:spLocks noChangeArrowheads="1"/>
          </p:cNvSpPr>
          <p:nvPr/>
        </p:nvSpPr>
        <p:spPr bwMode="auto">
          <a:xfrm flipV="1">
            <a:off x="5340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45" name="Oval 22">
            <a:extLst>
              <a:ext uri="{FF2B5EF4-FFF2-40B4-BE49-F238E27FC236}">
                <a16:creationId xmlns:a16="http://schemas.microsoft.com/office/drawing/2014/main" id="{DA45EE46-4AB4-4F4B-A69E-0ABF33034756}"/>
              </a:ext>
            </a:extLst>
          </p:cNvPr>
          <p:cNvSpPr>
            <a:spLocks noChangeArrowheads="1"/>
          </p:cNvSpPr>
          <p:nvPr/>
        </p:nvSpPr>
        <p:spPr bwMode="auto">
          <a:xfrm flipV="1">
            <a:off x="54929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46" name="Oval 23">
            <a:extLst>
              <a:ext uri="{FF2B5EF4-FFF2-40B4-BE49-F238E27FC236}">
                <a16:creationId xmlns:a16="http://schemas.microsoft.com/office/drawing/2014/main" id="{5786BF3E-BD86-004B-9F41-122659562017}"/>
              </a:ext>
            </a:extLst>
          </p:cNvPr>
          <p:cNvSpPr>
            <a:spLocks noChangeArrowheads="1"/>
          </p:cNvSpPr>
          <p:nvPr/>
        </p:nvSpPr>
        <p:spPr bwMode="auto">
          <a:xfrm flipV="1">
            <a:off x="65597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47" name="Oval 24">
            <a:extLst>
              <a:ext uri="{FF2B5EF4-FFF2-40B4-BE49-F238E27FC236}">
                <a16:creationId xmlns:a16="http://schemas.microsoft.com/office/drawing/2014/main" id="{90B1D550-CA65-F949-BD83-D5F3B5A82A44}"/>
              </a:ext>
            </a:extLst>
          </p:cNvPr>
          <p:cNvSpPr>
            <a:spLocks noChangeArrowheads="1"/>
          </p:cNvSpPr>
          <p:nvPr/>
        </p:nvSpPr>
        <p:spPr bwMode="auto">
          <a:xfrm flipV="1">
            <a:off x="4959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48" name="Oval 42">
            <a:extLst>
              <a:ext uri="{FF2B5EF4-FFF2-40B4-BE49-F238E27FC236}">
                <a16:creationId xmlns:a16="http://schemas.microsoft.com/office/drawing/2014/main" id="{03D7DEE0-4618-8445-B543-823EEA9D1369}"/>
              </a:ext>
            </a:extLst>
          </p:cNvPr>
          <p:cNvSpPr>
            <a:spLocks noChangeArrowheads="1"/>
          </p:cNvSpPr>
          <p:nvPr/>
        </p:nvSpPr>
        <p:spPr bwMode="auto">
          <a:xfrm flipV="1">
            <a:off x="7931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49" name="TextBox 48">
            <a:extLst>
              <a:ext uri="{FF2B5EF4-FFF2-40B4-BE49-F238E27FC236}">
                <a16:creationId xmlns:a16="http://schemas.microsoft.com/office/drawing/2014/main" id="{CA027AD0-5CAB-6345-B004-279ACBA196B0}"/>
              </a:ext>
            </a:extLst>
          </p:cNvPr>
          <p:cNvSpPr txBox="1"/>
          <p:nvPr/>
        </p:nvSpPr>
        <p:spPr>
          <a:xfrm>
            <a:off x="5421706" y="5090160"/>
            <a:ext cx="3276600" cy="369332"/>
          </a:xfrm>
          <a:prstGeom prst="rect">
            <a:avLst/>
          </a:prstGeom>
          <a:noFill/>
        </p:spPr>
        <p:txBody>
          <a:bodyPr wrap="square" rtlCol="0">
            <a:spAutoFit/>
          </a:bodyPr>
          <a:lstStyle/>
          <a:p>
            <a:r>
              <a:rPr lang="en-US" dirty="0">
                <a:solidFill>
                  <a:schemeClr val="accent1"/>
                </a:solidFill>
              </a:rPr>
              <a:t>Hours of Studying</a:t>
            </a:r>
          </a:p>
        </p:txBody>
      </p:sp>
      <p:sp>
        <p:nvSpPr>
          <p:cNvPr id="50" name="TextBox 49">
            <a:extLst>
              <a:ext uri="{FF2B5EF4-FFF2-40B4-BE49-F238E27FC236}">
                <a16:creationId xmlns:a16="http://schemas.microsoft.com/office/drawing/2014/main" id="{01CE40CF-C184-D947-A616-E9734B0F3842}"/>
              </a:ext>
            </a:extLst>
          </p:cNvPr>
          <p:cNvSpPr txBox="1"/>
          <p:nvPr/>
        </p:nvSpPr>
        <p:spPr>
          <a:xfrm>
            <a:off x="1308155" y="3200232"/>
            <a:ext cx="3276600" cy="369332"/>
          </a:xfrm>
          <a:prstGeom prst="rect">
            <a:avLst/>
          </a:prstGeom>
          <a:noFill/>
        </p:spPr>
        <p:txBody>
          <a:bodyPr wrap="square" rtlCol="0">
            <a:spAutoFit/>
          </a:bodyPr>
          <a:lstStyle/>
          <a:p>
            <a:r>
              <a:rPr lang="en-US">
                <a:solidFill>
                  <a:schemeClr val="accent1"/>
                </a:solidFill>
              </a:rPr>
              <a:t>Passed Exam?</a:t>
            </a:r>
            <a:endParaRPr lang="en-US" dirty="0">
              <a:solidFill>
                <a:schemeClr val="accent1"/>
              </a:solidFill>
            </a:endParaRPr>
          </a:p>
        </p:txBody>
      </p:sp>
      <p:cxnSp>
        <p:nvCxnSpPr>
          <p:cNvPr id="6" name="Straight Connector 5">
            <a:extLst>
              <a:ext uri="{FF2B5EF4-FFF2-40B4-BE49-F238E27FC236}">
                <a16:creationId xmlns:a16="http://schemas.microsoft.com/office/drawing/2014/main" id="{98288CA5-3632-4C43-B3F0-1EDFE6A239C3}"/>
              </a:ext>
            </a:extLst>
          </p:cNvPr>
          <p:cNvCxnSpPr>
            <a:cxnSpLocks/>
            <a:endCxn id="18" idx="2"/>
          </p:cNvCxnSpPr>
          <p:nvPr/>
        </p:nvCxnSpPr>
        <p:spPr>
          <a:xfrm flipV="1">
            <a:off x="5124401" y="2466370"/>
            <a:ext cx="2448392" cy="230788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B4A4FE1-6D74-A24C-8CCF-1A1300941BE0}"/>
              </a:ext>
            </a:extLst>
          </p:cNvPr>
          <p:cNvCxnSpPr>
            <a:cxnSpLocks/>
          </p:cNvCxnSpPr>
          <p:nvPr/>
        </p:nvCxnSpPr>
        <p:spPr>
          <a:xfrm flipV="1">
            <a:off x="7536673" y="2443769"/>
            <a:ext cx="2084776" cy="226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FBCC0EB3-37D9-9E42-8F2E-7F0F5BBC5E7E}"/>
              </a:ext>
            </a:extLst>
          </p:cNvPr>
          <p:cNvCxnSpPr>
            <a:cxnSpLocks/>
          </p:cNvCxnSpPr>
          <p:nvPr/>
        </p:nvCxnSpPr>
        <p:spPr>
          <a:xfrm flipH="1">
            <a:off x="3362164" y="4763245"/>
            <a:ext cx="1772229"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4833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Calibri" charset="0"/>
                <a:cs typeface="Calibri" charset="0"/>
              </a:rPr>
              <a:t>Logistic Regression Classification</a:t>
            </a:r>
          </a:p>
        </p:txBody>
      </p:sp>
      <p:sp>
        <p:nvSpPr>
          <p:cNvPr id="4" name="Slide Number Placeholder 3"/>
          <p:cNvSpPr>
            <a:spLocks noGrp="1"/>
          </p:cNvSpPr>
          <p:nvPr>
            <p:ph type="sldNum" sz="quarter" idx="12"/>
          </p:nvPr>
        </p:nvSpPr>
        <p:spPr/>
        <p:txBody>
          <a:bodyPr/>
          <a:lstStyle/>
          <a:p>
            <a:fld id="{5ACD0CF0-90CC-9C41-A77B-2776398A8C8B}" type="slidenum">
              <a:rPr lang="en-US" smtClean="0">
                <a:latin typeface="Calibri" charset="0"/>
                <a:ea typeface="Calibri" charset="0"/>
                <a:cs typeface="Calibri" charset="0"/>
              </a:rPr>
              <a:pPr/>
              <a:t>55</a:t>
            </a:fld>
            <a:endParaRPr lang="en-US" dirty="0">
              <a:latin typeface="Calibri" charset="0"/>
              <a:ea typeface="Calibri" charset="0"/>
              <a:cs typeface="Calibri" charset="0"/>
            </a:endParaRPr>
          </a:p>
        </p:txBody>
      </p:sp>
      <mc:AlternateContent xmlns:mc="http://schemas.openxmlformats.org/markup-compatibility/2006" xmlns:a14="http://schemas.microsoft.com/office/drawing/2010/main">
        <mc:Choice Requires="a14">
          <p:sp>
            <p:nvSpPr>
              <p:cNvPr id="74" name="Content Placeholder 2">
                <a:extLst>
                  <a:ext uri="{FF2B5EF4-FFF2-40B4-BE49-F238E27FC236}">
                    <a16:creationId xmlns:a16="http://schemas.microsoft.com/office/drawing/2014/main" id="{FEBDC346-AA3C-0245-B9F8-59FFC51D0893}"/>
                  </a:ext>
                </a:extLst>
              </p:cNvPr>
              <p:cNvSpPr>
                <a:spLocks noGrp="1"/>
              </p:cNvSpPr>
              <p:nvPr>
                <p:ph idx="1"/>
              </p:nvPr>
            </p:nvSpPr>
            <p:spPr>
              <a:xfrm>
                <a:off x="80555" y="1066868"/>
                <a:ext cx="6791806" cy="4351338"/>
              </a:xfrm>
            </p:spPr>
            <p:txBody>
              <a:bodyPr>
                <a:normAutofit/>
              </a:bodyPr>
              <a:lstStyle/>
              <a:p>
                <a:pPr>
                  <a:spcBef>
                    <a:spcPct val="50000"/>
                  </a:spcBef>
                  <a:defRPr/>
                </a:pPr>
                <a:r>
                  <a:rPr lang="en-US" altLang="en-US" sz="2000" dirty="0">
                    <a:ea typeface="Arial" charset="0"/>
                    <a:cs typeface="Arial" charset="0"/>
                  </a:rPr>
                  <a:t>Fixing the prior approach</a:t>
                </a:r>
              </a:p>
              <a:p>
                <a:pPr lvl="1">
                  <a:spcBef>
                    <a:spcPct val="50000"/>
                  </a:spcBef>
                  <a:defRPr/>
                </a:pPr>
                <a:r>
                  <a:rPr lang="en-US" altLang="en-US" sz="1600" dirty="0">
                    <a:ea typeface="Arial" charset="0"/>
                    <a:cs typeface="Arial" charset="0"/>
                  </a:rPr>
                  <a:t>We need to somehow constrain p such that </a:t>
                </a:r>
                <a14:m>
                  <m:oMath xmlns:m="http://schemas.openxmlformats.org/officeDocument/2006/math">
                    <m:r>
                      <a:rPr lang="en-US" altLang="en-US" sz="1600" i="1">
                        <a:latin typeface="Cambria Math" panose="02040503050406030204" pitchFamily="18" charset="0"/>
                        <a:ea typeface="Arial" charset="0"/>
                        <a:cs typeface="Arial" charset="0"/>
                      </a:rPr>
                      <m:t>0</m:t>
                    </m:r>
                    <m:r>
                      <a:rPr lang="en-US" altLang="en-US" sz="1600" i="1">
                        <a:latin typeface="Cambria Math" panose="02040503050406030204" pitchFamily="18" charset="0"/>
                        <a:ea typeface="Cambria Math" panose="02040503050406030204" pitchFamily="18" charset="0"/>
                        <a:cs typeface="Arial" charset="0"/>
                      </a:rPr>
                      <m:t>≤</m:t>
                    </m:r>
                    <m:r>
                      <a:rPr lang="en-US" altLang="en-US" sz="1600" i="1">
                        <a:latin typeface="Cambria Math" panose="02040503050406030204" pitchFamily="18" charset="0"/>
                        <a:ea typeface="Cambria Math" panose="02040503050406030204" pitchFamily="18" charset="0"/>
                        <a:cs typeface="Arial" charset="0"/>
                      </a:rPr>
                      <m:t>𝑝</m:t>
                    </m:r>
                    <m:r>
                      <a:rPr lang="en-US" altLang="en-US" sz="1600" i="1">
                        <a:latin typeface="Cambria Math" panose="02040503050406030204" pitchFamily="18" charset="0"/>
                        <a:ea typeface="Cambria Math" panose="02040503050406030204" pitchFamily="18" charset="0"/>
                        <a:cs typeface="Arial" charset="0"/>
                      </a:rPr>
                      <m:t>≤1</m:t>
                    </m:r>
                  </m:oMath>
                </a14:m>
                <a:endParaRPr lang="en-US" altLang="en-US" sz="1600" dirty="0">
                  <a:ea typeface="Arial" charset="0"/>
                  <a:cs typeface="Arial" charset="0"/>
                </a:endParaRPr>
              </a:p>
              <a:p>
                <a:pPr lvl="1">
                  <a:spcBef>
                    <a:spcPct val="50000"/>
                  </a:spcBef>
                  <a:defRPr/>
                </a:pPr>
                <a:r>
                  <a:rPr lang="en-US" altLang="en-US" sz="1600" dirty="0">
                    <a:ea typeface="Arial" charset="0"/>
                    <a:cs typeface="Arial" charset="0"/>
                  </a:rPr>
                  <a:t>We know </a:t>
                </a:r>
                <a14:m>
                  <m:oMath xmlns:m="http://schemas.openxmlformats.org/officeDocument/2006/math">
                    <m:r>
                      <a:rPr lang="en-US" altLang="en-US" sz="1600" i="1" dirty="0">
                        <a:latin typeface="Cambria Math" panose="02040503050406030204" pitchFamily="18" charset="0"/>
                        <a:ea typeface="Arial" charset="0"/>
                        <a:cs typeface="Arial" charset="0"/>
                      </a:rPr>
                      <m:t>𝑃</m:t>
                    </m:r>
                    <m:d>
                      <m:dPr>
                        <m:ctrlPr>
                          <a:rPr lang="en-US" altLang="en-US" sz="1600" i="1" dirty="0">
                            <a:latin typeface="Cambria Math" panose="02040503050406030204" pitchFamily="18" charset="0"/>
                            <a:ea typeface="Arial" charset="0"/>
                            <a:cs typeface="Arial" charset="0"/>
                          </a:rPr>
                        </m:ctrlPr>
                      </m:dPr>
                      <m:e>
                        <m:r>
                          <a:rPr lang="en-US" altLang="en-US" sz="1600" i="1" dirty="0">
                            <a:latin typeface="Cambria Math" panose="02040503050406030204" pitchFamily="18" charset="0"/>
                            <a:ea typeface="Arial" charset="0"/>
                            <a:cs typeface="Arial" charset="0"/>
                          </a:rPr>
                          <m:t>𝑝𝑎𝑠𝑠</m:t>
                        </m:r>
                      </m:e>
                    </m:d>
                    <m:r>
                      <a:rPr lang="en-US" altLang="en-US" sz="1600" i="1" dirty="0">
                        <a:latin typeface="Cambria Math" panose="02040503050406030204" pitchFamily="18" charset="0"/>
                        <a:ea typeface="Arial" charset="0"/>
                        <a:cs typeface="Arial" charset="0"/>
                      </a:rPr>
                      <m:t>=</m:t>
                    </m:r>
                    <m:r>
                      <a:rPr lang="en-US" altLang="en-US" sz="1600" b="0" i="1" smtClean="0">
                        <a:latin typeface="Cambria Math" panose="02040503050406030204" pitchFamily="18" charset="0"/>
                        <a:ea typeface="Cambria Math" panose="02040503050406030204" pitchFamily="18" charset="0"/>
                        <a:cs typeface="Arial" charset="0"/>
                      </a:rPr>
                      <m:t>𝑓</m:t>
                    </m:r>
                    <m:d>
                      <m:dPr>
                        <m:ctrlPr>
                          <a:rPr lang="en-US" altLang="en-US" sz="1600" b="0" i="1" smtClean="0">
                            <a:latin typeface="Cambria Math" panose="02040503050406030204" pitchFamily="18" charset="0"/>
                            <a:ea typeface="Cambria Math" panose="02040503050406030204" pitchFamily="18" charset="0"/>
                            <a:cs typeface="Arial" charset="0"/>
                          </a:rPr>
                        </m:ctrlPr>
                      </m:dPr>
                      <m:e>
                        <m:r>
                          <a:rPr lang="en-US" altLang="en-US" sz="1600" b="0" i="1" smtClean="0">
                            <a:latin typeface="Cambria Math" panose="02040503050406030204" pitchFamily="18" charset="0"/>
                            <a:ea typeface="Cambria Math" panose="02040503050406030204" pitchFamily="18" charset="0"/>
                            <a:cs typeface="Arial" charset="0"/>
                          </a:rPr>
                          <m:t>h𝑜𝑢𝑟𝑠</m:t>
                        </m:r>
                        <m:r>
                          <a:rPr lang="en-US" altLang="en-US" sz="1600" b="0" i="1" smtClean="0">
                            <a:latin typeface="Cambria Math" panose="02040503050406030204" pitchFamily="18" charset="0"/>
                            <a:ea typeface="Cambria Math" panose="02040503050406030204" pitchFamily="18" charset="0"/>
                            <a:cs typeface="Arial" charset="0"/>
                          </a:rPr>
                          <m:t> </m:t>
                        </m:r>
                        <m:r>
                          <a:rPr lang="en-US" altLang="en-US" sz="1600" b="0" i="1" smtClean="0">
                            <a:latin typeface="Cambria Math" panose="02040503050406030204" pitchFamily="18" charset="0"/>
                            <a:ea typeface="Cambria Math" panose="02040503050406030204" pitchFamily="18" charset="0"/>
                            <a:cs typeface="Arial" charset="0"/>
                          </a:rPr>
                          <m:t>𝑜𝑓</m:t>
                        </m:r>
                        <m:r>
                          <a:rPr lang="en-US" altLang="en-US" sz="1600" b="0" i="1" smtClean="0">
                            <a:latin typeface="Cambria Math" panose="02040503050406030204" pitchFamily="18" charset="0"/>
                            <a:ea typeface="Cambria Math" panose="02040503050406030204" pitchFamily="18" charset="0"/>
                            <a:cs typeface="Arial" charset="0"/>
                          </a:rPr>
                          <m:t> </m:t>
                        </m:r>
                        <m:r>
                          <a:rPr lang="en-US" altLang="en-US" sz="1600" b="0" i="1" smtClean="0">
                            <a:latin typeface="Cambria Math" panose="02040503050406030204" pitchFamily="18" charset="0"/>
                            <a:ea typeface="Cambria Math" panose="02040503050406030204" pitchFamily="18" charset="0"/>
                            <a:cs typeface="Arial" charset="0"/>
                          </a:rPr>
                          <m:t>𝑠𝑡𝑢𝑑𝑦𝑖𝑛𝑔</m:t>
                        </m:r>
                      </m:e>
                    </m:d>
                  </m:oMath>
                </a14:m>
                <a:r>
                  <a:rPr lang="en-US" altLang="en-US" sz="1600" dirty="0">
                    <a:ea typeface="Cambria Math" panose="02040503050406030204" pitchFamily="18" charset="0"/>
                    <a:cs typeface="Arial" charset="0"/>
                  </a:rPr>
                  <a:t> but the linear function didn’t work</a:t>
                </a:r>
              </a:p>
              <a:p>
                <a:pPr lvl="1">
                  <a:spcBef>
                    <a:spcPct val="50000"/>
                  </a:spcBef>
                  <a:defRPr/>
                </a:pPr>
                <a:r>
                  <a:rPr lang="en-US" altLang="en-US" sz="1600" dirty="0">
                    <a:ea typeface="Cambria Math" panose="02040503050406030204" pitchFamily="18" charset="0"/>
                    <a:cs typeface="Arial" charset="0"/>
                  </a:rPr>
                  <a:t>Let’s try to develop a new function </a:t>
                </a:r>
                <a14:m>
                  <m:oMath xmlns:m="http://schemas.openxmlformats.org/officeDocument/2006/math">
                    <m:r>
                      <a:rPr lang="en-US" altLang="en-US" sz="1600" i="1">
                        <a:latin typeface="Cambria Math" panose="02040503050406030204" pitchFamily="18" charset="0"/>
                        <a:ea typeface="Cambria Math" panose="02040503050406030204" pitchFamily="18" charset="0"/>
                        <a:cs typeface="Arial" charset="0"/>
                      </a:rPr>
                      <m:t>𝑓</m:t>
                    </m:r>
                    <m:d>
                      <m:dPr>
                        <m:ctrlPr>
                          <a:rPr lang="en-US" altLang="en-US" sz="1600" i="1">
                            <a:latin typeface="Cambria Math" panose="02040503050406030204" pitchFamily="18" charset="0"/>
                            <a:ea typeface="Cambria Math" panose="02040503050406030204" pitchFamily="18" charset="0"/>
                            <a:cs typeface="Arial" charset="0"/>
                          </a:rPr>
                        </m:ctrlPr>
                      </m:dPr>
                      <m:e>
                        <m:r>
                          <a:rPr lang="en-US" altLang="en-US" sz="1600" i="1">
                            <a:latin typeface="Cambria Math" panose="02040503050406030204" pitchFamily="18" charset="0"/>
                            <a:ea typeface="Cambria Math" panose="02040503050406030204" pitchFamily="18" charset="0"/>
                            <a:cs typeface="Arial" charset="0"/>
                          </a:rPr>
                          <m:t>h𝑜𝑢𝑟𝑠</m:t>
                        </m:r>
                        <m:r>
                          <a:rPr lang="en-US" altLang="en-US" sz="1600" i="1">
                            <a:latin typeface="Cambria Math" panose="02040503050406030204" pitchFamily="18" charset="0"/>
                            <a:ea typeface="Cambria Math" panose="02040503050406030204" pitchFamily="18" charset="0"/>
                            <a:cs typeface="Arial" charset="0"/>
                          </a:rPr>
                          <m:t> </m:t>
                        </m:r>
                        <m:r>
                          <a:rPr lang="en-US" altLang="en-US" sz="1600" i="1">
                            <a:latin typeface="Cambria Math" panose="02040503050406030204" pitchFamily="18" charset="0"/>
                            <a:ea typeface="Cambria Math" panose="02040503050406030204" pitchFamily="18" charset="0"/>
                            <a:cs typeface="Arial" charset="0"/>
                          </a:rPr>
                          <m:t>𝑜𝑓</m:t>
                        </m:r>
                        <m:r>
                          <a:rPr lang="en-US" altLang="en-US" sz="1600" i="1">
                            <a:latin typeface="Cambria Math" panose="02040503050406030204" pitchFamily="18" charset="0"/>
                            <a:ea typeface="Cambria Math" panose="02040503050406030204" pitchFamily="18" charset="0"/>
                            <a:cs typeface="Arial" charset="0"/>
                          </a:rPr>
                          <m:t> </m:t>
                        </m:r>
                        <m:r>
                          <a:rPr lang="en-US" altLang="en-US" sz="1600" i="1">
                            <a:latin typeface="Cambria Math" panose="02040503050406030204" pitchFamily="18" charset="0"/>
                            <a:ea typeface="Cambria Math" panose="02040503050406030204" pitchFamily="18" charset="0"/>
                            <a:cs typeface="Arial" charset="0"/>
                          </a:rPr>
                          <m:t>𝑠𝑡𝑢𝑑𝑦𝑖𝑛𝑔</m:t>
                        </m:r>
                      </m:e>
                    </m:d>
                  </m:oMath>
                </a14:m>
                <a:r>
                  <a:rPr lang="en-US" altLang="en-US" sz="1600" dirty="0">
                    <a:ea typeface="Cambria Math" panose="02040503050406030204" pitchFamily="18" charset="0"/>
                    <a:cs typeface="Arial" charset="0"/>
                  </a:rPr>
                  <a:t>  that satisfies this criteria</a:t>
                </a:r>
                <a:endParaRPr lang="en-US" altLang="en-US" sz="1600" dirty="0">
                  <a:ea typeface="Arial" charset="0"/>
                  <a:cs typeface="Arial" charset="0"/>
                </a:endParaRPr>
              </a:p>
            </p:txBody>
          </p:sp>
        </mc:Choice>
        <mc:Fallback xmlns="">
          <p:sp>
            <p:nvSpPr>
              <p:cNvPr id="74" name="Content Placeholder 2">
                <a:extLst>
                  <a:ext uri="{FF2B5EF4-FFF2-40B4-BE49-F238E27FC236}">
                    <a16:creationId xmlns:a16="http://schemas.microsoft.com/office/drawing/2014/main" id="{FEBDC346-AA3C-0245-B9F8-59FFC51D0893}"/>
                  </a:ext>
                </a:extLst>
              </p:cNvPr>
              <p:cNvSpPr>
                <a:spLocks noGrp="1" noRot="1" noChangeAspect="1" noMove="1" noResize="1" noEditPoints="1" noAdjustHandles="1" noChangeArrowheads="1" noChangeShapeType="1" noTextEdit="1"/>
              </p:cNvSpPr>
              <p:nvPr>
                <p:ph idx="1"/>
              </p:nvPr>
            </p:nvSpPr>
            <p:spPr>
              <a:xfrm>
                <a:off x="80555" y="1066868"/>
                <a:ext cx="6791806" cy="4351338"/>
              </a:xfrm>
              <a:blipFill>
                <a:blip r:embed="rId2"/>
                <a:stretch>
                  <a:fillRect l="-560" t="-174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AB6D26C6-D55A-0040-AFAA-DE93B62DF7ED}"/>
              </a:ext>
            </a:extLst>
          </p:cNvPr>
          <p:cNvPicPr>
            <a:picLocks noChangeAspect="1"/>
          </p:cNvPicPr>
          <p:nvPr/>
        </p:nvPicPr>
        <p:blipFill>
          <a:blip r:embed="rId3"/>
          <a:stretch>
            <a:fillRect/>
          </a:stretch>
        </p:blipFill>
        <p:spPr>
          <a:xfrm>
            <a:off x="7212400" y="2345623"/>
            <a:ext cx="4637511" cy="2396624"/>
          </a:xfrm>
          <a:prstGeom prst="rect">
            <a:avLst/>
          </a:prstGeom>
        </p:spPr>
      </p:pic>
    </p:spTree>
    <p:extLst>
      <p:ext uri="{BB962C8B-B14F-4D97-AF65-F5344CB8AC3E}">
        <p14:creationId xmlns:p14="http://schemas.microsoft.com/office/powerpoint/2010/main" val="28364417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Calibri" charset="0"/>
                <a:cs typeface="Calibri" charset="0"/>
              </a:rPr>
              <a:t>Logistic Regression Classification</a:t>
            </a:r>
          </a:p>
        </p:txBody>
      </p:sp>
      <p:sp>
        <p:nvSpPr>
          <p:cNvPr id="4" name="Slide Number Placeholder 3"/>
          <p:cNvSpPr>
            <a:spLocks noGrp="1"/>
          </p:cNvSpPr>
          <p:nvPr>
            <p:ph type="sldNum" sz="quarter" idx="12"/>
          </p:nvPr>
        </p:nvSpPr>
        <p:spPr/>
        <p:txBody>
          <a:bodyPr/>
          <a:lstStyle/>
          <a:p>
            <a:fld id="{5ACD0CF0-90CC-9C41-A77B-2776398A8C8B}" type="slidenum">
              <a:rPr lang="en-US" smtClean="0">
                <a:latin typeface="Calibri" charset="0"/>
                <a:ea typeface="Calibri" charset="0"/>
                <a:cs typeface="Calibri" charset="0"/>
              </a:rPr>
              <a:pPr/>
              <a:t>56</a:t>
            </a:fld>
            <a:endParaRPr lang="en-US" dirty="0">
              <a:latin typeface="Calibri" charset="0"/>
              <a:ea typeface="Calibri" charset="0"/>
              <a:cs typeface="Calibri" charset="0"/>
            </a:endParaRPr>
          </a:p>
        </p:txBody>
      </p:sp>
      <mc:AlternateContent xmlns:mc="http://schemas.openxmlformats.org/markup-compatibility/2006" xmlns:a14="http://schemas.microsoft.com/office/drawing/2010/main">
        <mc:Choice Requires="a14">
          <p:sp>
            <p:nvSpPr>
              <p:cNvPr id="74" name="Content Placeholder 2">
                <a:extLst>
                  <a:ext uri="{FF2B5EF4-FFF2-40B4-BE49-F238E27FC236}">
                    <a16:creationId xmlns:a16="http://schemas.microsoft.com/office/drawing/2014/main" id="{FEBDC346-AA3C-0245-B9F8-59FFC51D0893}"/>
                  </a:ext>
                </a:extLst>
              </p:cNvPr>
              <p:cNvSpPr>
                <a:spLocks noGrp="1"/>
              </p:cNvSpPr>
              <p:nvPr>
                <p:ph idx="1"/>
              </p:nvPr>
            </p:nvSpPr>
            <p:spPr>
              <a:xfrm>
                <a:off x="80554" y="1066868"/>
                <a:ext cx="10515599" cy="4351338"/>
              </a:xfrm>
            </p:spPr>
            <p:txBody>
              <a:bodyPr>
                <a:noAutofit/>
              </a:bodyPr>
              <a:lstStyle/>
              <a:p>
                <a:pPr>
                  <a:spcBef>
                    <a:spcPct val="50000"/>
                  </a:spcBef>
                  <a:defRPr/>
                </a:pPr>
                <a:r>
                  <a:rPr lang="en-US" altLang="en-US" sz="1600" dirty="0">
                    <a:ea typeface="Arial" charset="0"/>
                    <a:cs typeface="Arial" charset="0"/>
                  </a:rPr>
                  <a:t>Two Steps</a:t>
                </a:r>
              </a:p>
              <a:p>
                <a:pPr marL="800100" lvl="1" indent="-342900">
                  <a:spcBef>
                    <a:spcPct val="50000"/>
                  </a:spcBef>
                  <a:buFont typeface="+mj-lt"/>
                  <a:buAutoNum type="arabicPeriod"/>
                  <a:defRPr/>
                </a:pPr>
                <a:r>
                  <a:rPr lang="en-US" altLang="en-US" sz="1600" dirty="0">
                    <a:ea typeface="Arial" charset="0"/>
                    <a:cs typeface="Arial" charset="0"/>
                  </a:rPr>
                  <a:t>It must always be positive (since </a:t>
                </a:r>
                <a14:m>
                  <m:oMath xmlns:m="http://schemas.openxmlformats.org/officeDocument/2006/math">
                    <m:r>
                      <a:rPr lang="en-US" altLang="en-US" sz="1600" i="1">
                        <a:latin typeface="Cambria Math" panose="02040503050406030204" pitchFamily="18" charset="0"/>
                        <a:ea typeface="Arial" charset="0"/>
                        <a:cs typeface="Arial" charset="0"/>
                      </a:rPr>
                      <m:t>0</m:t>
                    </m:r>
                    <m:r>
                      <a:rPr lang="en-US" altLang="en-US" sz="1600" i="1">
                        <a:latin typeface="Cambria Math" panose="02040503050406030204" pitchFamily="18" charset="0"/>
                        <a:ea typeface="Cambria Math" panose="02040503050406030204" pitchFamily="18" charset="0"/>
                        <a:cs typeface="Arial" charset="0"/>
                      </a:rPr>
                      <m:t>≤</m:t>
                    </m:r>
                    <m:r>
                      <a:rPr lang="en-US" altLang="en-US" sz="1600" i="1">
                        <a:latin typeface="Cambria Math" panose="02040503050406030204" pitchFamily="18" charset="0"/>
                        <a:ea typeface="Cambria Math" panose="02040503050406030204" pitchFamily="18" charset="0"/>
                        <a:cs typeface="Arial" charset="0"/>
                      </a:rPr>
                      <m:t>𝑝</m:t>
                    </m:r>
                    <m:r>
                      <a:rPr lang="en-US" altLang="en-US" sz="1600" b="0" i="1" smtClean="0">
                        <a:latin typeface="Cambria Math" panose="02040503050406030204" pitchFamily="18" charset="0"/>
                        <a:ea typeface="Cambria Math" panose="02040503050406030204" pitchFamily="18" charset="0"/>
                        <a:cs typeface="Arial" charset="0"/>
                      </a:rPr>
                      <m:t>(</m:t>
                    </m:r>
                    <m:r>
                      <a:rPr lang="en-US" altLang="en-US" sz="1600" b="0" i="1" smtClean="0">
                        <a:latin typeface="Cambria Math" panose="02040503050406030204" pitchFamily="18" charset="0"/>
                        <a:ea typeface="Cambria Math" panose="02040503050406030204" pitchFamily="18" charset="0"/>
                        <a:cs typeface="Arial" charset="0"/>
                      </a:rPr>
                      <m:t>𝑝𝑎𝑠𝑠</m:t>
                    </m:r>
                  </m:oMath>
                </a14:m>
                <a:r>
                  <a:rPr lang="en-US" altLang="en-US" sz="1600" dirty="0">
                    <a:ea typeface="Arial" charset="0"/>
                    <a:cs typeface="Arial" charset="0"/>
                  </a:rPr>
                  <a:t>)</a:t>
                </a:r>
              </a:p>
              <a:p>
                <a:pPr lvl="2">
                  <a:spcBef>
                    <a:spcPct val="50000"/>
                  </a:spcBef>
                  <a:defRPr/>
                </a:pPr>
                <a14:m>
                  <m:oMath xmlns:m="http://schemas.openxmlformats.org/officeDocument/2006/math">
                    <m:r>
                      <a:rPr lang="en-US" altLang="en-US" sz="1600" i="1" dirty="0" smtClean="0">
                        <a:latin typeface="Cambria Math" panose="02040503050406030204" pitchFamily="18" charset="0"/>
                        <a:ea typeface="Arial" charset="0"/>
                        <a:cs typeface="Arial" charset="0"/>
                      </a:rPr>
                      <m:t>|</m:t>
                    </m:r>
                    <m:r>
                      <a:rPr lang="en-US" altLang="en-US" sz="1600" i="1" dirty="0">
                        <a:latin typeface="Cambria Math" panose="02040503050406030204" pitchFamily="18" charset="0"/>
                        <a:ea typeface="Arial" charset="0"/>
                        <a:cs typeface="Arial" charset="0"/>
                      </a:rPr>
                      <m:t> </m:t>
                    </m:r>
                    <m:r>
                      <a:rPr lang="en-US" altLang="en-US" sz="1600" i="1" dirty="0" smtClean="0">
                        <a:latin typeface="Cambria Math" panose="02040503050406030204" pitchFamily="18" charset="0"/>
                        <a:ea typeface="Arial" charset="0"/>
                        <a:cs typeface="Arial" charset="0"/>
                      </a:rPr>
                      <m:t>𝑥</m:t>
                    </m:r>
                    <m:r>
                      <a:rPr lang="en-US" altLang="en-US" sz="1600" i="1" dirty="0">
                        <a:latin typeface="Cambria Math" panose="02040503050406030204" pitchFamily="18" charset="0"/>
                        <a:ea typeface="Arial" charset="0"/>
                        <a:cs typeface="Arial" charset="0"/>
                      </a:rPr>
                      <m:t> </m:t>
                    </m:r>
                    <m:r>
                      <a:rPr lang="en-US" altLang="en-US" sz="1600" i="1" dirty="0" smtClean="0">
                        <a:latin typeface="Cambria Math" panose="02040503050406030204" pitchFamily="18" charset="0"/>
                        <a:ea typeface="Arial" charset="0"/>
                        <a:cs typeface="Arial" charset="0"/>
                      </a:rPr>
                      <m:t>|</m:t>
                    </m:r>
                    <m:r>
                      <a:rPr lang="en-US" altLang="en-US" sz="1600" i="1" dirty="0">
                        <a:latin typeface="Cambria Math" panose="02040503050406030204" pitchFamily="18" charset="0"/>
                        <a:ea typeface="Arial" charset="0"/>
                        <a:cs typeface="Arial" charset="0"/>
                      </a:rPr>
                      <m:t> </m:t>
                    </m:r>
                    <m:r>
                      <a:rPr lang="en-US" altLang="en-US" sz="1600" i="1" dirty="0" smtClean="0">
                        <a:latin typeface="Cambria Math" panose="02040503050406030204" pitchFamily="18" charset="0"/>
                        <a:ea typeface="Arial" charset="0"/>
                        <a:cs typeface="Arial" charset="0"/>
                      </a:rPr>
                      <m:t> </m:t>
                    </m:r>
                  </m:oMath>
                </a14:m>
                <a:r>
                  <a:rPr lang="en-US" altLang="en-US" sz="1600" dirty="0">
                    <a:ea typeface="Arial" charset="0"/>
                    <a:cs typeface="Arial" charset="0"/>
                  </a:rPr>
                  <a:t>?</a:t>
                </a:r>
              </a:p>
              <a:p>
                <a:pPr lvl="2">
                  <a:spcBef>
                    <a:spcPct val="50000"/>
                  </a:spcBef>
                  <a:defRPr/>
                </a:pPr>
                <a14:m>
                  <m:oMath xmlns:m="http://schemas.openxmlformats.org/officeDocument/2006/math">
                    <m:sSup>
                      <m:sSupPr>
                        <m:ctrlPr>
                          <a:rPr lang="en-US" altLang="en-US" sz="1600" b="0" i="1" dirty="0" smtClean="0">
                            <a:latin typeface="Cambria Math" panose="02040503050406030204" pitchFamily="18" charset="0"/>
                            <a:ea typeface="Arial" charset="0"/>
                            <a:cs typeface="Arial" charset="0"/>
                          </a:rPr>
                        </m:ctrlPr>
                      </m:sSupPr>
                      <m:e>
                        <m:r>
                          <a:rPr lang="en-US" altLang="en-US" sz="1600" b="0" i="1" dirty="0" smtClean="0">
                            <a:latin typeface="Cambria Math" panose="02040503050406030204" pitchFamily="18" charset="0"/>
                            <a:ea typeface="Arial" charset="0"/>
                            <a:cs typeface="Arial" charset="0"/>
                          </a:rPr>
                          <m:t>𝑥</m:t>
                        </m:r>
                      </m:e>
                      <m:sup>
                        <m:r>
                          <a:rPr lang="en-US" altLang="en-US" sz="1600" b="0" i="1" dirty="0" smtClean="0">
                            <a:latin typeface="Cambria Math" panose="02040503050406030204" pitchFamily="18" charset="0"/>
                            <a:ea typeface="Arial" charset="0"/>
                            <a:cs typeface="Arial" charset="0"/>
                          </a:rPr>
                          <m:t>2</m:t>
                        </m:r>
                      </m:sup>
                    </m:sSup>
                    <m:r>
                      <a:rPr lang="en-US" altLang="en-US" sz="1600" i="1" dirty="0">
                        <a:latin typeface="Cambria Math" panose="02040503050406030204" pitchFamily="18" charset="0"/>
                        <a:ea typeface="Arial" charset="0"/>
                        <a:cs typeface="Arial" charset="0"/>
                      </a:rPr>
                      <m:t> </m:t>
                    </m:r>
                  </m:oMath>
                </a14:m>
                <a:r>
                  <a:rPr lang="en-US" altLang="en-US" sz="1600" dirty="0">
                    <a:ea typeface="Arial" charset="0"/>
                    <a:cs typeface="Arial" charset="0"/>
                  </a:rPr>
                  <a:t> ?</a:t>
                </a:r>
              </a:p>
              <a:p>
                <a:pPr lvl="2">
                  <a:spcBef>
                    <a:spcPct val="50000"/>
                  </a:spcBef>
                  <a:defRPr/>
                </a:pPr>
                <a:r>
                  <a:rPr lang="en-US" altLang="en-US" sz="1600" dirty="0">
                    <a:ea typeface="Arial" charset="0"/>
                    <a:cs typeface="Arial" charset="0"/>
                  </a:rPr>
                  <a:t>What about  </a:t>
                </a:r>
                <a14:m>
                  <m:oMath xmlns:m="http://schemas.openxmlformats.org/officeDocument/2006/math">
                    <m:r>
                      <a:rPr lang="en-US" altLang="en-US" sz="1600" b="0" i="1" smtClean="0">
                        <a:latin typeface="Cambria Math" panose="02040503050406030204" pitchFamily="18" charset="0"/>
                        <a:ea typeface="Arial" charset="0"/>
                        <a:cs typeface="Arial" charset="0"/>
                      </a:rPr>
                      <m:t>𝑝</m:t>
                    </m:r>
                    <m:r>
                      <a:rPr lang="en-US" altLang="en-US" sz="1600" b="0" i="1" smtClean="0">
                        <a:latin typeface="Cambria Math" panose="02040503050406030204" pitchFamily="18" charset="0"/>
                        <a:ea typeface="Arial" charset="0"/>
                        <a:cs typeface="Arial" charset="0"/>
                      </a:rPr>
                      <m:t>(</m:t>
                    </m:r>
                    <m:r>
                      <a:rPr lang="en-US" altLang="en-US" sz="1600" b="0" i="1" smtClean="0">
                        <a:latin typeface="Cambria Math" panose="02040503050406030204" pitchFamily="18" charset="0"/>
                        <a:ea typeface="Arial" charset="0"/>
                        <a:cs typeface="Arial" charset="0"/>
                      </a:rPr>
                      <m:t>𝑝𝑎𝑠𝑠</m:t>
                    </m:r>
                    <m:r>
                      <a:rPr lang="en-US" altLang="en-US" sz="1600" b="0" i="1" smtClean="0">
                        <a:latin typeface="Cambria Math" panose="02040503050406030204" pitchFamily="18" charset="0"/>
                        <a:ea typeface="Arial" charset="0"/>
                        <a:cs typeface="Arial" charset="0"/>
                      </a:rPr>
                      <m:t>)= </m:t>
                    </m:r>
                    <m:sSup>
                      <m:sSupPr>
                        <m:ctrlPr>
                          <a:rPr lang="en-US" altLang="en-US" sz="1600" b="0" i="1" smtClean="0">
                            <a:latin typeface="Cambria Math" panose="02040503050406030204" pitchFamily="18" charset="0"/>
                            <a:ea typeface="Arial" charset="0"/>
                            <a:cs typeface="Arial" charset="0"/>
                          </a:rPr>
                        </m:ctrlPr>
                      </m:sSupPr>
                      <m:e>
                        <m:r>
                          <a:rPr lang="en-US" altLang="en-US" sz="1600" b="0" i="1" smtClean="0">
                            <a:latin typeface="Cambria Math" panose="02040503050406030204" pitchFamily="18" charset="0"/>
                            <a:ea typeface="Arial" charset="0"/>
                            <a:cs typeface="Arial" charset="0"/>
                          </a:rPr>
                          <m:t>𝑒</m:t>
                        </m:r>
                      </m:e>
                      <m:sup>
                        <m:sSub>
                          <m:sSubPr>
                            <m:ctrlPr>
                              <a:rPr lang="en-US" altLang="en-US" sz="1600" i="1" smtClean="0">
                                <a:latin typeface="Cambria Math" panose="02040503050406030204" pitchFamily="18" charset="0"/>
                                <a:ea typeface="Cambria Math" panose="02040503050406030204" pitchFamily="18" charset="0"/>
                                <a:cs typeface="Arial" charset="0"/>
                              </a:rPr>
                            </m:ctrlPr>
                          </m:sSubPr>
                          <m:e>
                            <m:r>
                              <a:rPr lang="en-US" altLang="en-US" sz="1600" i="1">
                                <a:latin typeface="Cambria Math" panose="02040503050406030204" pitchFamily="18" charset="0"/>
                                <a:ea typeface="Cambria Math" panose="02040503050406030204" pitchFamily="18" charset="0"/>
                                <a:cs typeface="Arial" charset="0"/>
                              </a:rPr>
                              <m:t>𝛽</m:t>
                            </m:r>
                          </m:e>
                          <m:sub>
                            <m:r>
                              <a:rPr lang="en-US" altLang="en-US" sz="1600" i="1">
                                <a:latin typeface="Cambria Math" panose="02040503050406030204" pitchFamily="18" charset="0"/>
                                <a:ea typeface="Cambria Math" panose="02040503050406030204" pitchFamily="18" charset="0"/>
                                <a:cs typeface="Arial" charset="0"/>
                              </a:rPr>
                              <m:t>0</m:t>
                            </m:r>
                          </m:sub>
                        </m:sSub>
                        <m:r>
                          <a:rPr lang="en-US" altLang="en-US" sz="1600" i="1">
                            <a:latin typeface="Cambria Math" panose="02040503050406030204" pitchFamily="18" charset="0"/>
                            <a:ea typeface="Cambria Math" panose="02040503050406030204" pitchFamily="18" charset="0"/>
                            <a:cs typeface="Arial" charset="0"/>
                          </a:rPr>
                          <m:t>+</m:t>
                        </m:r>
                        <m:sSub>
                          <m:sSubPr>
                            <m:ctrlPr>
                              <a:rPr lang="en-US" altLang="en-US" sz="1600" i="1">
                                <a:latin typeface="Cambria Math" panose="02040503050406030204" pitchFamily="18" charset="0"/>
                                <a:ea typeface="Cambria Math" panose="02040503050406030204" pitchFamily="18" charset="0"/>
                                <a:cs typeface="Arial" charset="0"/>
                              </a:rPr>
                            </m:ctrlPr>
                          </m:sSubPr>
                          <m:e>
                            <m:r>
                              <a:rPr lang="en-US" altLang="en-US" sz="1600" i="1">
                                <a:latin typeface="Cambria Math" panose="02040503050406030204" pitchFamily="18" charset="0"/>
                                <a:ea typeface="Cambria Math" panose="02040503050406030204" pitchFamily="18" charset="0"/>
                                <a:cs typeface="Arial" charset="0"/>
                              </a:rPr>
                              <m:t>𝛽</m:t>
                            </m:r>
                          </m:e>
                          <m:sub>
                            <m:r>
                              <a:rPr lang="en-US" altLang="en-US" sz="1600" i="1">
                                <a:latin typeface="Cambria Math" panose="02040503050406030204" pitchFamily="18" charset="0"/>
                                <a:ea typeface="Cambria Math" panose="02040503050406030204" pitchFamily="18" charset="0"/>
                                <a:cs typeface="Arial" charset="0"/>
                              </a:rPr>
                              <m:t>1</m:t>
                            </m:r>
                          </m:sub>
                        </m:sSub>
                        <m:r>
                          <a:rPr lang="en-US" altLang="en-US" sz="1600" b="0" i="1" smtClean="0">
                            <a:latin typeface="Cambria Math" panose="02040503050406030204" pitchFamily="18" charset="0"/>
                            <a:ea typeface="Cambria Math" panose="02040503050406030204" pitchFamily="18" charset="0"/>
                            <a:cs typeface="Arial" charset="0"/>
                          </a:rPr>
                          <m:t>∗</m:t>
                        </m:r>
                        <m:r>
                          <a:rPr lang="en-US" altLang="en-US" sz="1600" i="1">
                            <a:latin typeface="Cambria Math" panose="02040503050406030204" pitchFamily="18" charset="0"/>
                            <a:ea typeface="Cambria Math" panose="02040503050406030204" pitchFamily="18" charset="0"/>
                            <a:cs typeface="Arial" charset="0"/>
                          </a:rPr>
                          <m:t>h𝑜𝑢𝑟𝑠</m:t>
                        </m:r>
                        <m:r>
                          <a:rPr lang="en-US" altLang="en-US" sz="1600" i="1">
                            <a:latin typeface="Cambria Math" panose="02040503050406030204" pitchFamily="18" charset="0"/>
                            <a:ea typeface="Cambria Math" panose="02040503050406030204" pitchFamily="18" charset="0"/>
                            <a:cs typeface="Arial" charset="0"/>
                          </a:rPr>
                          <m:t> </m:t>
                        </m:r>
                        <m:r>
                          <a:rPr lang="en-US" altLang="en-US" sz="1600" i="1">
                            <a:latin typeface="Cambria Math" panose="02040503050406030204" pitchFamily="18" charset="0"/>
                            <a:ea typeface="Cambria Math" panose="02040503050406030204" pitchFamily="18" charset="0"/>
                            <a:cs typeface="Arial" charset="0"/>
                          </a:rPr>
                          <m:t>𝑜𝑓</m:t>
                        </m:r>
                        <m:r>
                          <a:rPr lang="en-US" altLang="en-US" sz="1600" i="1">
                            <a:latin typeface="Cambria Math" panose="02040503050406030204" pitchFamily="18" charset="0"/>
                            <a:ea typeface="Cambria Math" panose="02040503050406030204" pitchFamily="18" charset="0"/>
                            <a:cs typeface="Arial" charset="0"/>
                          </a:rPr>
                          <m:t> </m:t>
                        </m:r>
                        <m:r>
                          <a:rPr lang="en-US" altLang="en-US" sz="1600" i="1">
                            <a:latin typeface="Cambria Math" panose="02040503050406030204" pitchFamily="18" charset="0"/>
                            <a:ea typeface="Cambria Math" panose="02040503050406030204" pitchFamily="18" charset="0"/>
                            <a:cs typeface="Arial" charset="0"/>
                          </a:rPr>
                          <m:t>𝑠𝑡𝑢𝑑𝑦𝑖𝑛𝑔</m:t>
                        </m:r>
                      </m:sup>
                    </m:sSup>
                  </m:oMath>
                </a14:m>
                <a:r>
                  <a:rPr lang="en-US" altLang="en-US" sz="1600" b="0" dirty="0">
                    <a:ea typeface="Arial" charset="0"/>
                    <a:cs typeface="Arial" charset="0"/>
                  </a:rPr>
                  <a:t> ?</a:t>
                </a:r>
              </a:p>
              <a:p>
                <a:pPr lvl="2">
                  <a:spcBef>
                    <a:spcPct val="50000"/>
                  </a:spcBef>
                  <a:defRPr/>
                </a:pPr>
                <a:r>
                  <a:rPr lang="en-US" altLang="en-US" sz="1600" dirty="0">
                    <a:ea typeface="Arial" charset="0"/>
                    <a:cs typeface="Arial" charset="0"/>
                  </a:rPr>
                  <a:t>This works, but there are times when it would be greater than 1</a:t>
                </a:r>
              </a:p>
              <a:p>
                <a:pPr marL="800100" lvl="1" indent="-342900">
                  <a:spcBef>
                    <a:spcPct val="50000"/>
                  </a:spcBef>
                  <a:buFont typeface="+mj-lt"/>
                  <a:buAutoNum type="arabicPeriod"/>
                  <a:defRPr/>
                </a:pPr>
                <a:r>
                  <a:rPr lang="en-US" altLang="en-US" sz="1600" dirty="0">
                    <a:ea typeface="Arial" charset="0"/>
                    <a:cs typeface="Arial" charset="0"/>
                  </a:rPr>
                  <a:t>It must always be less than 1 (</a:t>
                </a:r>
                <a14:m>
                  <m:oMath xmlns:m="http://schemas.openxmlformats.org/officeDocument/2006/math">
                    <m:r>
                      <a:rPr lang="en-US" altLang="en-US" sz="1600" i="1">
                        <a:latin typeface="Cambria Math" panose="02040503050406030204" pitchFamily="18" charset="0"/>
                        <a:ea typeface="Cambria Math" panose="02040503050406030204" pitchFamily="18" charset="0"/>
                        <a:cs typeface="Arial" charset="0"/>
                      </a:rPr>
                      <m:t>𝑝</m:t>
                    </m:r>
                    <m:r>
                      <a:rPr lang="en-US" altLang="en-US" sz="1600" b="0" i="1" smtClean="0">
                        <a:latin typeface="Cambria Math" panose="02040503050406030204" pitchFamily="18" charset="0"/>
                        <a:ea typeface="Cambria Math" panose="02040503050406030204" pitchFamily="18" charset="0"/>
                        <a:cs typeface="Arial" charset="0"/>
                      </a:rPr>
                      <m:t>(</m:t>
                    </m:r>
                    <m:r>
                      <a:rPr lang="en-US" altLang="en-US" sz="1600" b="0" i="1" smtClean="0">
                        <a:latin typeface="Cambria Math" panose="02040503050406030204" pitchFamily="18" charset="0"/>
                        <a:ea typeface="Cambria Math" panose="02040503050406030204" pitchFamily="18" charset="0"/>
                        <a:cs typeface="Arial" charset="0"/>
                      </a:rPr>
                      <m:t>𝑝𝑎𝑠𝑠</m:t>
                    </m:r>
                    <m:r>
                      <a:rPr lang="en-US" altLang="en-US" sz="1600" b="0" i="1" smtClean="0">
                        <a:latin typeface="Cambria Math" panose="02040503050406030204" pitchFamily="18" charset="0"/>
                        <a:ea typeface="Cambria Math" panose="02040503050406030204" pitchFamily="18" charset="0"/>
                        <a:cs typeface="Arial" charset="0"/>
                      </a:rPr>
                      <m:t>)≤1</m:t>
                    </m:r>
                  </m:oMath>
                </a14:m>
                <a:r>
                  <a:rPr lang="en-US" altLang="en-US" sz="1600" dirty="0">
                    <a:ea typeface="Arial" charset="0"/>
                    <a:cs typeface="Arial" charset="0"/>
                  </a:rPr>
                  <a:t>)</a:t>
                </a:r>
              </a:p>
              <a:p>
                <a:pPr lvl="2">
                  <a:spcBef>
                    <a:spcPct val="50000"/>
                  </a:spcBef>
                  <a:defRPr/>
                </a:pPr>
                <a:r>
                  <a:rPr lang="en-US" altLang="en-US" sz="1600" dirty="0">
                    <a:ea typeface="Arial" charset="0"/>
                    <a:cs typeface="Arial" charset="0"/>
                  </a:rPr>
                  <a:t>If you think about proportions, any number that is divided by a number slightly greater than it will give us a number smaller than 1</a:t>
                </a:r>
              </a:p>
              <a:p>
                <a:pPr lvl="2">
                  <a:spcBef>
                    <a:spcPct val="50000"/>
                  </a:spcBef>
                  <a:defRPr/>
                </a:pPr>
                <a:r>
                  <a:rPr lang="en-US" altLang="en-US" sz="1600" dirty="0">
                    <a:ea typeface="Arial" charset="0"/>
                    <a:cs typeface="Arial" charset="0"/>
                  </a:rPr>
                  <a:t>What if we just add 1 to the denominator?</a:t>
                </a:r>
              </a:p>
              <a:p>
                <a:pPr lvl="2">
                  <a:spcBef>
                    <a:spcPct val="50000"/>
                  </a:spcBef>
                  <a:defRPr/>
                </a:pPr>
                <a14:m>
                  <m:oMath xmlns:m="http://schemas.openxmlformats.org/officeDocument/2006/math">
                    <m:r>
                      <a:rPr lang="en-US" altLang="en-US" sz="1600" i="1">
                        <a:latin typeface="Cambria Math" panose="02040503050406030204" pitchFamily="18" charset="0"/>
                        <a:ea typeface="Arial" charset="0"/>
                        <a:cs typeface="Arial" charset="0"/>
                      </a:rPr>
                      <m:t>𝑝</m:t>
                    </m:r>
                    <m:r>
                      <a:rPr lang="en-US" altLang="en-US" sz="1600" b="0" i="1" smtClean="0">
                        <a:latin typeface="Cambria Math" panose="02040503050406030204" pitchFamily="18" charset="0"/>
                        <a:ea typeface="Arial" charset="0"/>
                        <a:cs typeface="Arial" charset="0"/>
                      </a:rPr>
                      <m:t>(</m:t>
                    </m:r>
                    <m:r>
                      <a:rPr lang="en-US" altLang="en-US" sz="1600" b="0" i="1" smtClean="0">
                        <a:latin typeface="Cambria Math" panose="02040503050406030204" pitchFamily="18" charset="0"/>
                        <a:ea typeface="Arial" charset="0"/>
                        <a:cs typeface="Arial" charset="0"/>
                      </a:rPr>
                      <m:t>𝑝𝑎𝑠𝑠</m:t>
                    </m:r>
                    <m:r>
                      <a:rPr lang="en-US" altLang="en-US" sz="1600" b="0" i="1" smtClean="0">
                        <a:latin typeface="Cambria Math" panose="02040503050406030204" pitchFamily="18" charset="0"/>
                        <a:ea typeface="Arial" charset="0"/>
                        <a:cs typeface="Arial" charset="0"/>
                      </a:rPr>
                      <m:t>)=</m:t>
                    </m:r>
                    <m:f>
                      <m:fPr>
                        <m:ctrlPr>
                          <a:rPr lang="en-US" altLang="en-US" sz="1600" i="1">
                            <a:latin typeface="Cambria Math" panose="02040503050406030204" pitchFamily="18" charset="0"/>
                            <a:ea typeface="Cambria Math" panose="02040503050406030204" pitchFamily="18" charset="0"/>
                            <a:cs typeface="Arial" charset="0"/>
                          </a:rPr>
                        </m:ctrlPr>
                      </m:fPr>
                      <m:num>
                        <m:r>
                          <a:rPr lang="en-US" altLang="en-US" sz="1600" b="0" i="1" smtClean="0">
                            <a:latin typeface="Cambria Math" panose="02040503050406030204" pitchFamily="18" charset="0"/>
                            <a:ea typeface="Cambria Math" panose="02040503050406030204" pitchFamily="18" charset="0"/>
                            <a:cs typeface="Arial" charset="0"/>
                          </a:rPr>
                          <m:t>(</m:t>
                        </m:r>
                        <m:sSup>
                          <m:sSupPr>
                            <m:ctrlPr>
                              <a:rPr lang="en-US" altLang="en-US" sz="1600" i="1">
                                <a:latin typeface="Cambria Math" panose="02040503050406030204" pitchFamily="18" charset="0"/>
                                <a:ea typeface="Arial" charset="0"/>
                                <a:cs typeface="Arial" charset="0"/>
                              </a:rPr>
                            </m:ctrlPr>
                          </m:sSupPr>
                          <m:e>
                            <m:r>
                              <a:rPr lang="en-US" altLang="en-US" sz="1600" i="1">
                                <a:latin typeface="Cambria Math" panose="02040503050406030204" pitchFamily="18" charset="0"/>
                                <a:ea typeface="Arial" charset="0"/>
                                <a:cs typeface="Arial" charset="0"/>
                              </a:rPr>
                              <m:t>𝑒</m:t>
                            </m:r>
                          </m:e>
                          <m:sup>
                            <m:sSub>
                              <m:sSubPr>
                                <m:ctrlPr>
                                  <a:rPr lang="en-US" altLang="en-US" sz="1600" i="1">
                                    <a:latin typeface="Cambria Math" panose="02040503050406030204" pitchFamily="18" charset="0"/>
                                    <a:ea typeface="Cambria Math" panose="02040503050406030204" pitchFamily="18" charset="0"/>
                                    <a:cs typeface="Arial" charset="0"/>
                                  </a:rPr>
                                </m:ctrlPr>
                              </m:sSubPr>
                              <m:e>
                                <m:r>
                                  <a:rPr lang="en-US" altLang="en-US" sz="1600" i="1">
                                    <a:latin typeface="Cambria Math" panose="02040503050406030204" pitchFamily="18" charset="0"/>
                                    <a:ea typeface="Cambria Math" panose="02040503050406030204" pitchFamily="18" charset="0"/>
                                    <a:cs typeface="Arial" charset="0"/>
                                  </a:rPr>
                                  <m:t>𝛽</m:t>
                                </m:r>
                              </m:e>
                              <m:sub>
                                <m:r>
                                  <a:rPr lang="en-US" altLang="en-US" sz="1600" i="1">
                                    <a:latin typeface="Cambria Math" panose="02040503050406030204" pitchFamily="18" charset="0"/>
                                    <a:ea typeface="Cambria Math" panose="02040503050406030204" pitchFamily="18" charset="0"/>
                                    <a:cs typeface="Arial" charset="0"/>
                                  </a:rPr>
                                  <m:t>0</m:t>
                                </m:r>
                              </m:sub>
                            </m:sSub>
                            <m:r>
                              <a:rPr lang="en-US" altLang="en-US" sz="1600" i="1">
                                <a:latin typeface="Cambria Math" panose="02040503050406030204" pitchFamily="18" charset="0"/>
                                <a:ea typeface="Cambria Math" panose="02040503050406030204" pitchFamily="18" charset="0"/>
                                <a:cs typeface="Arial" charset="0"/>
                              </a:rPr>
                              <m:t>+</m:t>
                            </m:r>
                            <m:sSub>
                              <m:sSubPr>
                                <m:ctrlPr>
                                  <a:rPr lang="en-US" altLang="en-US" sz="1600" i="1">
                                    <a:latin typeface="Cambria Math" panose="02040503050406030204" pitchFamily="18" charset="0"/>
                                    <a:ea typeface="Cambria Math" panose="02040503050406030204" pitchFamily="18" charset="0"/>
                                    <a:cs typeface="Arial" charset="0"/>
                                  </a:rPr>
                                </m:ctrlPr>
                              </m:sSubPr>
                              <m:e>
                                <m:r>
                                  <a:rPr lang="en-US" altLang="en-US" sz="1600" i="1">
                                    <a:latin typeface="Cambria Math" panose="02040503050406030204" pitchFamily="18" charset="0"/>
                                    <a:ea typeface="Cambria Math" panose="02040503050406030204" pitchFamily="18" charset="0"/>
                                    <a:cs typeface="Arial" charset="0"/>
                                  </a:rPr>
                                  <m:t>𝛽</m:t>
                                </m:r>
                              </m:e>
                              <m:sub>
                                <m:r>
                                  <a:rPr lang="en-US" altLang="en-US" sz="1600" i="1">
                                    <a:latin typeface="Cambria Math" panose="02040503050406030204" pitchFamily="18" charset="0"/>
                                    <a:ea typeface="Cambria Math" panose="02040503050406030204" pitchFamily="18" charset="0"/>
                                    <a:cs typeface="Arial" charset="0"/>
                                  </a:rPr>
                                  <m:t>1</m:t>
                                </m:r>
                              </m:sub>
                            </m:sSub>
                            <m:r>
                              <a:rPr lang="en-US" altLang="en-US" sz="1600" i="1">
                                <a:latin typeface="Cambria Math" panose="02040503050406030204" pitchFamily="18" charset="0"/>
                                <a:ea typeface="Cambria Math" panose="02040503050406030204" pitchFamily="18" charset="0"/>
                                <a:cs typeface="Arial" charset="0"/>
                              </a:rPr>
                              <m:t>∗</m:t>
                            </m:r>
                            <m:r>
                              <a:rPr lang="en-US" altLang="en-US" sz="1600" i="1">
                                <a:latin typeface="Cambria Math" panose="02040503050406030204" pitchFamily="18" charset="0"/>
                                <a:ea typeface="Cambria Math" panose="02040503050406030204" pitchFamily="18" charset="0"/>
                                <a:cs typeface="Arial" charset="0"/>
                              </a:rPr>
                              <m:t>h𝑜𝑢𝑟𝑠</m:t>
                            </m:r>
                            <m:r>
                              <a:rPr lang="en-US" altLang="en-US" sz="1600" i="1">
                                <a:latin typeface="Cambria Math" panose="02040503050406030204" pitchFamily="18" charset="0"/>
                                <a:ea typeface="Cambria Math" panose="02040503050406030204" pitchFamily="18" charset="0"/>
                                <a:cs typeface="Arial" charset="0"/>
                              </a:rPr>
                              <m:t> </m:t>
                            </m:r>
                            <m:r>
                              <a:rPr lang="en-US" altLang="en-US" sz="1600" i="1">
                                <a:latin typeface="Cambria Math" panose="02040503050406030204" pitchFamily="18" charset="0"/>
                                <a:ea typeface="Cambria Math" panose="02040503050406030204" pitchFamily="18" charset="0"/>
                                <a:cs typeface="Arial" charset="0"/>
                              </a:rPr>
                              <m:t>𝑜𝑓</m:t>
                            </m:r>
                            <m:r>
                              <a:rPr lang="en-US" altLang="en-US" sz="1600" i="1">
                                <a:latin typeface="Cambria Math" panose="02040503050406030204" pitchFamily="18" charset="0"/>
                                <a:ea typeface="Cambria Math" panose="02040503050406030204" pitchFamily="18" charset="0"/>
                                <a:cs typeface="Arial" charset="0"/>
                              </a:rPr>
                              <m:t> </m:t>
                            </m:r>
                            <m:r>
                              <a:rPr lang="en-US" altLang="en-US" sz="1600" i="1">
                                <a:latin typeface="Cambria Math" panose="02040503050406030204" pitchFamily="18" charset="0"/>
                                <a:ea typeface="Cambria Math" panose="02040503050406030204" pitchFamily="18" charset="0"/>
                                <a:cs typeface="Arial" charset="0"/>
                              </a:rPr>
                              <m:t>𝑠𝑡𝑢𝑑𝑦𝑖𝑛𝑔</m:t>
                            </m:r>
                          </m:sup>
                        </m:sSup>
                        <m:r>
                          <a:rPr lang="en-US" altLang="en-US" sz="1600" b="0" i="1" smtClean="0">
                            <a:latin typeface="Cambria Math" panose="02040503050406030204" pitchFamily="18" charset="0"/>
                            <a:ea typeface="Cambria Math" panose="02040503050406030204" pitchFamily="18" charset="0"/>
                            <a:cs typeface="Arial" charset="0"/>
                          </a:rPr>
                          <m:t>)</m:t>
                        </m:r>
                      </m:num>
                      <m:den>
                        <m:sSup>
                          <m:sSupPr>
                            <m:ctrlPr>
                              <a:rPr lang="en-US" altLang="en-US" sz="1600" i="1">
                                <a:latin typeface="Cambria Math" panose="02040503050406030204" pitchFamily="18" charset="0"/>
                                <a:ea typeface="Arial" charset="0"/>
                                <a:cs typeface="Arial" charset="0"/>
                              </a:rPr>
                            </m:ctrlPr>
                          </m:sSupPr>
                          <m:e>
                            <m:r>
                              <a:rPr lang="en-US" altLang="en-US" sz="1600" b="0" i="1" smtClean="0">
                                <a:latin typeface="Cambria Math" panose="02040503050406030204" pitchFamily="18" charset="0"/>
                                <a:ea typeface="Arial" charset="0"/>
                                <a:cs typeface="Arial" charset="0"/>
                              </a:rPr>
                              <m:t>(</m:t>
                            </m:r>
                            <m:r>
                              <a:rPr lang="en-US" altLang="en-US" sz="1600" i="1">
                                <a:latin typeface="Cambria Math" panose="02040503050406030204" pitchFamily="18" charset="0"/>
                                <a:ea typeface="Arial" charset="0"/>
                                <a:cs typeface="Arial" charset="0"/>
                              </a:rPr>
                              <m:t>𝑒</m:t>
                            </m:r>
                          </m:e>
                          <m:sup>
                            <m:sSub>
                              <m:sSubPr>
                                <m:ctrlPr>
                                  <a:rPr lang="en-US" altLang="en-US" sz="1600" i="1">
                                    <a:latin typeface="Cambria Math" panose="02040503050406030204" pitchFamily="18" charset="0"/>
                                    <a:ea typeface="Cambria Math" panose="02040503050406030204" pitchFamily="18" charset="0"/>
                                    <a:cs typeface="Arial" charset="0"/>
                                  </a:rPr>
                                </m:ctrlPr>
                              </m:sSubPr>
                              <m:e>
                                <m:r>
                                  <a:rPr lang="en-US" altLang="en-US" sz="1600" i="1">
                                    <a:latin typeface="Cambria Math" panose="02040503050406030204" pitchFamily="18" charset="0"/>
                                    <a:ea typeface="Cambria Math" panose="02040503050406030204" pitchFamily="18" charset="0"/>
                                    <a:cs typeface="Arial" charset="0"/>
                                  </a:rPr>
                                  <m:t>𝛽</m:t>
                                </m:r>
                              </m:e>
                              <m:sub>
                                <m:r>
                                  <a:rPr lang="en-US" altLang="en-US" sz="1600" i="1">
                                    <a:latin typeface="Cambria Math" panose="02040503050406030204" pitchFamily="18" charset="0"/>
                                    <a:ea typeface="Cambria Math" panose="02040503050406030204" pitchFamily="18" charset="0"/>
                                    <a:cs typeface="Arial" charset="0"/>
                                  </a:rPr>
                                  <m:t>0</m:t>
                                </m:r>
                              </m:sub>
                            </m:sSub>
                            <m:r>
                              <a:rPr lang="en-US" altLang="en-US" sz="1600" i="1">
                                <a:latin typeface="Cambria Math" panose="02040503050406030204" pitchFamily="18" charset="0"/>
                                <a:ea typeface="Cambria Math" panose="02040503050406030204" pitchFamily="18" charset="0"/>
                                <a:cs typeface="Arial" charset="0"/>
                              </a:rPr>
                              <m:t>+</m:t>
                            </m:r>
                            <m:sSub>
                              <m:sSubPr>
                                <m:ctrlPr>
                                  <a:rPr lang="en-US" altLang="en-US" sz="1600" i="1">
                                    <a:latin typeface="Cambria Math" panose="02040503050406030204" pitchFamily="18" charset="0"/>
                                    <a:ea typeface="Cambria Math" panose="02040503050406030204" pitchFamily="18" charset="0"/>
                                    <a:cs typeface="Arial" charset="0"/>
                                  </a:rPr>
                                </m:ctrlPr>
                              </m:sSubPr>
                              <m:e>
                                <m:r>
                                  <a:rPr lang="en-US" altLang="en-US" sz="1600" i="1">
                                    <a:latin typeface="Cambria Math" panose="02040503050406030204" pitchFamily="18" charset="0"/>
                                    <a:ea typeface="Cambria Math" panose="02040503050406030204" pitchFamily="18" charset="0"/>
                                    <a:cs typeface="Arial" charset="0"/>
                                  </a:rPr>
                                  <m:t>𝛽</m:t>
                                </m:r>
                              </m:e>
                              <m:sub>
                                <m:r>
                                  <a:rPr lang="en-US" altLang="en-US" sz="1600" i="1">
                                    <a:latin typeface="Cambria Math" panose="02040503050406030204" pitchFamily="18" charset="0"/>
                                    <a:ea typeface="Cambria Math" panose="02040503050406030204" pitchFamily="18" charset="0"/>
                                    <a:cs typeface="Arial" charset="0"/>
                                  </a:rPr>
                                  <m:t>1</m:t>
                                </m:r>
                              </m:sub>
                            </m:sSub>
                            <m:r>
                              <a:rPr lang="en-US" altLang="en-US" sz="1600" i="1">
                                <a:latin typeface="Cambria Math" panose="02040503050406030204" pitchFamily="18" charset="0"/>
                                <a:ea typeface="Cambria Math" panose="02040503050406030204" pitchFamily="18" charset="0"/>
                                <a:cs typeface="Arial" charset="0"/>
                              </a:rPr>
                              <m:t>∗</m:t>
                            </m:r>
                            <m:r>
                              <a:rPr lang="en-US" altLang="en-US" sz="1600" i="1">
                                <a:latin typeface="Cambria Math" panose="02040503050406030204" pitchFamily="18" charset="0"/>
                                <a:ea typeface="Cambria Math" panose="02040503050406030204" pitchFamily="18" charset="0"/>
                                <a:cs typeface="Arial" charset="0"/>
                              </a:rPr>
                              <m:t>h𝑜𝑢𝑟𝑠</m:t>
                            </m:r>
                            <m:r>
                              <a:rPr lang="en-US" altLang="en-US" sz="1600" i="1">
                                <a:latin typeface="Cambria Math" panose="02040503050406030204" pitchFamily="18" charset="0"/>
                                <a:ea typeface="Cambria Math" panose="02040503050406030204" pitchFamily="18" charset="0"/>
                                <a:cs typeface="Arial" charset="0"/>
                              </a:rPr>
                              <m:t> </m:t>
                            </m:r>
                            <m:r>
                              <a:rPr lang="en-US" altLang="en-US" sz="1600" i="1">
                                <a:latin typeface="Cambria Math" panose="02040503050406030204" pitchFamily="18" charset="0"/>
                                <a:ea typeface="Cambria Math" panose="02040503050406030204" pitchFamily="18" charset="0"/>
                                <a:cs typeface="Arial" charset="0"/>
                              </a:rPr>
                              <m:t>𝑜𝑓</m:t>
                            </m:r>
                            <m:r>
                              <a:rPr lang="en-US" altLang="en-US" sz="1600" i="1">
                                <a:latin typeface="Cambria Math" panose="02040503050406030204" pitchFamily="18" charset="0"/>
                                <a:ea typeface="Cambria Math" panose="02040503050406030204" pitchFamily="18" charset="0"/>
                                <a:cs typeface="Arial" charset="0"/>
                              </a:rPr>
                              <m:t> </m:t>
                            </m:r>
                            <m:r>
                              <a:rPr lang="en-US" altLang="en-US" sz="1600" i="1">
                                <a:latin typeface="Cambria Math" panose="02040503050406030204" pitchFamily="18" charset="0"/>
                                <a:ea typeface="Cambria Math" panose="02040503050406030204" pitchFamily="18" charset="0"/>
                                <a:cs typeface="Arial" charset="0"/>
                              </a:rPr>
                              <m:t>𝑠𝑡𝑢𝑑𝑦𝑖𝑛𝑔</m:t>
                            </m:r>
                          </m:sup>
                        </m:sSup>
                        <m:r>
                          <a:rPr lang="en-US" altLang="en-US" sz="1600" b="0" i="1" smtClean="0">
                            <a:latin typeface="Cambria Math" panose="02040503050406030204" pitchFamily="18" charset="0"/>
                            <a:ea typeface="Cambria Math" panose="02040503050406030204" pitchFamily="18" charset="0"/>
                            <a:cs typeface="Arial" charset="0"/>
                          </a:rPr>
                          <m:t>)+1</m:t>
                        </m:r>
                      </m:den>
                    </m:f>
                    <m:r>
                      <a:rPr lang="en-US" altLang="en-US" sz="1600" b="0" i="1" smtClean="0">
                        <a:latin typeface="Cambria Math" panose="02040503050406030204" pitchFamily="18" charset="0"/>
                        <a:ea typeface="Cambria Math" panose="02040503050406030204" pitchFamily="18" charset="0"/>
                        <a:cs typeface="Arial" charset="0"/>
                      </a:rPr>
                      <m:t> </m:t>
                    </m:r>
                  </m:oMath>
                </a14:m>
                <a:endParaRPr lang="en-US" altLang="en-US" sz="1600" b="0" dirty="0">
                  <a:ea typeface="Cambria Math" panose="02040503050406030204" pitchFamily="18" charset="0"/>
                  <a:cs typeface="Arial" charset="0"/>
                </a:endParaRPr>
              </a:p>
              <a:p>
                <a:pPr lvl="2">
                  <a:spcBef>
                    <a:spcPct val="50000"/>
                  </a:spcBef>
                  <a:defRPr/>
                </a:pPr>
                <a:r>
                  <a:rPr lang="en-US" altLang="en-US" sz="1600" dirty="0">
                    <a:ea typeface="Arial" charset="0"/>
                    <a:cs typeface="Arial" charset="0"/>
                  </a:rPr>
                  <a:t>Note that we could have added any small number (</a:t>
                </a:r>
                <a14:m>
                  <m:oMath xmlns:m="http://schemas.openxmlformats.org/officeDocument/2006/math">
                    <m:r>
                      <a:rPr lang="en-US" altLang="en-US" sz="1600" i="1">
                        <a:latin typeface="Cambria Math" panose="02040503050406030204" pitchFamily="18" charset="0"/>
                        <a:ea typeface="Cambria Math" panose="02040503050406030204" pitchFamily="18" charset="0"/>
                        <a:cs typeface="Arial" charset="0"/>
                      </a:rPr>
                      <m:t>𝜀</m:t>
                    </m:r>
                  </m:oMath>
                </a14:m>
                <a:r>
                  <a:rPr lang="en-US" altLang="en-US" sz="1600" dirty="0">
                    <a:ea typeface="Arial" charset="0"/>
                    <a:cs typeface="Arial" charset="0"/>
                  </a:rPr>
                  <a:t>) and this condition would have been met, but we use 1 for reasons that will become clear shortly</a:t>
                </a:r>
              </a:p>
              <a:p>
                <a:pPr marL="1257300" lvl="2" indent="-342900">
                  <a:spcBef>
                    <a:spcPct val="50000"/>
                  </a:spcBef>
                  <a:buFont typeface="+mj-lt"/>
                  <a:buAutoNum type="arabicPeriod"/>
                  <a:defRPr/>
                </a:pPr>
                <a:endParaRPr lang="en-US" altLang="en-US" sz="1600" dirty="0">
                  <a:ea typeface="Arial" charset="0"/>
                  <a:cs typeface="Arial" charset="0"/>
                </a:endParaRPr>
              </a:p>
            </p:txBody>
          </p:sp>
        </mc:Choice>
        <mc:Fallback xmlns="">
          <p:sp>
            <p:nvSpPr>
              <p:cNvPr id="74" name="Content Placeholder 2">
                <a:extLst>
                  <a:ext uri="{FF2B5EF4-FFF2-40B4-BE49-F238E27FC236}">
                    <a16:creationId xmlns:a16="http://schemas.microsoft.com/office/drawing/2014/main" id="{FEBDC346-AA3C-0245-B9F8-59FFC51D0893}"/>
                  </a:ext>
                </a:extLst>
              </p:cNvPr>
              <p:cNvSpPr>
                <a:spLocks noGrp="1" noRot="1" noChangeAspect="1" noMove="1" noResize="1" noEditPoints="1" noAdjustHandles="1" noChangeArrowheads="1" noChangeShapeType="1" noTextEdit="1"/>
              </p:cNvSpPr>
              <p:nvPr>
                <p:ph idx="1"/>
              </p:nvPr>
            </p:nvSpPr>
            <p:spPr>
              <a:xfrm>
                <a:off x="80554" y="1066868"/>
                <a:ext cx="10515599" cy="4351338"/>
              </a:xfrm>
              <a:blipFill>
                <a:blip r:embed="rId2"/>
                <a:stretch>
                  <a:fillRect l="-121" t="-1166" r="-483" b="-3499"/>
                </a:stretch>
              </a:blipFill>
            </p:spPr>
            <p:txBody>
              <a:bodyPr/>
              <a:lstStyle/>
              <a:p>
                <a:r>
                  <a:rPr lang="en-US">
                    <a:noFill/>
                  </a:rPr>
                  <a:t> </a:t>
                </a:r>
              </a:p>
            </p:txBody>
          </p:sp>
        </mc:Fallback>
      </mc:AlternateContent>
    </p:spTree>
    <p:extLst>
      <p:ext uri="{BB962C8B-B14F-4D97-AF65-F5344CB8AC3E}">
        <p14:creationId xmlns:p14="http://schemas.microsoft.com/office/powerpoint/2010/main" val="32785858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Calibri" charset="0"/>
                <a:cs typeface="Calibri" charset="0"/>
              </a:rPr>
              <a:t>Logistic Regression Classification</a:t>
            </a:r>
          </a:p>
        </p:txBody>
      </p:sp>
      <p:sp>
        <p:nvSpPr>
          <p:cNvPr id="4" name="Slide Number Placeholder 3"/>
          <p:cNvSpPr>
            <a:spLocks noGrp="1"/>
          </p:cNvSpPr>
          <p:nvPr>
            <p:ph type="sldNum" sz="quarter" idx="12"/>
          </p:nvPr>
        </p:nvSpPr>
        <p:spPr/>
        <p:txBody>
          <a:bodyPr/>
          <a:lstStyle/>
          <a:p>
            <a:fld id="{5ACD0CF0-90CC-9C41-A77B-2776398A8C8B}" type="slidenum">
              <a:rPr lang="en-US" smtClean="0">
                <a:latin typeface="Calibri" charset="0"/>
                <a:ea typeface="Calibri" charset="0"/>
                <a:cs typeface="Calibri" charset="0"/>
              </a:rPr>
              <a:pPr/>
              <a:t>57</a:t>
            </a:fld>
            <a:endParaRPr lang="en-US" dirty="0">
              <a:latin typeface="Calibri" charset="0"/>
              <a:ea typeface="Calibri" charset="0"/>
              <a:cs typeface="Calibri" charset="0"/>
            </a:endParaRP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4FFC3EF2-7CEF-5942-8729-1558857ACFBE}"/>
                  </a:ext>
                </a:extLst>
              </p:cNvPr>
              <p:cNvSpPr>
                <a:spLocks noGrp="1"/>
              </p:cNvSpPr>
              <p:nvPr>
                <p:ph idx="1"/>
              </p:nvPr>
            </p:nvSpPr>
            <p:spPr/>
            <p:txBody>
              <a:bodyPr>
                <a:normAutofit/>
              </a:bodyPr>
              <a:lstStyle/>
              <a:p>
                <a:r>
                  <a:rPr lang="en-US" sz="2400" dirty="0"/>
                  <a:t>The previous expression:</a:t>
                </a:r>
              </a:p>
              <a:p>
                <a:pPr marL="457200" lvl="1" indent="0">
                  <a:buNone/>
                </a:pPr>
                <a:endParaRPr lang="en-US" altLang="en-US" b="0" i="1" dirty="0">
                  <a:latin typeface="Cambria Math" panose="02040503050406030204" pitchFamily="18" charset="0"/>
                  <a:ea typeface="Arial" charset="0"/>
                  <a:cs typeface="Arial" charset="0"/>
                </a:endParaRPr>
              </a:p>
              <a:p>
                <a:pPr marL="457200" lvl="1" indent="0">
                  <a:buNone/>
                </a:pPr>
                <a14:m>
                  <m:oMathPara xmlns:m="http://schemas.openxmlformats.org/officeDocument/2006/math">
                    <m:oMathParaPr>
                      <m:jc m:val="centerGroup"/>
                    </m:oMathParaPr>
                    <m:oMath xmlns:m="http://schemas.openxmlformats.org/officeDocument/2006/math">
                      <m:r>
                        <a:rPr lang="en-US" altLang="en-US" b="0" i="1" smtClean="0">
                          <a:latin typeface="Cambria Math" panose="02040503050406030204" pitchFamily="18" charset="0"/>
                          <a:ea typeface="Arial" charset="0"/>
                          <a:cs typeface="Arial" charset="0"/>
                        </a:rPr>
                        <m:t>𝑝</m:t>
                      </m:r>
                      <m:d>
                        <m:dPr>
                          <m:ctrlPr>
                            <a:rPr lang="en-US" altLang="en-US" b="0" i="1" smtClean="0">
                              <a:latin typeface="Cambria Math" panose="02040503050406030204" pitchFamily="18" charset="0"/>
                              <a:ea typeface="Arial" charset="0"/>
                              <a:cs typeface="Arial" charset="0"/>
                            </a:rPr>
                          </m:ctrlPr>
                        </m:dPr>
                        <m:e>
                          <m:r>
                            <a:rPr lang="en-US" altLang="en-US" b="0" i="1" smtClean="0">
                              <a:latin typeface="Cambria Math" panose="02040503050406030204" pitchFamily="18" charset="0"/>
                              <a:ea typeface="Arial" charset="0"/>
                              <a:cs typeface="Arial" charset="0"/>
                            </a:rPr>
                            <m:t>𝑝𝑎𝑠𝑠</m:t>
                          </m:r>
                        </m:e>
                      </m:d>
                      <m:r>
                        <a:rPr lang="en-US" altLang="en-US" b="0" i="1" smtClean="0">
                          <a:latin typeface="Cambria Math" panose="02040503050406030204" pitchFamily="18" charset="0"/>
                          <a:ea typeface="Arial" charset="0"/>
                          <a:cs typeface="Arial" charset="0"/>
                        </a:rPr>
                        <m:t>=</m:t>
                      </m:r>
                      <m:r>
                        <a:rPr lang="en-US" altLang="en-US" b="0" i="1" smtClean="0">
                          <a:latin typeface="Cambria Math" panose="02040503050406030204" pitchFamily="18" charset="0"/>
                          <a:ea typeface="Arial" charset="0"/>
                          <a:cs typeface="Arial" charset="0"/>
                        </a:rPr>
                        <m:t>𝑝</m:t>
                      </m:r>
                      <m:r>
                        <a:rPr lang="en-US" altLang="en-US" i="1">
                          <a:latin typeface="Cambria Math" panose="02040503050406030204" pitchFamily="18" charset="0"/>
                          <a:ea typeface="Arial" charset="0"/>
                          <a:cs typeface="Arial" charset="0"/>
                        </a:rPr>
                        <m:t>=</m:t>
                      </m:r>
                      <m:f>
                        <m:fPr>
                          <m:ctrlPr>
                            <a:rPr lang="en-US" altLang="en-US" i="1">
                              <a:latin typeface="Cambria Math" panose="02040503050406030204" pitchFamily="18" charset="0"/>
                              <a:ea typeface="Cambria Math" panose="02040503050406030204" pitchFamily="18" charset="0"/>
                              <a:cs typeface="Arial" charset="0"/>
                            </a:rPr>
                          </m:ctrlPr>
                        </m:fPr>
                        <m:num>
                          <m:r>
                            <a:rPr lang="en-US" altLang="en-US" i="1">
                              <a:latin typeface="Cambria Math" panose="02040503050406030204" pitchFamily="18" charset="0"/>
                              <a:ea typeface="Cambria Math" panose="02040503050406030204" pitchFamily="18" charset="0"/>
                              <a:cs typeface="Arial" charset="0"/>
                            </a:rPr>
                            <m:t>(</m:t>
                          </m:r>
                          <m:sSup>
                            <m:sSupPr>
                              <m:ctrlPr>
                                <a:rPr lang="en-US" altLang="en-US" i="1">
                                  <a:latin typeface="Cambria Math" panose="02040503050406030204" pitchFamily="18" charset="0"/>
                                  <a:ea typeface="Arial" charset="0"/>
                                  <a:cs typeface="Arial" charset="0"/>
                                </a:rPr>
                              </m:ctrlPr>
                            </m:sSupPr>
                            <m:e>
                              <m:r>
                                <a:rPr lang="en-US" altLang="en-US" i="1">
                                  <a:latin typeface="Cambria Math" panose="02040503050406030204" pitchFamily="18" charset="0"/>
                                  <a:ea typeface="Arial" charset="0"/>
                                  <a:cs typeface="Arial" charset="0"/>
                                </a:rPr>
                                <m:t>𝑒</m:t>
                              </m:r>
                            </m:e>
                            <m:sup>
                              <m:sSub>
                                <m:sSubPr>
                                  <m:ctrlPr>
                                    <a:rPr lang="en-US" altLang="en-US" i="1">
                                      <a:latin typeface="Cambria Math" panose="02040503050406030204" pitchFamily="18" charset="0"/>
                                      <a:ea typeface="Cambria Math" panose="02040503050406030204" pitchFamily="18" charset="0"/>
                                      <a:cs typeface="Arial" charset="0"/>
                                    </a:rPr>
                                  </m:ctrlPr>
                                </m:sSubPr>
                                <m:e>
                                  <m:r>
                                    <a:rPr lang="en-US" altLang="en-US" i="1">
                                      <a:latin typeface="Cambria Math" panose="02040503050406030204" pitchFamily="18" charset="0"/>
                                      <a:ea typeface="Cambria Math" panose="02040503050406030204" pitchFamily="18" charset="0"/>
                                      <a:cs typeface="Arial" charset="0"/>
                                    </a:rPr>
                                    <m:t>𝛽</m:t>
                                  </m:r>
                                </m:e>
                                <m:sub>
                                  <m:r>
                                    <a:rPr lang="en-US" altLang="en-US" i="1">
                                      <a:latin typeface="Cambria Math" panose="02040503050406030204" pitchFamily="18" charset="0"/>
                                      <a:ea typeface="Cambria Math" panose="02040503050406030204" pitchFamily="18" charset="0"/>
                                      <a:cs typeface="Arial" charset="0"/>
                                    </a:rPr>
                                    <m:t>0</m:t>
                                  </m:r>
                                </m:sub>
                              </m:sSub>
                              <m:r>
                                <a:rPr lang="en-US" altLang="en-US" i="1">
                                  <a:latin typeface="Cambria Math" panose="02040503050406030204" pitchFamily="18" charset="0"/>
                                  <a:ea typeface="Cambria Math" panose="02040503050406030204" pitchFamily="18" charset="0"/>
                                  <a:cs typeface="Arial" charset="0"/>
                                </a:rPr>
                                <m:t>+</m:t>
                              </m:r>
                              <m:sSub>
                                <m:sSubPr>
                                  <m:ctrlPr>
                                    <a:rPr lang="en-US" altLang="en-US" i="1">
                                      <a:latin typeface="Cambria Math" panose="02040503050406030204" pitchFamily="18" charset="0"/>
                                      <a:ea typeface="Cambria Math" panose="02040503050406030204" pitchFamily="18" charset="0"/>
                                      <a:cs typeface="Arial" charset="0"/>
                                    </a:rPr>
                                  </m:ctrlPr>
                                </m:sSubPr>
                                <m:e>
                                  <m:r>
                                    <a:rPr lang="en-US" altLang="en-US" i="1">
                                      <a:latin typeface="Cambria Math" panose="02040503050406030204" pitchFamily="18" charset="0"/>
                                      <a:ea typeface="Cambria Math" panose="02040503050406030204" pitchFamily="18" charset="0"/>
                                      <a:cs typeface="Arial" charset="0"/>
                                    </a:rPr>
                                    <m:t>𝛽</m:t>
                                  </m:r>
                                </m:e>
                                <m:sub>
                                  <m:r>
                                    <a:rPr lang="en-US" altLang="en-US" i="1">
                                      <a:latin typeface="Cambria Math" panose="02040503050406030204" pitchFamily="18" charset="0"/>
                                      <a:ea typeface="Cambria Math" panose="02040503050406030204" pitchFamily="18" charset="0"/>
                                      <a:cs typeface="Arial" charset="0"/>
                                    </a:rPr>
                                    <m:t>1</m:t>
                                  </m:r>
                                </m:sub>
                              </m:sSub>
                              <m:r>
                                <a:rPr lang="en-US" altLang="en-US" i="1">
                                  <a:latin typeface="Cambria Math" panose="02040503050406030204" pitchFamily="18" charset="0"/>
                                  <a:ea typeface="Cambria Math" panose="02040503050406030204" pitchFamily="18" charset="0"/>
                                  <a:cs typeface="Arial" charset="0"/>
                                </a:rPr>
                                <m:t>∗</m:t>
                              </m:r>
                              <m:r>
                                <a:rPr lang="en-US" altLang="en-US" i="1">
                                  <a:latin typeface="Cambria Math" panose="02040503050406030204" pitchFamily="18" charset="0"/>
                                  <a:ea typeface="Cambria Math" panose="02040503050406030204" pitchFamily="18" charset="0"/>
                                  <a:cs typeface="Arial" charset="0"/>
                                </a:rPr>
                                <m:t>h𝑜𝑢𝑟𝑠</m:t>
                              </m:r>
                              <m:r>
                                <a:rPr lang="en-US" altLang="en-US" i="1">
                                  <a:latin typeface="Cambria Math" panose="02040503050406030204" pitchFamily="18" charset="0"/>
                                  <a:ea typeface="Cambria Math" panose="02040503050406030204" pitchFamily="18" charset="0"/>
                                  <a:cs typeface="Arial" charset="0"/>
                                </a:rPr>
                                <m:t> </m:t>
                              </m:r>
                              <m:r>
                                <a:rPr lang="en-US" altLang="en-US" i="1">
                                  <a:latin typeface="Cambria Math" panose="02040503050406030204" pitchFamily="18" charset="0"/>
                                  <a:ea typeface="Cambria Math" panose="02040503050406030204" pitchFamily="18" charset="0"/>
                                  <a:cs typeface="Arial" charset="0"/>
                                </a:rPr>
                                <m:t>𝑜𝑓</m:t>
                              </m:r>
                              <m:r>
                                <a:rPr lang="en-US" altLang="en-US" i="1">
                                  <a:latin typeface="Cambria Math" panose="02040503050406030204" pitchFamily="18" charset="0"/>
                                  <a:ea typeface="Cambria Math" panose="02040503050406030204" pitchFamily="18" charset="0"/>
                                  <a:cs typeface="Arial" charset="0"/>
                                </a:rPr>
                                <m:t> </m:t>
                              </m:r>
                              <m:r>
                                <a:rPr lang="en-US" altLang="en-US" i="1">
                                  <a:latin typeface="Cambria Math" panose="02040503050406030204" pitchFamily="18" charset="0"/>
                                  <a:ea typeface="Cambria Math" panose="02040503050406030204" pitchFamily="18" charset="0"/>
                                  <a:cs typeface="Arial" charset="0"/>
                                </a:rPr>
                                <m:t>𝑠𝑡𝑢𝑑𝑦𝑖𝑛𝑔</m:t>
                              </m:r>
                            </m:sup>
                          </m:sSup>
                          <m:r>
                            <a:rPr lang="en-US" altLang="en-US" i="1">
                              <a:latin typeface="Cambria Math" panose="02040503050406030204" pitchFamily="18" charset="0"/>
                              <a:ea typeface="Cambria Math" panose="02040503050406030204" pitchFamily="18" charset="0"/>
                              <a:cs typeface="Arial" charset="0"/>
                            </a:rPr>
                            <m:t>)</m:t>
                          </m:r>
                        </m:num>
                        <m:den>
                          <m:sSup>
                            <m:sSupPr>
                              <m:ctrlPr>
                                <a:rPr lang="en-US" altLang="en-US" i="1">
                                  <a:latin typeface="Cambria Math" panose="02040503050406030204" pitchFamily="18" charset="0"/>
                                  <a:ea typeface="Arial" charset="0"/>
                                  <a:cs typeface="Arial" charset="0"/>
                                </a:rPr>
                              </m:ctrlPr>
                            </m:sSupPr>
                            <m:e>
                              <m:r>
                                <a:rPr lang="en-US" altLang="en-US" i="1">
                                  <a:latin typeface="Cambria Math" panose="02040503050406030204" pitchFamily="18" charset="0"/>
                                  <a:ea typeface="Arial" charset="0"/>
                                  <a:cs typeface="Arial" charset="0"/>
                                </a:rPr>
                                <m:t>(</m:t>
                              </m:r>
                              <m:r>
                                <a:rPr lang="en-US" altLang="en-US" i="1">
                                  <a:latin typeface="Cambria Math" panose="02040503050406030204" pitchFamily="18" charset="0"/>
                                  <a:ea typeface="Arial" charset="0"/>
                                  <a:cs typeface="Arial" charset="0"/>
                                </a:rPr>
                                <m:t>𝑒</m:t>
                              </m:r>
                            </m:e>
                            <m:sup>
                              <m:sSub>
                                <m:sSubPr>
                                  <m:ctrlPr>
                                    <a:rPr lang="en-US" altLang="en-US" i="1">
                                      <a:latin typeface="Cambria Math" panose="02040503050406030204" pitchFamily="18" charset="0"/>
                                      <a:ea typeface="Cambria Math" panose="02040503050406030204" pitchFamily="18" charset="0"/>
                                      <a:cs typeface="Arial" charset="0"/>
                                    </a:rPr>
                                  </m:ctrlPr>
                                </m:sSubPr>
                                <m:e>
                                  <m:r>
                                    <a:rPr lang="en-US" altLang="en-US" i="1">
                                      <a:latin typeface="Cambria Math" panose="02040503050406030204" pitchFamily="18" charset="0"/>
                                      <a:ea typeface="Cambria Math" panose="02040503050406030204" pitchFamily="18" charset="0"/>
                                      <a:cs typeface="Arial" charset="0"/>
                                    </a:rPr>
                                    <m:t>𝛽</m:t>
                                  </m:r>
                                </m:e>
                                <m:sub>
                                  <m:r>
                                    <a:rPr lang="en-US" altLang="en-US" i="1">
                                      <a:latin typeface="Cambria Math" panose="02040503050406030204" pitchFamily="18" charset="0"/>
                                      <a:ea typeface="Cambria Math" panose="02040503050406030204" pitchFamily="18" charset="0"/>
                                      <a:cs typeface="Arial" charset="0"/>
                                    </a:rPr>
                                    <m:t>0</m:t>
                                  </m:r>
                                </m:sub>
                              </m:sSub>
                              <m:r>
                                <a:rPr lang="en-US" altLang="en-US" i="1">
                                  <a:latin typeface="Cambria Math" panose="02040503050406030204" pitchFamily="18" charset="0"/>
                                  <a:ea typeface="Cambria Math" panose="02040503050406030204" pitchFamily="18" charset="0"/>
                                  <a:cs typeface="Arial" charset="0"/>
                                </a:rPr>
                                <m:t>+</m:t>
                              </m:r>
                              <m:sSub>
                                <m:sSubPr>
                                  <m:ctrlPr>
                                    <a:rPr lang="en-US" altLang="en-US" i="1">
                                      <a:latin typeface="Cambria Math" panose="02040503050406030204" pitchFamily="18" charset="0"/>
                                      <a:ea typeface="Cambria Math" panose="02040503050406030204" pitchFamily="18" charset="0"/>
                                      <a:cs typeface="Arial" charset="0"/>
                                    </a:rPr>
                                  </m:ctrlPr>
                                </m:sSubPr>
                                <m:e>
                                  <m:r>
                                    <a:rPr lang="en-US" altLang="en-US" i="1">
                                      <a:latin typeface="Cambria Math" panose="02040503050406030204" pitchFamily="18" charset="0"/>
                                      <a:ea typeface="Cambria Math" panose="02040503050406030204" pitchFamily="18" charset="0"/>
                                      <a:cs typeface="Arial" charset="0"/>
                                    </a:rPr>
                                    <m:t>𝛽</m:t>
                                  </m:r>
                                </m:e>
                                <m:sub>
                                  <m:r>
                                    <a:rPr lang="en-US" altLang="en-US" i="1">
                                      <a:latin typeface="Cambria Math" panose="02040503050406030204" pitchFamily="18" charset="0"/>
                                      <a:ea typeface="Cambria Math" panose="02040503050406030204" pitchFamily="18" charset="0"/>
                                      <a:cs typeface="Arial" charset="0"/>
                                    </a:rPr>
                                    <m:t>1</m:t>
                                  </m:r>
                                </m:sub>
                              </m:sSub>
                              <m:r>
                                <a:rPr lang="en-US" altLang="en-US" i="1">
                                  <a:latin typeface="Cambria Math" panose="02040503050406030204" pitchFamily="18" charset="0"/>
                                  <a:ea typeface="Cambria Math" panose="02040503050406030204" pitchFamily="18" charset="0"/>
                                  <a:cs typeface="Arial" charset="0"/>
                                </a:rPr>
                                <m:t>∗</m:t>
                              </m:r>
                              <m:r>
                                <a:rPr lang="en-US" altLang="en-US" i="1">
                                  <a:latin typeface="Cambria Math" panose="02040503050406030204" pitchFamily="18" charset="0"/>
                                  <a:ea typeface="Cambria Math" panose="02040503050406030204" pitchFamily="18" charset="0"/>
                                  <a:cs typeface="Arial" charset="0"/>
                                </a:rPr>
                                <m:t>h𝑜𝑢𝑟𝑠</m:t>
                              </m:r>
                              <m:r>
                                <a:rPr lang="en-US" altLang="en-US" i="1">
                                  <a:latin typeface="Cambria Math" panose="02040503050406030204" pitchFamily="18" charset="0"/>
                                  <a:ea typeface="Cambria Math" panose="02040503050406030204" pitchFamily="18" charset="0"/>
                                  <a:cs typeface="Arial" charset="0"/>
                                </a:rPr>
                                <m:t> </m:t>
                              </m:r>
                              <m:r>
                                <a:rPr lang="en-US" altLang="en-US" i="1">
                                  <a:latin typeface="Cambria Math" panose="02040503050406030204" pitchFamily="18" charset="0"/>
                                  <a:ea typeface="Cambria Math" panose="02040503050406030204" pitchFamily="18" charset="0"/>
                                  <a:cs typeface="Arial" charset="0"/>
                                </a:rPr>
                                <m:t>𝑜𝑓</m:t>
                              </m:r>
                              <m:r>
                                <a:rPr lang="en-US" altLang="en-US" i="1">
                                  <a:latin typeface="Cambria Math" panose="02040503050406030204" pitchFamily="18" charset="0"/>
                                  <a:ea typeface="Cambria Math" panose="02040503050406030204" pitchFamily="18" charset="0"/>
                                  <a:cs typeface="Arial" charset="0"/>
                                </a:rPr>
                                <m:t> </m:t>
                              </m:r>
                              <m:r>
                                <a:rPr lang="en-US" altLang="en-US" i="1">
                                  <a:latin typeface="Cambria Math" panose="02040503050406030204" pitchFamily="18" charset="0"/>
                                  <a:ea typeface="Cambria Math" panose="02040503050406030204" pitchFamily="18" charset="0"/>
                                  <a:cs typeface="Arial" charset="0"/>
                                </a:rPr>
                                <m:t>𝑠𝑡𝑢𝑑𝑦𝑖𝑛𝑔</m:t>
                              </m:r>
                            </m:sup>
                          </m:sSup>
                          <m:r>
                            <a:rPr lang="en-US" altLang="en-US" i="1">
                              <a:latin typeface="Cambria Math" panose="02040503050406030204" pitchFamily="18" charset="0"/>
                              <a:ea typeface="Cambria Math" panose="02040503050406030204" pitchFamily="18" charset="0"/>
                              <a:cs typeface="Arial" charset="0"/>
                            </a:rPr>
                            <m:t>)+1</m:t>
                          </m:r>
                        </m:den>
                      </m:f>
                      <m:r>
                        <a:rPr lang="en-US" altLang="en-US" i="1">
                          <a:latin typeface="Cambria Math" panose="02040503050406030204" pitchFamily="18" charset="0"/>
                          <a:ea typeface="Cambria Math" panose="02040503050406030204" pitchFamily="18" charset="0"/>
                          <a:cs typeface="Arial" charset="0"/>
                        </a:rPr>
                        <m:t> </m:t>
                      </m:r>
                    </m:oMath>
                  </m:oMathPara>
                </a14:m>
                <a:endParaRPr lang="en-US" altLang="en-US" dirty="0">
                  <a:ea typeface="Cambria Math" panose="02040503050406030204" pitchFamily="18" charset="0"/>
                  <a:cs typeface="Arial" charset="0"/>
                </a:endParaRPr>
              </a:p>
              <a:p>
                <a:pPr lvl="1"/>
                <a:endParaRPr lang="en-US" dirty="0"/>
              </a:p>
              <a:p>
                <a:r>
                  <a:rPr lang="en-US" sz="2400" dirty="0"/>
                  <a:t>After applying some algebra, can be re-written as:</a:t>
                </a:r>
              </a:p>
              <a:p>
                <a:pPr marL="0" indent="0">
                  <a:buNone/>
                </a:pPr>
                <a:endParaRPr lang="en-US" altLang="en-US" sz="2400" b="0" i="0" dirty="0">
                  <a:latin typeface="Cambria Math" panose="02040503050406030204" pitchFamily="18" charset="0"/>
                  <a:ea typeface="Arial" charset="0"/>
                  <a:cs typeface="Arial"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en-US" sz="2400" b="0" i="0" smtClean="0">
                          <a:latin typeface="Cambria Math" panose="02040503050406030204" pitchFamily="18" charset="0"/>
                          <a:ea typeface="Arial" charset="0"/>
                          <a:cs typeface="Arial" charset="0"/>
                        </a:rPr>
                        <m:t>ln</m:t>
                      </m:r>
                      <m:r>
                        <a:rPr lang="en-US" altLang="en-US" sz="2400" b="0" i="1" smtClean="0">
                          <a:latin typeface="Cambria Math" panose="02040503050406030204" pitchFamily="18" charset="0"/>
                          <a:ea typeface="Arial" charset="0"/>
                          <a:cs typeface="Arial" charset="0"/>
                        </a:rPr>
                        <m:t>⁡(</m:t>
                      </m:r>
                      <m:f>
                        <m:fPr>
                          <m:ctrlPr>
                            <a:rPr lang="en-US" altLang="en-US" sz="2400" b="0" i="1" smtClean="0">
                              <a:latin typeface="Cambria Math" panose="02040503050406030204" pitchFamily="18" charset="0"/>
                              <a:cs typeface="Arial" charset="0"/>
                            </a:rPr>
                          </m:ctrlPr>
                        </m:fPr>
                        <m:num>
                          <m:r>
                            <a:rPr lang="en-US" altLang="en-US" sz="2400" b="0" i="1" smtClean="0">
                              <a:latin typeface="Cambria Math" panose="02040503050406030204" pitchFamily="18" charset="0"/>
                              <a:cs typeface="Arial" charset="0"/>
                            </a:rPr>
                            <m:t>𝑝</m:t>
                          </m:r>
                        </m:num>
                        <m:den>
                          <m:r>
                            <a:rPr lang="en-US" altLang="en-US" sz="2400" b="0" i="1" smtClean="0">
                              <a:latin typeface="Cambria Math" panose="02040503050406030204" pitchFamily="18" charset="0"/>
                              <a:cs typeface="Arial" charset="0"/>
                            </a:rPr>
                            <m:t>1−</m:t>
                          </m:r>
                          <m:r>
                            <a:rPr lang="en-US" altLang="en-US" sz="2400" b="0" i="1" smtClean="0">
                              <a:latin typeface="Cambria Math" panose="02040503050406030204" pitchFamily="18" charset="0"/>
                              <a:cs typeface="Arial" charset="0"/>
                            </a:rPr>
                            <m:t>𝑝</m:t>
                          </m:r>
                        </m:den>
                      </m:f>
                      <m:r>
                        <a:rPr lang="en-US" altLang="en-US" sz="2400" b="0" i="1" smtClean="0">
                          <a:latin typeface="Cambria Math" panose="02040503050406030204" pitchFamily="18" charset="0"/>
                          <a:cs typeface="Arial" charset="0"/>
                        </a:rPr>
                        <m:t>)</m:t>
                      </m:r>
                      <m:r>
                        <a:rPr lang="en-US" altLang="en-US" sz="2400" i="1">
                          <a:latin typeface="Cambria Math" panose="02040503050406030204" pitchFamily="18" charset="0"/>
                          <a:ea typeface="Arial" charset="0"/>
                          <a:cs typeface="Arial" charset="0"/>
                        </a:rPr>
                        <m:t>=</m:t>
                      </m:r>
                      <m:sSub>
                        <m:sSubPr>
                          <m:ctrlPr>
                            <a:rPr lang="en-US" altLang="en-US" sz="2400" i="1">
                              <a:latin typeface="Cambria Math" panose="02040503050406030204" pitchFamily="18" charset="0"/>
                              <a:ea typeface="Cambria Math" panose="02040503050406030204" pitchFamily="18" charset="0"/>
                              <a:cs typeface="Arial" charset="0"/>
                            </a:rPr>
                          </m:ctrlPr>
                        </m:sSubPr>
                        <m:e>
                          <m:r>
                            <a:rPr lang="en-US" altLang="en-US" sz="2400" i="1">
                              <a:latin typeface="Cambria Math" panose="02040503050406030204" pitchFamily="18" charset="0"/>
                              <a:ea typeface="Cambria Math" panose="02040503050406030204" pitchFamily="18" charset="0"/>
                              <a:cs typeface="Arial" charset="0"/>
                            </a:rPr>
                            <m:t>𝛽</m:t>
                          </m:r>
                        </m:e>
                        <m:sub>
                          <m:r>
                            <a:rPr lang="en-US" altLang="en-US" sz="2400" i="1">
                              <a:latin typeface="Cambria Math" panose="02040503050406030204" pitchFamily="18" charset="0"/>
                              <a:ea typeface="Cambria Math" panose="02040503050406030204" pitchFamily="18" charset="0"/>
                              <a:cs typeface="Arial" charset="0"/>
                            </a:rPr>
                            <m:t>0</m:t>
                          </m:r>
                        </m:sub>
                      </m:sSub>
                      <m:r>
                        <a:rPr lang="en-US" altLang="en-US" sz="2400" i="1">
                          <a:latin typeface="Cambria Math" panose="02040503050406030204" pitchFamily="18" charset="0"/>
                          <a:ea typeface="Cambria Math" panose="02040503050406030204" pitchFamily="18" charset="0"/>
                          <a:cs typeface="Arial" charset="0"/>
                        </a:rPr>
                        <m:t>+</m:t>
                      </m:r>
                      <m:sSub>
                        <m:sSubPr>
                          <m:ctrlPr>
                            <a:rPr lang="en-US" altLang="en-US" sz="2400" i="1">
                              <a:latin typeface="Cambria Math" panose="02040503050406030204" pitchFamily="18" charset="0"/>
                              <a:ea typeface="Cambria Math" panose="02040503050406030204" pitchFamily="18" charset="0"/>
                              <a:cs typeface="Arial" charset="0"/>
                            </a:rPr>
                          </m:ctrlPr>
                        </m:sSubPr>
                        <m:e>
                          <m:r>
                            <a:rPr lang="en-US" altLang="en-US" sz="2400" i="1">
                              <a:latin typeface="Cambria Math" panose="02040503050406030204" pitchFamily="18" charset="0"/>
                              <a:ea typeface="Cambria Math" panose="02040503050406030204" pitchFamily="18" charset="0"/>
                              <a:cs typeface="Arial" charset="0"/>
                            </a:rPr>
                            <m:t>𝛽</m:t>
                          </m:r>
                        </m:e>
                        <m:sub>
                          <m:r>
                            <a:rPr lang="en-US" altLang="en-US" sz="2400" i="1">
                              <a:latin typeface="Cambria Math" panose="02040503050406030204" pitchFamily="18" charset="0"/>
                              <a:ea typeface="Cambria Math" panose="02040503050406030204" pitchFamily="18" charset="0"/>
                              <a:cs typeface="Arial" charset="0"/>
                            </a:rPr>
                            <m:t>1</m:t>
                          </m:r>
                        </m:sub>
                      </m:sSub>
                      <m:r>
                        <a:rPr lang="en-US" altLang="en-US" sz="2400" i="1">
                          <a:latin typeface="Cambria Math" panose="02040503050406030204" pitchFamily="18" charset="0"/>
                          <a:ea typeface="Cambria Math" panose="02040503050406030204" pitchFamily="18" charset="0"/>
                          <a:cs typeface="Arial" charset="0"/>
                        </a:rPr>
                        <m:t>∗</m:t>
                      </m:r>
                      <m:r>
                        <a:rPr lang="en-US" altLang="en-US" sz="2400" i="1">
                          <a:latin typeface="Cambria Math" panose="02040503050406030204" pitchFamily="18" charset="0"/>
                          <a:ea typeface="Cambria Math" panose="02040503050406030204" pitchFamily="18" charset="0"/>
                          <a:cs typeface="Arial" charset="0"/>
                        </a:rPr>
                        <m:t>h𝑜𝑢𝑟𝑠</m:t>
                      </m:r>
                      <m:r>
                        <a:rPr lang="en-US" altLang="en-US" sz="2400" i="1">
                          <a:latin typeface="Cambria Math" panose="02040503050406030204" pitchFamily="18" charset="0"/>
                          <a:ea typeface="Cambria Math" panose="02040503050406030204" pitchFamily="18" charset="0"/>
                          <a:cs typeface="Arial" charset="0"/>
                        </a:rPr>
                        <m:t> </m:t>
                      </m:r>
                      <m:r>
                        <a:rPr lang="en-US" altLang="en-US" sz="2400" i="1">
                          <a:latin typeface="Cambria Math" panose="02040503050406030204" pitchFamily="18" charset="0"/>
                          <a:ea typeface="Cambria Math" panose="02040503050406030204" pitchFamily="18" charset="0"/>
                          <a:cs typeface="Arial" charset="0"/>
                        </a:rPr>
                        <m:t>𝑜𝑓</m:t>
                      </m:r>
                      <m:r>
                        <a:rPr lang="en-US" altLang="en-US" sz="2400" i="1">
                          <a:latin typeface="Cambria Math" panose="02040503050406030204" pitchFamily="18" charset="0"/>
                          <a:ea typeface="Cambria Math" panose="02040503050406030204" pitchFamily="18" charset="0"/>
                          <a:cs typeface="Arial" charset="0"/>
                        </a:rPr>
                        <m:t> </m:t>
                      </m:r>
                      <m:r>
                        <a:rPr lang="en-US" altLang="en-US" sz="2400" i="1">
                          <a:latin typeface="Cambria Math" panose="02040503050406030204" pitchFamily="18" charset="0"/>
                          <a:ea typeface="Cambria Math" panose="02040503050406030204" pitchFamily="18" charset="0"/>
                          <a:cs typeface="Arial" charset="0"/>
                        </a:rPr>
                        <m:t>𝑠𝑡𝑢𝑑𝑦𝑖𝑛𝑔</m:t>
                      </m:r>
                    </m:oMath>
                  </m:oMathPara>
                </a14:m>
                <a:endParaRPr lang="en-US" sz="2400" dirty="0"/>
              </a:p>
            </p:txBody>
          </p:sp>
        </mc:Choice>
        <mc:Fallback xmlns="">
          <p:sp>
            <p:nvSpPr>
              <p:cNvPr id="6" name="Content Placeholder 5">
                <a:extLst>
                  <a:ext uri="{FF2B5EF4-FFF2-40B4-BE49-F238E27FC236}">
                    <a16:creationId xmlns:a16="http://schemas.microsoft.com/office/drawing/2014/main" id="{4FFC3EF2-7CEF-5942-8729-1558857ACFBE}"/>
                  </a:ext>
                </a:extLst>
              </p:cNvPr>
              <p:cNvSpPr>
                <a:spLocks noGrp="1" noRot="1" noChangeAspect="1" noMove="1" noResize="1" noEditPoints="1" noAdjustHandles="1" noChangeArrowheads="1" noChangeShapeType="1" noTextEdit="1"/>
              </p:cNvSpPr>
              <p:nvPr>
                <p:ph idx="1"/>
              </p:nvPr>
            </p:nvSpPr>
            <p:spPr>
              <a:blipFill>
                <a:blip r:embed="rId2"/>
                <a:stretch>
                  <a:fillRect l="-603" t="-1749"/>
                </a:stretch>
              </a:blipFill>
            </p:spPr>
            <p:txBody>
              <a:bodyPr/>
              <a:lstStyle/>
              <a:p>
                <a:r>
                  <a:rPr lang="en-US">
                    <a:noFill/>
                  </a:rPr>
                  <a:t> </a:t>
                </a:r>
              </a:p>
            </p:txBody>
          </p:sp>
        </mc:Fallback>
      </mc:AlternateContent>
    </p:spTree>
    <p:extLst>
      <p:ext uri="{BB962C8B-B14F-4D97-AF65-F5344CB8AC3E}">
        <p14:creationId xmlns:p14="http://schemas.microsoft.com/office/powerpoint/2010/main" val="25848966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Calibri" charset="0"/>
                <a:cs typeface="Calibri" charset="0"/>
              </a:rPr>
              <a:t>Logistic Regression Classification</a:t>
            </a:r>
          </a:p>
        </p:txBody>
      </p:sp>
      <p:sp>
        <p:nvSpPr>
          <p:cNvPr id="4" name="Slide Number Placeholder 3"/>
          <p:cNvSpPr>
            <a:spLocks noGrp="1"/>
          </p:cNvSpPr>
          <p:nvPr>
            <p:ph type="sldNum" sz="quarter" idx="12"/>
          </p:nvPr>
        </p:nvSpPr>
        <p:spPr/>
        <p:txBody>
          <a:bodyPr/>
          <a:lstStyle/>
          <a:p>
            <a:fld id="{5ACD0CF0-90CC-9C41-A77B-2776398A8C8B}" type="slidenum">
              <a:rPr lang="en-US" smtClean="0">
                <a:latin typeface="Calibri" charset="0"/>
                <a:ea typeface="Calibri" charset="0"/>
                <a:cs typeface="Calibri" charset="0"/>
              </a:rPr>
              <a:pPr/>
              <a:t>58</a:t>
            </a:fld>
            <a:endParaRPr lang="en-US" dirty="0">
              <a:latin typeface="Calibri" charset="0"/>
              <a:ea typeface="Calibri" charset="0"/>
              <a:cs typeface="Calibri" charset="0"/>
            </a:endParaRP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4FFC3EF2-7CEF-5942-8729-1558857ACFBE}"/>
                  </a:ext>
                </a:extLst>
              </p:cNvPr>
              <p:cNvSpPr>
                <a:spLocks noGrp="1"/>
              </p:cNvSpPr>
              <p:nvPr>
                <p:ph idx="1"/>
              </p:nvPr>
            </p:nvSpPr>
            <p:spPr/>
            <p:txBody>
              <a:bodyPr>
                <a:normAutofit/>
              </a:bodyPr>
              <a:lstStyle/>
              <a:p>
                <a:pPr marL="0" indent="0">
                  <a:buNone/>
                </a:pPr>
                <a:endParaRPr lang="en-US" altLang="en-US" sz="2400" b="0" i="0" dirty="0">
                  <a:latin typeface="Cambria Math" panose="02040503050406030204" pitchFamily="18" charset="0"/>
                  <a:ea typeface="Arial" charset="0"/>
                  <a:cs typeface="Arial"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en-US" sz="2400" b="0" i="0" smtClean="0">
                          <a:latin typeface="Cambria Math" panose="02040503050406030204" pitchFamily="18" charset="0"/>
                          <a:ea typeface="Arial" charset="0"/>
                          <a:cs typeface="Arial" charset="0"/>
                        </a:rPr>
                        <m:t>ln</m:t>
                      </m:r>
                      <m:r>
                        <a:rPr lang="en-US" altLang="en-US" sz="2400" b="0" i="1" smtClean="0">
                          <a:latin typeface="Cambria Math" panose="02040503050406030204" pitchFamily="18" charset="0"/>
                          <a:ea typeface="Arial" charset="0"/>
                          <a:cs typeface="Arial" charset="0"/>
                        </a:rPr>
                        <m:t>⁡(</m:t>
                      </m:r>
                      <m:f>
                        <m:fPr>
                          <m:ctrlPr>
                            <a:rPr lang="en-US" altLang="en-US" sz="2400" b="0" i="1" smtClean="0">
                              <a:latin typeface="Cambria Math" panose="02040503050406030204" pitchFamily="18" charset="0"/>
                              <a:cs typeface="Arial" charset="0"/>
                            </a:rPr>
                          </m:ctrlPr>
                        </m:fPr>
                        <m:num>
                          <m:r>
                            <a:rPr lang="en-US" altLang="en-US" sz="2400" b="0" i="1" smtClean="0">
                              <a:latin typeface="Cambria Math" panose="02040503050406030204" pitchFamily="18" charset="0"/>
                              <a:cs typeface="Arial" charset="0"/>
                            </a:rPr>
                            <m:t>𝑝</m:t>
                          </m:r>
                        </m:num>
                        <m:den>
                          <m:r>
                            <a:rPr lang="en-US" altLang="en-US" sz="2400" b="0" i="1" smtClean="0">
                              <a:latin typeface="Cambria Math" panose="02040503050406030204" pitchFamily="18" charset="0"/>
                              <a:cs typeface="Arial" charset="0"/>
                            </a:rPr>
                            <m:t>1−</m:t>
                          </m:r>
                          <m:r>
                            <a:rPr lang="en-US" altLang="en-US" sz="2400" b="0" i="1" smtClean="0">
                              <a:latin typeface="Cambria Math" panose="02040503050406030204" pitchFamily="18" charset="0"/>
                              <a:cs typeface="Arial" charset="0"/>
                            </a:rPr>
                            <m:t>𝑝</m:t>
                          </m:r>
                        </m:den>
                      </m:f>
                      <m:r>
                        <a:rPr lang="en-US" altLang="en-US" sz="2400" b="0" i="1" smtClean="0">
                          <a:latin typeface="Cambria Math" panose="02040503050406030204" pitchFamily="18" charset="0"/>
                          <a:cs typeface="Arial" charset="0"/>
                        </a:rPr>
                        <m:t>)</m:t>
                      </m:r>
                      <m:r>
                        <a:rPr lang="en-US" altLang="en-US" sz="2400" i="1">
                          <a:latin typeface="Cambria Math" panose="02040503050406030204" pitchFamily="18" charset="0"/>
                          <a:ea typeface="Arial" charset="0"/>
                          <a:cs typeface="Arial" charset="0"/>
                        </a:rPr>
                        <m:t>=</m:t>
                      </m:r>
                      <m:sSub>
                        <m:sSubPr>
                          <m:ctrlPr>
                            <a:rPr lang="en-US" altLang="en-US" sz="2400" i="1">
                              <a:latin typeface="Cambria Math" panose="02040503050406030204" pitchFamily="18" charset="0"/>
                              <a:ea typeface="Cambria Math" panose="02040503050406030204" pitchFamily="18" charset="0"/>
                              <a:cs typeface="Arial" charset="0"/>
                            </a:rPr>
                          </m:ctrlPr>
                        </m:sSubPr>
                        <m:e>
                          <m:r>
                            <a:rPr lang="en-US" altLang="en-US" sz="2400" i="1">
                              <a:latin typeface="Cambria Math" panose="02040503050406030204" pitchFamily="18" charset="0"/>
                              <a:ea typeface="Cambria Math" panose="02040503050406030204" pitchFamily="18" charset="0"/>
                              <a:cs typeface="Arial" charset="0"/>
                            </a:rPr>
                            <m:t>𝛽</m:t>
                          </m:r>
                        </m:e>
                        <m:sub>
                          <m:r>
                            <a:rPr lang="en-US" altLang="en-US" sz="2400" i="1">
                              <a:latin typeface="Cambria Math" panose="02040503050406030204" pitchFamily="18" charset="0"/>
                              <a:ea typeface="Cambria Math" panose="02040503050406030204" pitchFamily="18" charset="0"/>
                              <a:cs typeface="Arial" charset="0"/>
                            </a:rPr>
                            <m:t>0</m:t>
                          </m:r>
                        </m:sub>
                      </m:sSub>
                      <m:r>
                        <a:rPr lang="en-US" altLang="en-US" sz="2400" i="1">
                          <a:latin typeface="Cambria Math" panose="02040503050406030204" pitchFamily="18" charset="0"/>
                          <a:ea typeface="Cambria Math" panose="02040503050406030204" pitchFamily="18" charset="0"/>
                          <a:cs typeface="Arial" charset="0"/>
                        </a:rPr>
                        <m:t>+</m:t>
                      </m:r>
                      <m:sSub>
                        <m:sSubPr>
                          <m:ctrlPr>
                            <a:rPr lang="en-US" altLang="en-US" sz="2400" i="1">
                              <a:latin typeface="Cambria Math" panose="02040503050406030204" pitchFamily="18" charset="0"/>
                              <a:ea typeface="Cambria Math" panose="02040503050406030204" pitchFamily="18" charset="0"/>
                              <a:cs typeface="Arial" charset="0"/>
                            </a:rPr>
                          </m:ctrlPr>
                        </m:sSubPr>
                        <m:e>
                          <m:r>
                            <a:rPr lang="en-US" altLang="en-US" sz="2400" i="1">
                              <a:latin typeface="Cambria Math" panose="02040503050406030204" pitchFamily="18" charset="0"/>
                              <a:ea typeface="Cambria Math" panose="02040503050406030204" pitchFamily="18" charset="0"/>
                              <a:cs typeface="Arial" charset="0"/>
                            </a:rPr>
                            <m:t>𝛽</m:t>
                          </m:r>
                        </m:e>
                        <m:sub>
                          <m:r>
                            <a:rPr lang="en-US" altLang="en-US" sz="2400" i="1">
                              <a:latin typeface="Cambria Math" panose="02040503050406030204" pitchFamily="18" charset="0"/>
                              <a:ea typeface="Cambria Math" panose="02040503050406030204" pitchFamily="18" charset="0"/>
                              <a:cs typeface="Arial" charset="0"/>
                            </a:rPr>
                            <m:t>1</m:t>
                          </m:r>
                        </m:sub>
                      </m:sSub>
                      <m:r>
                        <a:rPr lang="en-US" altLang="en-US" sz="2400" i="1">
                          <a:latin typeface="Cambria Math" panose="02040503050406030204" pitchFamily="18" charset="0"/>
                          <a:ea typeface="Cambria Math" panose="02040503050406030204" pitchFamily="18" charset="0"/>
                          <a:cs typeface="Arial" charset="0"/>
                        </a:rPr>
                        <m:t>∗</m:t>
                      </m:r>
                      <m:r>
                        <a:rPr lang="en-US" altLang="en-US" sz="2400" i="1">
                          <a:latin typeface="Cambria Math" panose="02040503050406030204" pitchFamily="18" charset="0"/>
                          <a:ea typeface="Cambria Math" panose="02040503050406030204" pitchFamily="18" charset="0"/>
                          <a:cs typeface="Arial" charset="0"/>
                        </a:rPr>
                        <m:t>h𝑜𝑢𝑟𝑠</m:t>
                      </m:r>
                      <m:r>
                        <a:rPr lang="en-US" altLang="en-US" sz="2400" i="1">
                          <a:latin typeface="Cambria Math" panose="02040503050406030204" pitchFamily="18" charset="0"/>
                          <a:ea typeface="Cambria Math" panose="02040503050406030204" pitchFamily="18" charset="0"/>
                          <a:cs typeface="Arial" charset="0"/>
                        </a:rPr>
                        <m:t> </m:t>
                      </m:r>
                      <m:r>
                        <a:rPr lang="en-US" altLang="en-US" sz="2400" i="1">
                          <a:latin typeface="Cambria Math" panose="02040503050406030204" pitchFamily="18" charset="0"/>
                          <a:ea typeface="Cambria Math" panose="02040503050406030204" pitchFamily="18" charset="0"/>
                          <a:cs typeface="Arial" charset="0"/>
                        </a:rPr>
                        <m:t>𝑜𝑓</m:t>
                      </m:r>
                      <m:r>
                        <a:rPr lang="en-US" altLang="en-US" sz="2400" i="1">
                          <a:latin typeface="Cambria Math" panose="02040503050406030204" pitchFamily="18" charset="0"/>
                          <a:ea typeface="Cambria Math" panose="02040503050406030204" pitchFamily="18" charset="0"/>
                          <a:cs typeface="Arial" charset="0"/>
                        </a:rPr>
                        <m:t> </m:t>
                      </m:r>
                      <m:r>
                        <a:rPr lang="en-US" altLang="en-US" sz="2400" i="1">
                          <a:latin typeface="Cambria Math" panose="02040503050406030204" pitchFamily="18" charset="0"/>
                          <a:ea typeface="Cambria Math" panose="02040503050406030204" pitchFamily="18" charset="0"/>
                          <a:cs typeface="Arial" charset="0"/>
                        </a:rPr>
                        <m:t>𝑠𝑡𝑢𝑑𝑦𝑖𝑛𝑔</m:t>
                      </m:r>
                    </m:oMath>
                  </m:oMathPara>
                </a14:m>
                <a:endParaRPr lang="en-US" sz="2400" dirty="0"/>
              </a:p>
              <a:p>
                <a:endParaRPr lang="en-US" sz="2400" dirty="0"/>
              </a:p>
              <a:p>
                <a:r>
                  <a:rPr lang="en-US" sz="2400" dirty="0"/>
                  <a:t>Does this look familiar?</a:t>
                </a:r>
              </a:p>
              <a:p>
                <a:pPr lvl="1"/>
                <a:r>
                  <a:rPr lang="en-US" dirty="0"/>
                  <a:t>Yes!</a:t>
                </a:r>
              </a:p>
              <a:p>
                <a:pPr lvl="1"/>
                <a:r>
                  <a:rPr lang="en-US" dirty="0"/>
                  <a:t>It’s in the form of a standard linear model</a:t>
                </a:r>
              </a:p>
              <a:p>
                <a:r>
                  <a:rPr lang="en-US" sz="2400" dirty="0"/>
                  <a:t>So, even though the probability of a student passing is not a linear function of study-hours, the simple transformation is a linear function of study-hours</a:t>
                </a:r>
              </a:p>
              <a:p>
                <a:r>
                  <a:rPr lang="en-US" sz="2400" dirty="0"/>
                  <a:t>This is the equation used in logistic regression</a:t>
                </a:r>
              </a:p>
              <a:p>
                <a:pPr marL="0" indent="0">
                  <a:buNone/>
                </a:pPr>
                <a:endParaRPr lang="en-US" sz="2400" dirty="0"/>
              </a:p>
            </p:txBody>
          </p:sp>
        </mc:Choice>
        <mc:Fallback xmlns="">
          <p:sp>
            <p:nvSpPr>
              <p:cNvPr id="6" name="Content Placeholder 5">
                <a:extLst>
                  <a:ext uri="{FF2B5EF4-FFF2-40B4-BE49-F238E27FC236}">
                    <a16:creationId xmlns:a16="http://schemas.microsoft.com/office/drawing/2014/main" id="{4FFC3EF2-7CEF-5942-8729-1558857ACFBE}"/>
                  </a:ext>
                </a:extLst>
              </p:cNvPr>
              <p:cNvSpPr>
                <a:spLocks noGrp="1" noRot="1" noChangeAspect="1" noMove="1" noResize="1" noEditPoints="1" noAdjustHandles="1" noChangeArrowheads="1" noChangeShapeType="1" noTextEdit="1"/>
              </p:cNvSpPr>
              <p:nvPr>
                <p:ph idx="1"/>
              </p:nvPr>
            </p:nvSpPr>
            <p:spPr>
              <a:blipFill>
                <a:blip r:embed="rId2"/>
                <a:stretch>
                  <a:fillRect l="-603"/>
                </a:stretch>
              </a:blipFill>
            </p:spPr>
            <p:txBody>
              <a:bodyPr/>
              <a:lstStyle/>
              <a:p>
                <a:r>
                  <a:rPr lang="en-US">
                    <a:noFill/>
                  </a:rPr>
                  <a:t> </a:t>
                </a:r>
              </a:p>
            </p:txBody>
          </p:sp>
        </mc:Fallback>
      </mc:AlternateContent>
    </p:spTree>
    <p:extLst>
      <p:ext uri="{BB962C8B-B14F-4D97-AF65-F5344CB8AC3E}">
        <p14:creationId xmlns:p14="http://schemas.microsoft.com/office/powerpoint/2010/main" val="24058641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Calibri" charset="0"/>
                <a:cs typeface="Calibri" charset="0"/>
              </a:rPr>
              <a:t>Logistic Regression Classification</a:t>
            </a:r>
          </a:p>
        </p:txBody>
      </p:sp>
      <p:sp>
        <p:nvSpPr>
          <p:cNvPr id="4" name="Slide Number Placeholder 3"/>
          <p:cNvSpPr>
            <a:spLocks noGrp="1"/>
          </p:cNvSpPr>
          <p:nvPr>
            <p:ph type="sldNum" sz="quarter" idx="12"/>
          </p:nvPr>
        </p:nvSpPr>
        <p:spPr/>
        <p:txBody>
          <a:bodyPr/>
          <a:lstStyle/>
          <a:p>
            <a:fld id="{5ACD0CF0-90CC-9C41-A77B-2776398A8C8B}" type="slidenum">
              <a:rPr lang="en-US" smtClean="0">
                <a:latin typeface="Calibri" charset="0"/>
                <a:ea typeface="Calibri" charset="0"/>
                <a:cs typeface="Calibri" charset="0"/>
              </a:rPr>
              <a:pPr/>
              <a:t>59</a:t>
            </a:fld>
            <a:endParaRPr lang="en-US" dirty="0">
              <a:latin typeface="Calibri" charset="0"/>
              <a:ea typeface="Calibri" charset="0"/>
              <a:cs typeface="Calibri" charset="0"/>
            </a:endParaRPr>
          </a:p>
        </p:txBody>
      </p:sp>
      <p:sp>
        <p:nvSpPr>
          <p:cNvPr id="6" name="Line 3"/>
          <p:cNvSpPr>
            <a:spLocks noChangeShapeType="1"/>
          </p:cNvSpPr>
          <p:nvPr/>
        </p:nvSpPr>
        <p:spPr bwMode="auto">
          <a:xfrm>
            <a:off x="3366803" y="1650048"/>
            <a:ext cx="0" cy="4267200"/>
          </a:xfrm>
          <a:prstGeom prst="line">
            <a:avLst/>
          </a:prstGeom>
          <a:noFill/>
          <a:ln w="76200">
            <a:solidFill>
              <a:schemeClr val="accent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7" name="Line 4"/>
          <p:cNvSpPr>
            <a:spLocks noChangeShapeType="1"/>
          </p:cNvSpPr>
          <p:nvPr/>
        </p:nvSpPr>
        <p:spPr bwMode="auto">
          <a:xfrm>
            <a:off x="2833403" y="4774248"/>
            <a:ext cx="6858000" cy="0"/>
          </a:xfrm>
          <a:prstGeom prst="line">
            <a:avLst/>
          </a:prstGeom>
          <a:noFill/>
          <a:ln w="76200">
            <a:solidFill>
              <a:schemeClr val="accent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8" name="Line 5"/>
          <p:cNvSpPr>
            <a:spLocks noChangeShapeType="1"/>
          </p:cNvSpPr>
          <p:nvPr/>
        </p:nvSpPr>
        <p:spPr bwMode="auto">
          <a:xfrm>
            <a:off x="2755044" y="2466370"/>
            <a:ext cx="6705600" cy="0"/>
          </a:xfrm>
          <a:prstGeom prst="line">
            <a:avLst/>
          </a:prstGeom>
          <a:noFill/>
          <a:ln w="28575">
            <a:solidFill>
              <a:schemeClr val="bg2">
                <a:lumMod val="90000"/>
              </a:schemeClr>
            </a:solidFill>
            <a:prstDash val="sys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9" name="Text Box 7"/>
          <p:cNvSpPr txBox="1">
            <a:spLocks noChangeArrowheads="1"/>
          </p:cNvSpPr>
          <p:nvPr/>
        </p:nvSpPr>
        <p:spPr bwMode="auto">
          <a:xfrm>
            <a:off x="2376203" y="4550411"/>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b="1" dirty="0">
                <a:solidFill>
                  <a:schemeClr val="accent1"/>
                </a:solidFill>
                <a:latin typeface="Calibri" charset="0"/>
                <a:ea typeface="Calibri" charset="0"/>
                <a:cs typeface="Calibri" charset="0"/>
              </a:rPr>
              <a:t>0</a:t>
            </a:r>
          </a:p>
        </p:txBody>
      </p:sp>
      <p:sp>
        <p:nvSpPr>
          <p:cNvPr id="10" name="Text Box 8"/>
          <p:cNvSpPr txBox="1">
            <a:spLocks noChangeArrowheads="1"/>
          </p:cNvSpPr>
          <p:nvPr/>
        </p:nvSpPr>
        <p:spPr bwMode="auto">
          <a:xfrm>
            <a:off x="2374044" y="2237770"/>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b="1" dirty="0">
                <a:solidFill>
                  <a:schemeClr val="accent1"/>
                </a:solidFill>
                <a:latin typeface="Calibri" charset="0"/>
                <a:ea typeface="Calibri" charset="0"/>
                <a:cs typeface="Calibri" charset="0"/>
              </a:rPr>
              <a:t>1</a:t>
            </a:r>
          </a:p>
        </p:txBody>
      </p:sp>
      <p:sp>
        <p:nvSpPr>
          <p:cNvPr id="20" name="TextBox 19"/>
          <p:cNvSpPr txBox="1"/>
          <p:nvPr/>
        </p:nvSpPr>
        <p:spPr>
          <a:xfrm>
            <a:off x="3104336" y="3411115"/>
            <a:ext cx="184731" cy="369332"/>
          </a:xfrm>
          <a:prstGeom prst="rect">
            <a:avLst/>
          </a:prstGeom>
          <a:noFill/>
        </p:spPr>
        <p:txBody>
          <a:bodyPr wrap="none" rtlCol="0">
            <a:spAutoFit/>
          </a:bodyPr>
          <a:lstStyle/>
          <a:p>
            <a:endParaRPr lang="en-US" dirty="0">
              <a:latin typeface="Calibri" charset="0"/>
              <a:ea typeface="Calibri" charset="0"/>
              <a:cs typeface="Calibri" charset="0"/>
            </a:endParaRPr>
          </a:p>
        </p:txBody>
      </p:sp>
      <p:sp>
        <p:nvSpPr>
          <p:cNvPr id="22" name="TextBox 21"/>
          <p:cNvSpPr txBox="1"/>
          <p:nvPr/>
        </p:nvSpPr>
        <p:spPr>
          <a:xfrm>
            <a:off x="9411763" y="4746001"/>
            <a:ext cx="559279" cy="523220"/>
          </a:xfrm>
          <a:prstGeom prst="rect">
            <a:avLst/>
          </a:prstGeom>
          <a:noFill/>
        </p:spPr>
        <p:txBody>
          <a:bodyPr wrap="square" rtlCol="0">
            <a:spAutoFit/>
          </a:bodyPr>
          <a:lstStyle/>
          <a:p>
            <a:r>
              <a:rPr lang="en-US" sz="2800" dirty="0">
                <a:solidFill>
                  <a:schemeClr val="accent1"/>
                </a:solidFill>
                <a:latin typeface="Calibri" charset="0"/>
                <a:ea typeface="Calibri" charset="0"/>
                <a:cs typeface="Calibri" charset="0"/>
              </a:rPr>
              <a:t>x</a:t>
            </a:r>
          </a:p>
        </p:txBody>
      </p:sp>
      <p:sp>
        <p:nvSpPr>
          <p:cNvPr id="23" name="TextBox 22"/>
          <p:cNvSpPr txBox="1"/>
          <p:nvPr/>
        </p:nvSpPr>
        <p:spPr>
          <a:xfrm>
            <a:off x="2959924" y="1661716"/>
            <a:ext cx="559279" cy="523220"/>
          </a:xfrm>
          <a:prstGeom prst="rect">
            <a:avLst/>
          </a:prstGeom>
          <a:noFill/>
        </p:spPr>
        <p:txBody>
          <a:bodyPr wrap="square" rtlCol="0">
            <a:spAutoFit/>
          </a:bodyPr>
          <a:lstStyle/>
          <a:p>
            <a:r>
              <a:rPr lang="en-US" sz="2800" dirty="0">
                <a:solidFill>
                  <a:schemeClr val="accent1"/>
                </a:solidFill>
                <a:latin typeface="Calibri" charset="0"/>
                <a:ea typeface="Calibri" charset="0"/>
                <a:cs typeface="Calibri" charset="0"/>
              </a:rPr>
              <a:t>y</a:t>
            </a:r>
          </a:p>
        </p:txBody>
      </p:sp>
      <p:sp>
        <p:nvSpPr>
          <p:cNvPr id="41" name="Oval 25"/>
          <p:cNvSpPr>
            <a:spLocks noChangeArrowheads="1"/>
          </p:cNvSpPr>
          <p:nvPr/>
        </p:nvSpPr>
        <p:spPr bwMode="auto">
          <a:xfrm flipH="1">
            <a:off x="7250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2" name="Oval 26"/>
          <p:cNvSpPr>
            <a:spLocks noChangeArrowheads="1"/>
          </p:cNvSpPr>
          <p:nvPr/>
        </p:nvSpPr>
        <p:spPr bwMode="auto">
          <a:xfrm flipH="1">
            <a:off x="7402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3" name="Oval 27"/>
          <p:cNvSpPr>
            <a:spLocks noChangeArrowheads="1"/>
          </p:cNvSpPr>
          <p:nvPr/>
        </p:nvSpPr>
        <p:spPr bwMode="auto">
          <a:xfrm flipH="1">
            <a:off x="7555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4" name="Oval 28"/>
          <p:cNvSpPr>
            <a:spLocks noChangeArrowheads="1"/>
          </p:cNvSpPr>
          <p:nvPr/>
        </p:nvSpPr>
        <p:spPr bwMode="auto">
          <a:xfrm flipH="1">
            <a:off x="8545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5" name="Oval 29"/>
          <p:cNvSpPr>
            <a:spLocks noChangeArrowheads="1"/>
          </p:cNvSpPr>
          <p:nvPr/>
        </p:nvSpPr>
        <p:spPr bwMode="auto">
          <a:xfrm flipH="1">
            <a:off x="77077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6" name="Oval 30"/>
          <p:cNvSpPr>
            <a:spLocks noChangeArrowheads="1"/>
          </p:cNvSpPr>
          <p:nvPr/>
        </p:nvSpPr>
        <p:spPr bwMode="auto">
          <a:xfrm flipH="1">
            <a:off x="8926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7" name="Oval 31"/>
          <p:cNvSpPr>
            <a:spLocks noChangeArrowheads="1"/>
          </p:cNvSpPr>
          <p:nvPr/>
        </p:nvSpPr>
        <p:spPr bwMode="auto">
          <a:xfrm flipH="1">
            <a:off x="7098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8" name="Oval 32"/>
          <p:cNvSpPr>
            <a:spLocks noChangeArrowheads="1"/>
          </p:cNvSpPr>
          <p:nvPr/>
        </p:nvSpPr>
        <p:spPr bwMode="auto">
          <a:xfrm flipH="1">
            <a:off x="9307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9" name="Oval 33"/>
          <p:cNvSpPr>
            <a:spLocks noChangeArrowheads="1"/>
          </p:cNvSpPr>
          <p:nvPr/>
        </p:nvSpPr>
        <p:spPr bwMode="auto">
          <a:xfrm flipH="1">
            <a:off x="8012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0" name="Oval 34"/>
          <p:cNvSpPr>
            <a:spLocks noChangeArrowheads="1"/>
          </p:cNvSpPr>
          <p:nvPr/>
        </p:nvSpPr>
        <p:spPr bwMode="auto">
          <a:xfrm flipH="1">
            <a:off x="8241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1" name="Oval 35"/>
          <p:cNvSpPr>
            <a:spLocks noChangeArrowheads="1"/>
          </p:cNvSpPr>
          <p:nvPr/>
        </p:nvSpPr>
        <p:spPr bwMode="auto">
          <a:xfrm flipH="1">
            <a:off x="7860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2" name="Oval 36"/>
          <p:cNvSpPr>
            <a:spLocks noChangeArrowheads="1"/>
          </p:cNvSpPr>
          <p:nvPr/>
        </p:nvSpPr>
        <p:spPr bwMode="auto">
          <a:xfrm flipH="1">
            <a:off x="6793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3" name="Oval 37"/>
          <p:cNvSpPr>
            <a:spLocks noChangeArrowheads="1"/>
          </p:cNvSpPr>
          <p:nvPr/>
        </p:nvSpPr>
        <p:spPr bwMode="auto">
          <a:xfrm flipH="1">
            <a:off x="9536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4" name="Oval 38"/>
          <p:cNvSpPr>
            <a:spLocks noChangeArrowheads="1"/>
          </p:cNvSpPr>
          <p:nvPr/>
        </p:nvSpPr>
        <p:spPr bwMode="auto">
          <a:xfrm flipH="1">
            <a:off x="8698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5" name="Oval 39"/>
          <p:cNvSpPr>
            <a:spLocks noChangeArrowheads="1"/>
          </p:cNvSpPr>
          <p:nvPr/>
        </p:nvSpPr>
        <p:spPr bwMode="auto">
          <a:xfrm flipH="1">
            <a:off x="9079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6" name="Oval 40"/>
          <p:cNvSpPr>
            <a:spLocks noChangeArrowheads="1"/>
          </p:cNvSpPr>
          <p:nvPr/>
        </p:nvSpPr>
        <p:spPr bwMode="auto">
          <a:xfrm flipH="1">
            <a:off x="9155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7" name="Oval 41"/>
          <p:cNvSpPr>
            <a:spLocks noChangeArrowheads="1"/>
          </p:cNvSpPr>
          <p:nvPr/>
        </p:nvSpPr>
        <p:spPr bwMode="auto">
          <a:xfrm flipH="1">
            <a:off x="54217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8" name="Oval 43"/>
          <p:cNvSpPr>
            <a:spLocks noChangeArrowheads="1"/>
          </p:cNvSpPr>
          <p:nvPr/>
        </p:nvSpPr>
        <p:spPr bwMode="auto">
          <a:xfrm flipH="1">
            <a:off x="4735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9" name="Oval 12"/>
          <p:cNvSpPr>
            <a:spLocks noChangeArrowheads="1"/>
          </p:cNvSpPr>
          <p:nvPr/>
        </p:nvSpPr>
        <p:spPr bwMode="auto">
          <a:xfrm>
            <a:off x="40451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0" name="Oval 13"/>
          <p:cNvSpPr>
            <a:spLocks noChangeArrowheads="1"/>
          </p:cNvSpPr>
          <p:nvPr/>
        </p:nvSpPr>
        <p:spPr bwMode="auto">
          <a:xfrm>
            <a:off x="4121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1" name="Oval 14"/>
          <p:cNvSpPr>
            <a:spLocks noChangeArrowheads="1"/>
          </p:cNvSpPr>
          <p:nvPr/>
        </p:nvSpPr>
        <p:spPr bwMode="auto">
          <a:xfrm flipV="1">
            <a:off x="4197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2" name="Oval 15"/>
          <p:cNvSpPr>
            <a:spLocks noChangeArrowheads="1"/>
          </p:cNvSpPr>
          <p:nvPr/>
        </p:nvSpPr>
        <p:spPr bwMode="auto">
          <a:xfrm flipV="1">
            <a:off x="4502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3" name="Oval 16"/>
          <p:cNvSpPr>
            <a:spLocks noChangeArrowheads="1"/>
          </p:cNvSpPr>
          <p:nvPr/>
        </p:nvSpPr>
        <p:spPr bwMode="auto">
          <a:xfrm flipV="1">
            <a:off x="46547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4" name="Oval 17"/>
          <p:cNvSpPr>
            <a:spLocks noChangeArrowheads="1"/>
          </p:cNvSpPr>
          <p:nvPr/>
        </p:nvSpPr>
        <p:spPr bwMode="auto">
          <a:xfrm flipV="1">
            <a:off x="4883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5" name="Oval 18"/>
          <p:cNvSpPr>
            <a:spLocks noChangeArrowheads="1"/>
          </p:cNvSpPr>
          <p:nvPr/>
        </p:nvSpPr>
        <p:spPr bwMode="auto">
          <a:xfrm flipV="1">
            <a:off x="3816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6" name="Oval 19"/>
          <p:cNvSpPr>
            <a:spLocks noChangeArrowheads="1"/>
          </p:cNvSpPr>
          <p:nvPr/>
        </p:nvSpPr>
        <p:spPr bwMode="auto">
          <a:xfrm flipV="1">
            <a:off x="43499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7" name="Oval 20"/>
          <p:cNvSpPr>
            <a:spLocks noChangeArrowheads="1"/>
          </p:cNvSpPr>
          <p:nvPr/>
        </p:nvSpPr>
        <p:spPr bwMode="auto">
          <a:xfrm flipV="1">
            <a:off x="51881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8" name="Oval 21"/>
          <p:cNvSpPr>
            <a:spLocks noChangeArrowheads="1"/>
          </p:cNvSpPr>
          <p:nvPr/>
        </p:nvSpPr>
        <p:spPr bwMode="auto">
          <a:xfrm flipV="1">
            <a:off x="5340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9" name="Oval 22"/>
          <p:cNvSpPr>
            <a:spLocks noChangeArrowheads="1"/>
          </p:cNvSpPr>
          <p:nvPr/>
        </p:nvSpPr>
        <p:spPr bwMode="auto">
          <a:xfrm flipV="1">
            <a:off x="54929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0" name="Oval 23"/>
          <p:cNvSpPr>
            <a:spLocks noChangeArrowheads="1"/>
          </p:cNvSpPr>
          <p:nvPr/>
        </p:nvSpPr>
        <p:spPr bwMode="auto">
          <a:xfrm flipV="1">
            <a:off x="65597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1" name="Oval 24"/>
          <p:cNvSpPr>
            <a:spLocks noChangeArrowheads="1"/>
          </p:cNvSpPr>
          <p:nvPr/>
        </p:nvSpPr>
        <p:spPr bwMode="auto">
          <a:xfrm flipV="1">
            <a:off x="4959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2" name="Oval 42"/>
          <p:cNvSpPr>
            <a:spLocks noChangeArrowheads="1"/>
          </p:cNvSpPr>
          <p:nvPr/>
        </p:nvSpPr>
        <p:spPr bwMode="auto">
          <a:xfrm flipV="1">
            <a:off x="7931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3" name="Rectangle 2"/>
          <p:cNvSpPr txBox="1">
            <a:spLocks noChangeArrowheads="1"/>
          </p:cNvSpPr>
          <p:nvPr/>
        </p:nvSpPr>
        <p:spPr>
          <a:xfrm>
            <a:off x="393755" y="678100"/>
            <a:ext cx="77724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endParaRPr lang="en-US" altLang="en-US" dirty="0">
              <a:latin typeface="Calibri" charset="0"/>
              <a:ea typeface="Calibri" charset="0"/>
              <a:cs typeface="Calibri" charset="0"/>
            </a:endParaRPr>
          </a:p>
        </p:txBody>
      </p:sp>
      <p:sp>
        <p:nvSpPr>
          <p:cNvPr id="76" name="Freeform 75"/>
          <p:cNvSpPr>
            <a:spLocks/>
          </p:cNvSpPr>
          <p:nvPr/>
        </p:nvSpPr>
        <p:spPr bwMode="auto">
          <a:xfrm>
            <a:off x="5809534" y="2466370"/>
            <a:ext cx="3117372" cy="1445613"/>
          </a:xfrm>
          <a:custGeom>
            <a:avLst/>
            <a:gdLst>
              <a:gd name="T0" fmla="*/ 2536 w 2536"/>
              <a:gd name="T1" fmla="*/ 24 h 864"/>
              <a:gd name="T2" fmla="*/ 904 w 2536"/>
              <a:gd name="T3" fmla="*/ 120 h 864"/>
              <a:gd name="T4" fmla="*/ 136 w 2536"/>
              <a:gd name="T5" fmla="*/ 744 h 864"/>
              <a:gd name="T6" fmla="*/ 88 w 2536"/>
              <a:gd name="T7" fmla="*/ 840 h 864"/>
            </a:gdLst>
            <a:ahLst/>
            <a:cxnLst>
              <a:cxn ang="0">
                <a:pos x="T0" y="T1"/>
              </a:cxn>
              <a:cxn ang="0">
                <a:pos x="T2" y="T3"/>
              </a:cxn>
              <a:cxn ang="0">
                <a:pos x="T4" y="T5"/>
              </a:cxn>
              <a:cxn ang="0">
                <a:pos x="T6" y="T7"/>
              </a:cxn>
            </a:cxnLst>
            <a:rect l="0" t="0" r="r" b="b"/>
            <a:pathLst>
              <a:path w="2536" h="864">
                <a:moveTo>
                  <a:pt x="2536" y="24"/>
                </a:moveTo>
                <a:cubicBezTo>
                  <a:pt x="1920" y="12"/>
                  <a:pt x="1304" y="0"/>
                  <a:pt x="904" y="120"/>
                </a:cubicBezTo>
                <a:cubicBezTo>
                  <a:pt x="504" y="240"/>
                  <a:pt x="272" y="624"/>
                  <a:pt x="136" y="744"/>
                </a:cubicBezTo>
                <a:cubicBezTo>
                  <a:pt x="0" y="864"/>
                  <a:pt x="44" y="852"/>
                  <a:pt x="88" y="840"/>
                </a:cubicBezTo>
              </a:path>
            </a:pathLst>
          </a:custGeom>
          <a:noFill/>
          <a:ln w="88900" cap="flat" cmpd="sng">
            <a:solidFill>
              <a:schemeClr val="accent1"/>
            </a:solidFill>
            <a:prstDash val="solid"/>
            <a:bevel/>
            <a:headEnd type="triangle" w="sm" len="sm"/>
            <a:tailEnd type="none" w="sm" len="sm"/>
          </a:ln>
          <a:effectLst/>
        </p:spPr>
        <p:txBody>
          <a:bodyPr/>
          <a:lstStyle/>
          <a:p>
            <a:endParaRPr lang="en-US" dirty="0">
              <a:latin typeface="Calibri" charset="0"/>
              <a:ea typeface="Calibri" charset="0"/>
              <a:cs typeface="Calibri" charset="0"/>
            </a:endParaRPr>
          </a:p>
        </p:txBody>
      </p:sp>
      <p:sp>
        <p:nvSpPr>
          <p:cNvPr id="77" name="Freeform 76"/>
          <p:cNvSpPr>
            <a:spLocks/>
          </p:cNvSpPr>
          <p:nvPr/>
        </p:nvSpPr>
        <p:spPr bwMode="auto">
          <a:xfrm flipH="1" flipV="1">
            <a:off x="3444540" y="3460171"/>
            <a:ext cx="2734169" cy="1285829"/>
          </a:xfrm>
          <a:custGeom>
            <a:avLst/>
            <a:gdLst>
              <a:gd name="T0" fmla="*/ 2536 w 2536"/>
              <a:gd name="T1" fmla="*/ 24 h 864"/>
              <a:gd name="T2" fmla="*/ 904 w 2536"/>
              <a:gd name="T3" fmla="*/ 120 h 864"/>
              <a:gd name="T4" fmla="*/ 136 w 2536"/>
              <a:gd name="T5" fmla="*/ 744 h 864"/>
              <a:gd name="T6" fmla="*/ 88 w 2536"/>
              <a:gd name="T7" fmla="*/ 840 h 864"/>
            </a:gdLst>
            <a:ahLst/>
            <a:cxnLst>
              <a:cxn ang="0">
                <a:pos x="T0" y="T1"/>
              </a:cxn>
              <a:cxn ang="0">
                <a:pos x="T2" y="T3"/>
              </a:cxn>
              <a:cxn ang="0">
                <a:pos x="T4" y="T5"/>
              </a:cxn>
              <a:cxn ang="0">
                <a:pos x="T6" y="T7"/>
              </a:cxn>
            </a:cxnLst>
            <a:rect l="0" t="0" r="r" b="b"/>
            <a:pathLst>
              <a:path w="2536" h="864">
                <a:moveTo>
                  <a:pt x="2536" y="24"/>
                </a:moveTo>
                <a:cubicBezTo>
                  <a:pt x="1920" y="12"/>
                  <a:pt x="1304" y="0"/>
                  <a:pt x="904" y="120"/>
                </a:cubicBezTo>
                <a:cubicBezTo>
                  <a:pt x="504" y="240"/>
                  <a:pt x="272" y="624"/>
                  <a:pt x="136" y="744"/>
                </a:cubicBezTo>
                <a:cubicBezTo>
                  <a:pt x="0" y="864"/>
                  <a:pt x="44" y="852"/>
                  <a:pt x="88" y="840"/>
                </a:cubicBezTo>
              </a:path>
            </a:pathLst>
          </a:custGeom>
          <a:noFill/>
          <a:ln w="88900" cap="flat" cmpd="sng">
            <a:solidFill>
              <a:schemeClr val="accent1"/>
            </a:solidFill>
            <a:prstDash val="solid"/>
            <a:bevel/>
            <a:headEnd type="triangle" w="sm" len="sm"/>
            <a:tailEnd type="none" w="med" len="med"/>
          </a:ln>
          <a:effectLst/>
        </p:spPr>
        <p:txBody>
          <a:bodyPr/>
          <a:lstStyle/>
          <a:p>
            <a:endParaRPr lang="en-US" dirty="0">
              <a:latin typeface="Calibri" charset="0"/>
              <a:ea typeface="Calibri" charset="0"/>
              <a:cs typeface="Calibri" charset="0"/>
            </a:endParaRPr>
          </a:p>
        </p:txBody>
      </p:sp>
      <mc:AlternateContent xmlns:mc="http://schemas.openxmlformats.org/markup-compatibility/2006" xmlns:a14="http://schemas.microsoft.com/office/drawing/2010/main">
        <mc:Choice Requires="a14">
          <p:sp>
            <p:nvSpPr>
              <p:cNvPr id="78" name="Text Box 24"/>
              <p:cNvSpPr txBox="1">
                <a:spLocks noChangeArrowheads="1"/>
              </p:cNvSpPr>
              <p:nvPr/>
            </p:nvSpPr>
            <p:spPr bwMode="auto">
              <a:xfrm>
                <a:off x="6840454" y="3004511"/>
                <a:ext cx="4806114" cy="717248"/>
              </a:xfrm>
              <a:prstGeom prst="rect">
                <a:avLst/>
              </a:prstGeom>
              <a:solidFill>
                <a:schemeClr val="bg1"/>
              </a:solidFill>
              <a:ln>
                <a:noFill/>
              </a:ln>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altLang="en-US" i="1" smtClean="0">
                          <a:solidFill>
                            <a:schemeClr val="accent1"/>
                          </a:solidFill>
                          <a:latin typeface="Cambria Math" panose="02040503050406030204" pitchFamily="18" charset="0"/>
                          <a:ea typeface="Arial" charset="0"/>
                          <a:cs typeface="Arial" charset="0"/>
                        </a:rPr>
                        <m:t>𝑝</m:t>
                      </m:r>
                      <m:r>
                        <a:rPr lang="en-US" altLang="en-US" i="1" smtClean="0">
                          <a:solidFill>
                            <a:schemeClr val="accent1"/>
                          </a:solidFill>
                          <a:latin typeface="Cambria Math" panose="02040503050406030204" pitchFamily="18" charset="0"/>
                          <a:ea typeface="Arial" charset="0"/>
                          <a:cs typeface="Arial" charset="0"/>
                        </a:rPr>
                        <m:t>(</m:t>
                      </m:r>
                      <m:r>
                        <a:rPr lang="en-US" altLang="en-US" i="1" smtClean="0">
                          <a:solidFill>
                            <a:schemeClr val="accent1"/>
                          </a:solidFill>
                          <a:latin typeface="Cambria Math" panose="02040503050406030204" pitchFamily="18" charset="0"/>
                          <a:ea typeface="Arial" charset="0"/>
                          <a:cs typeface="Arial" charset="0"/>
                        </a:rPr>
                        <m:t>𝑝𝑎𝑠𝑠</m:t>
                      </m:r>
                      <m:r>
                        <a:rPr lang="en-US" altLang="en-US" i="1" smtClean="0">
                          <a:solidFill>
                            <a:schemeClr val="accent1"/>
                          </a:solidFill>
                          <a:latin typeface="Cambria Math" panose="02040503050406030204" pitchFamily="18" charset="0"/>
                          <a:ea typeface="Arial" charset="0"/>
                          <a:cs typeface="Arial" charset="0"/>
                        </a:rPr>
                        <m:t>)=</m:t>
                      </m:r>
                      <m:f>
                        <m:fPr>
                          <m:ctrlPr>
                            <a:rPr lang="en-US" altLang="en-US" i="1">
                              <a:solidFill>
                                <a:schemeClr val="accent1"/>
                              </a:solidFill>
                              <a:latin typeface="Cambria Math" panose="02040503050406030204" pitchFamily="18" charset="0"/>
                              <a:ea typeface="Cambria Math" panose="02040503050406030204" pitchFamily="18" charset="0"/>
                              <a:cs typeface="Arial" charset="0"/>
                            </a:rPr>
                          </m:ctrlPr>
                        </m:fPr>
                        <m:num>
                          <m:r>
                            <a:rPr lang="en-US" altLang="en-US" i="1">
                              <a:solidFill>
                                <a:schemeClr val="accent1"/>
                              </a:solidFill>
                              <a:latin typeface="Cambria Math" panose="02040503050406030204" pitchFamily="18" charset="0"/>
                              <a:ea typeface="Cambria Math" panose="02040503050406030204" pitchFamily="18" charset="0"/>
                              <a:cs typeface="Arial" charset="0"/>
                            </a:rPr>
                            <m:t>(</m:t>
                          </m:r>
                          <m:sSup>
                            <m:sSupPr>
                              <m:ctrlPr>
                                <a:rPr lang="en-US" altLang="en-US" i="1">
                                  <a:solidFill>
                                    <a:schemeClr val="accent1"/>
                                  </a:solidFill>
                                  <a:latin typeface="Cambria Math" panose="02040503050406030204" pitchFamily="18" charset="0"/>
                                  <a:ea typeface="Arial" charset="0"/>
                                  <a:cs typeface="Arial" charset="0"/>
                                </a:rPr>
                              </m:ctrlPr>
                            </m:sSupPr>
                            <m:e>
                              <m:r>
                                <a:rPr lang="en-US" altLang="en-US" i="1">
                                  <a:solidFill>
                                    <a:schemeClr val="accent1"/>
                                  </a:solidFill>
                                  <a:latin typeface="Cambria Math" panose="02040503050406030204" pitchFamily="18" charset="0"/>
                                  <a:ea typeface="Arial" charset="0"/>
                                  <a:cs typeface="Arial" charset="0"/>
                                </a:rPr>
                                <m:t>𝑒</m:t>
                              </m:r>
                            </m:e>
                            <m:sup>
                              <m:sSub>
                                <m:sSubPr>
                                  <m:ctrlPr>
                                    <a:rPr lang="en-US" altLang="en-US" i="1">
                                      <a:solidFill>
                                        <a:schemeClr val="accent1"/>
                                      </a:solidFill>
                                      <a:latin typeface="Cambria Math" panose="02040503050406030204" pitchFamily="18" charset="0"/>
                                      <a:ea typeface="Cambria Math" panose="02040503050406030204" pitchFamily="18" charset="0"/>
                                      <a:cs typeface="Arial" charset="0"/>
                                    </a:rPr>
                                  </m:ctrlPr>
                                </m:sSubPr>
                                <m:e>
                                  <m:r>
                                    <a:rPr lang="en-US" altLang="en-US" i="1">
                                      <a:solidFill>
                                        <a:schemeClr val="accent1"/>
                                      </a:solidFill>
                                      <a:latin typeface="Cambria Math" panose="02040503050406030204" pitchFamily="18" charset="0"/>
                                      <a:ea typeface="Cambria Math" panose="02040503050406030204" pitchFamily="18" charset="0"/>
                                      <a:cs typeface="Arial" charset="0"/>
                                    </a:rPr>
                                    <m:t>𝛽</m:t>
                                  </m:r>
                                </m:e>
                                <m:sub>
                                  <m:r>
                                    <a:rPr lang="en-US" altLang="en-US" i="1">
                                      <a:solidFill>
                                        <a:schemeClr val="accent1"/>
                                      </a:solidFill>
                                      <a:latin typeface="Cambria Math" panose="02040503050406030204" pitchFamily="18" charset="0"/>
                                      <a:ea typeface="Cambria Math" panose="02040503050406030204" pitchFamily="18" charset="0"/>
                                      <a:cs typeface="Arial" charset="0"/>
                                    </a:rPr>
                                    <m:t>0</m:t>
                                  </m:r>
                                </m:sub>
                              </m:sSub>
                              <m:r>
                                <a:rPr lang="en-US" altLang="en-US" i="1">
                                  <a:solidFill>
                                    <a:schemeClr val="accent1"/>
                                  </a:solidFill>
                                  <a:latin typeface="Cambria Math" panose="02040503050406030204" pitchFamily="18" charset="0"/>
                                  <a:ea typeface="Cambria Math" panose="02040503050406030204" pitchFamily="18" charset="0"/>
                                  <a:cs typeface="Arial" charset="0"/>
                                </a:rPr>
                                <m:t>+</m:t>
                              </m:r>
                              <m:sSub>
                                <m:sSubPr>
                                  <m:ctrlPr>
                                    <a:rPr lang="en-US" altLang="en-US" i="1">
                                      <a:solidFill>
                                        <a:schemeClr val="accent1"/>
                                      </a:solidFill>
                                      <a:latin typeface="Cambria Math" panose="02040503050406030204" pitchFamily="18" charset="0"/>
                                      <a:ea typeface="Cambria Math" panose="02040503050406030204" pitchFamily="18" charset="0"/>
                                      <a:cs typeface="Arial" charset="0"/>
                                    </a:rPr>
                                  </m:ctrlPr>
                                </m:sSubPr>
                                <m:e>
                                  <m:r>
                                    <a:rPr lang="en-US" altLang="en-US" i="1">
                                      <a:solidFill>
                                        <a:schemeClr val="accent1"/>
                                      </a:solidFill>
                                      <a:latin typeface="Cambria Math" panose="02040503050406030204" pitchFamily="18" charset="0"/>
                                      <a:ea typeface="Cambria Math" panose="02040503050406030204" pitchFamily="18" charset="0"/>
                                      <a:cs typeface="Arial" charset="0"/>
                                    </a:rPr>
                                    <m:t>𝛽</m:t>
                                  </m:r>
                                </m:e>
                                <m:sub>
                                  <m:r>
                                    <a:rPr lang="en-US" altLang="en-US" i="1">
                                      <a:solidFill>
                                        <a:schemeClr val="accent1"/>
                                      </a:solidFill>
                                      <a:latin typeface="Cambria Math" panose="02040503050406030204" pitchFamily="18" charset="0"/>
                                      <a:ea typeface="Cambria Math" panose="02040503050406030204" pitchFamily="18" charset="0"/>
                                      <a:cs typeface="Arial" charset="0"/>
                                    </a:rPr>
                                    <m:t>1</m:t>
                                  </m:r>
                                </m:sub>
                              </m:sSub>
                              <m:r>
                                <a:rPr lang="en-US" altLang="en-US" i="1">
                                  <a:solidFill>
                                    <a:schemeClr val="accent1"/>
                                  </a:solidFill>
                                  <a:latin typeface="Cambria Math" panose="02040503050406030204" pitchFamily="18" charset="0"/>
                                  <a:ea typeface="Cambria Math" panose="02040503050406030204" pitchFamily="18" charset="0"/>
                                  <a:cs typeface="Arial" charset="0"/>
                                </a:rPr>
                                <m:t>∗</m:t>
                              </m:r>
                              <m:r>
                                <a:rPr lang="en-US" altLang="en-US" i="1">
                                  <a:solidFill>
                                    <a:schemeClr val="accent1"/>
                                  </a:solidFill>
                                  <a:latin typeface="Cambria Math" panose="02040503050406030204" pitchFamily="18" charset="0"/>
                                  <a:ea typeface="Cambria Math" panose="02040503050406030204" pitchFamily="18" charset="0"/>
                                  <a:cs typeface="Arial" charset="0"/>
                                </a:rPr>
                                <m:t>h𝑜𝑢𝑟𝑠</m:t>
                              </m:r>
                              <m:r>
                                <a:rPr lang="en-US" altLang="en-US" i="1">
                                  <a:solidFill>
                                    <a:schemeClr val="accent1"/>
                                  </a:solidFill>
                                  <a:latin typeface="Cambria Math" panose="02040503050406030204" pitchFamily="18" charset="0"/>
                                  <a:ea typeface="Cambria Math" panose="02040503050406030204" pitchFamily="18" charset="0"/>
                                  <a:cs typeface="Arial" charset="0"/>
                                </a:rPr>
                                <m:t> </m:t>
                              </m:r>
                              <m:r>
                                <a:rPr lang="en-US" altLang="en-US" i="1">
                                  <a:solidFill>
                                    <a:schemeClr val="accent1"/>
                                  </a:solidFill>
                                  <a:latin typeface="Cambria Math" panose="02040503050406030204" pitchFamily="18" charset="0"/>
                                  <a:ea typeface="Cambria Math" panose="02040503050406030204" pitchFamily="18" charset="0"/>
                                  <a:cs typeface="Arial" charset="0"/>
                                </a:rPr>
                                <m:t>𝑜𝑓</m:t>
                              </m:r>
                              <m:r>
                                <a:rPr lang="en-US" altLang="en-US" i="1">
                                  <a:solidFill>
                                    <a:schemeClr val="accent1"/>
                                  </a:solidFill>
                                  <a:latin typeface="Cambria Math" panose="02040503050406030204" pitchFamily="18" charset="0"/>
                                  <a:ea typeface="Cambria Math" panose="02040503050406030204" pitchFamily="18" charset="0"/>
                                  <a:cs typeface="Arial" charset="0"/>
                                </a:rPr>
                                <m:t> </m:t>
                              </m:r>
                              <m:r>
                                <a:rPr lang="en-US" altLang="en-US" i="1">
                                  <a:solidFill>
                                    <a:schemeClr val="accent1"/>
                                  </a:solidFill>
                                  <a:latin typeface="Cambria Math" panose="02040503050406030204" pitchFamily="18" charset="0"/>
                                  <a:ea typeface="Cambria Math" panose="02040503050406030204" pitchFamily="18" charset="0"/>
                                  <a:cs typeface="Arial" charset="0"/>
                                </a:rPr>
                                <m:t>𝑠𝑡𝑢𝑑𝑦𝑖𝑛𝑔</m:t>
                              </m:r>
                            </m:sup>
                          </m:sSup>
                          <m:r>
                            <a:rPr lang="en-US" altLang="en-US" i="1">
                              <a:solidFill>
                                <a:schemeClr val="accent1"/>
                              </a:solidFill>
                              <a:latin typeface="Cambria Math" panose="02040503050406030204" pitchFamily="18" charset="0"/>
                              <a:ea typeface="Cambria Math" panose="02040503050406030204" pitchFamily="18" charset="0"/>
                              <a:cs typeface="Arial" charset="0"/>
                            </a:rPr>
                            <m:t>)</m:t>
                          </m:r>
                        </m:num>
                        <m:den>
                          <m:sSup>
                            <m:sSupPr>
                              <m:ctrlPr>
                                <a:rPr lang="en-US" altLang="en-US" i="1">
                                  <a:solidFill>
                                    <a:schemeClr val="accent1"/>
                                  </a:solidFill>
                                  <a:latin typeface="Cambria Math" panose="02040503050406030204" pitchFamily="18" charset="0"/>
                                  <a:ea typeface="Arial" charset="0"/>
                                  <a:cs typeface="Arial" charset="0"/>
                                </a:rPr>
                              </m:ctrlPr>
                            </m:sSupPr>
                            <m:e>
                              <m:r>
                                <a:rPr lang="en-US" altLang="en-US" i="1">
                                  <a:solidFill>
                                    <a:schemeClr val="accent1"/>
                                  </a:solidFill>
                                  <a:latin typeface="Cambria Math" panose="02040503050406030204" pitchFamily="18" charset="0"/>
                                  <a:ea typeface="Arial" charset="0"/>
                                  <a:cs typeface="Arial" charset="0"/>
                                </a:rPr>
                                <m:t>(</m:t>
                              </m:r>
                              <m:r>
                                <a:rPr lang="en-US" altLang="en-US" i="1">
                                  <a:solidFill>
                                    <a:schemeClr val="accent1"/>
                                  </a:solidFill>
                                  <a:latin typeface="Cambria Math" panose="02040503050406030204" pitchFamily="18" charset="0"/>
                                  <a:ea typeface="Arial" charset="0"/>
                                  <a:cs typeface="Arial" charset="0"/>
                                </a:rPr>
                                <m:t>𝑒</m:t>
                              </m:r>
                            </m:e>
                            <m:sup>
                              <m:sSub>
                                <m:sSubPr>
                                  <m:ctrlPr>
                                    <a:rPr lang="en-US" altLang="en-US" i="1">
                                      <a:solidFill>
                                        <a:schemeClr val="accent1"/>
                                      </a:solidFill>
                                      <a:latin typeface="Cambria Math" panose="02040503050406030204" pitchFamily="18" charset="0"/>
                                      <a:ea typeface="Cambria Math" panose="02040503050406030204" pitchFamily="18" charset="0"/>
                                      <a:cs typeface="Arial" charset="0"/>
                                    </a:rPr>
                                  </m:ctrlPr>
                                </m:sSubPr>
                                <m:e>
                                  <m:r>
                                    <a:rPr lang="en-US" altLang="en-US" i="1">
                                      <a:solidFill>
                                        <a:schemeClr val="accent1"/>
                                      </a:solidFill>
                                      <a:latin typeface="Cambria Math" panose="02040503050406030204" pitchFamily="18" charset="0"/>
                                      <a:ea typeface="Cambria Math" panose="02040503050406030204" pitchFamily="18" charset="0"/>
                                      <a:cs typeface="Arial" charset="0"/>
                                    </a:rPr>
                                    <m:t>𝛽</m:t>
                                  </m:r>
                                </m:e>
                                <m:sub>
                                  <m:r>
                                    <a:rPr lang="en-US" altLang="en-US" i="1">
                                      <a:solidFill>
                                        <a:schemeClr val="accent1"/>
                                      </a:solidFill>
                                      <a:latin typeface="Cambria Math" panose="02040503050406030204" pitchFamily="18" charset="0"/>
                                      <a:ea typeface="Cambria Math" panose="02040503050406030204" pitchFamily="18" charset="0"/>
                                      <a:cs typeface="Arial" charset="0"/>
                                    </a:rPr>
                                    <m:t>0</m:t>
                                  </m:r>
                                </m:sub>
                              </m:sSub>
                              <m:r>
                                <a:rPr lang="en-US" altLang="en-US" i="1">
                                  <a:solidFill>
                                    <a:schemeClr val="accent1"/>
                                  </a:solidFill>
                                  <a:latin typeface="Cambria Math" panose="02040503050406030204" pitchFamily="18" charset="0"/>
                                  <a:ea typeface="Cambria Math" panose="02040503050406030204" pitchFamily="18" charset="0"/>
                                  <a:cs typeface="Arial" charset="0"/>
                                </a:rPr>
                                <m:t>+</m:t>
                              </m:r>
                              <m:sSub>
                                <m:sSubPr>
                                  <m:ctrlPr>
                                    <a:rPr lang="en-US" altLang="en-US" i="1">
                                      <a:solidFill>
                                        <a:schemeClr val="accent1"/>
                                      </a:solidFill>
                                      <a:latin typeface="Cambria Math" panose="02040503050406030204" pitchFamily="18" charset="0"/>
                                      <a:ea typeface="Cambria Math" panose="02040503050406030204" pitchFamily="18" charset="0"/>
                                      <a:cs typeface="Arial" charset="0"/>
                                    </a:rPr>
                                  </m:ctrlPr>
                                </m:sSubPr>
                                <m:e>
                                  <m:r>
                                    <a:rPr lang="en-US" altLang="en-US" i="1">
                                      <a:solidFill>
                                        <a:schemeClr val="accent1"/>
                                      </a:solidFill>
                                      <a:latin typeface="Cambria Math" panose="02040503050406030204" pitchFamily="18" charset="0"/>
                                      <a:ea typeface="Cambria Math" panose="02040503050406030204" pitchFamily="18" charset="0"/>
                                      <a:cs typeface="Arial" charset="0"/>
                                    </a:rPr>
                                    <m:t>𝛽</m:t>
                                  </m:r>
                                </m:e>
                                <m:sub>
                                  <m:r>
                                    <a:rPr lang="en-US" altLang="en-US" i="1">
                                      <a:solidFill>
                                        <a:schemeClr val="accent1"/>
                                      </a:solidFill>
                                      <a:latin typeface="Cambria Math" panose="02040503050406030204" pitchFamily="18" charset="0"/>
                                      <a:ea typeface="Cambria Math" panose="02040503050406030204" pitchFamily="18" charset="0"/>
                                      <a:cs typeface="Arial" charset="0"/>
                                    </a:rPr>
                                    <m:t>1</m:t>
                                  </m:r>
                                </m:sub>
                              </m:sSub>
                              <m:r>
                                <a:rPr lang="en-US" altLang="en-US" i="1">
                                  <a:solidFill>
                                    <a:schemeClr val="accent1"/>
                                  </a:solidFill>
                                  <a:latin typeface="Cambria Math" panose="02040503050406030204" pitchFamily="18" charset="0"/>
                                  <a:ea typeface="Cambria Math" panose="02040503050406030204" pitchFamily="18" charset="0"/>
                                  <a:cs typeface="Arial" charset="0"/>
                                </a:rPr>
                                <m:t>∗</m:t>
                              </m:r>
                              <m:r>
                                <a:rPr lang="en-US" altLang="en-US" i="1">
                                  <a:solidFill>
                                    <a:schemeClr val="accent1"/>
                                  </a:solidFill>
                                  <a:latin typeface="Cambria Math" panose="02040503050406030204" pitchFamily="18" charset="0"/>
                                  <a:ea typeface="Cambria Math" panose="02040503050406030204" pitchFamily="18" charset="0"/>
                                  <a:cs typeface="Arial" charset="0"/>
                                </a:rPr>
                                <m:t>h𝑜𝑢𝑟𝑠</m:t>
                              </m:r>
                              <m:r>
                                <a:rPr lang="en-US" altLang="en-US" i="1">
                                  <a:solidFill>
                                    <a:schemeClr val="accent1"/>
                                  </a:solidFill>
                                  <a:latin typeface="Cambria Math" panose="02040503050406030204" pitchFamily="18" charset="0"/>
                                  <a:ea typeface="Cambria Math" panose="02040503050406030204" pitchFamily="18" charset="0"/>
                                  <a:cs typeface="Arial" charset="0"/>
                                </a:rPr>
                                <m:t> </m:t>
                              </m:r>
                              <m:r>
                                <a:rPr lang="en-US" altLang="en-US" i="1">
                                  <a:solidFill>
                                    <a:schemeClr val="accent1"/>
                                  </a:solidFill>
                                  <a:latin typeface="Cambria Math" panose="02040503050406030204" pitchFamily="18" charset="0"/>
                                  <a:ea typeface="Cambria Math" panose="02040503050406030204" pitchFamily="18" charset="0"/>
                                  <a:cs typeface="Arial" charset="0"/>
                                </a:rPr>
                                <m:t>𝑜𝑓</m:t>
                              </m:r>
                              <m:r>
                                <a:rPr lang="en-US" altLang="en-US" i="1">
                                  <a:solidFill>
                                    <a:schemeClr val="accent1"/>
                                  </a:solidFill>
                                  <a:latin typeface="Cambria Math" panose="02040503050406030204" pitchFamily="18" charset="0"/>
                                  <a:ea typeface="Cambria Math" panose="02040503050406030204" pitchFamily="18" charset="0"/>
                                  <a:cs typeface="Arial" charset="0"/>
                                </a:rPr>
                                <m:t> </m:t>
                              </m:r>
                              <m:r>
                                <a:rPr lang="en-US" altLang="en-US" i="1">
                                  <a:solidFill>
                                    <a:schemeClr val="accent1"/>
                                  </a:solidFill>
                                  <a:latin typeface="Cambria Math" panose="02040503050406030204" pitchFamily="18" charset="0"/>
                                  <a:ea typeface="Cambria Math" panose="02040503050406030204" pitchFamily="18" charset="0"/>
                                  <a:cs typeface="Arial" charset="0"/>
                                </a:rPr>
                                <m:t>𝑠𝑡𝑢𝑑𝑦𝑖𝑛𝑔</m:t>
                              </m:r>
                            </m:sup>
                          </m:sSup>
                          <m:r>
                            <a:rPr lang="en-US" altLang="en-US" i="1">
                              <a:solidFill>
                                <a:schemeClr val="accent1"/>
                              </a:solidFill>
                              <a:latin typeface="Cambria Math" panose="02040503050406030204" pitchFamily="18" charset="0"/>
                              <a:ea typeface="Cambria Math" panose="02040503050406030204" pitchFamily="18" charset="0"/>
                              <a:cs typeface="Arial" charset="0"/>
                            </a:rPr>
                            <m:t>)+1</m:t>
                          </m:r>
                        </m:den>
                      </m:f>
                    </m:oMath>
                  </m:oMathPara>
                </a14:m>
                <a:endParaRPr lang="en-US" altLang="en-US" dirty="0">
                  <a:solidFill>
                    <a:schemeClr val="accent1"/>
                  </a:solidFill>
                  <a:latin typeface="Calibri" charset="0"/>
                  <a:ea typeface="Calibri" charset="0"/>
                  <a:cs typeface="Calibri" charset="0"/>
                </a:endParaRPr>
              </a:p>
            </p:txBody>
          </p:sp>
        </mc:Choice>
        <mc:Fallback xmlns="">
          <p:sp>
            <p:nvSpPr>
              <p:cNvPr id="78" name="Text Box 24"/>
              <p:cNvSpPr txBox="1">
                <a:spLocks noRot="1" noChangeAspect="1" noMove="1" noResize="1" noEditPoints="1" noAdjustHandles="1" noChangeArrowheads="1" noChangeShapeType="1" noTextEdit="1"/>
              </p:cNvSpPr>
              <p:nvPr/>
            </p:nvSpPr>
            <p:spPr bwMode="auto">
              <a:xfrm>
                <a:off x="6840454" y="3004511"/>
                <a:ext cx="4806114" cy="717248"/>
              </a:xfrm>
              <a:prstGeom prst="rect">
                <a:avLst/>
              </a:prstGeom>
              <a:blipFill>
                <a:blip r:embed="rId2"/>
                <a:stretch>
                  <a:fillRect b="-7018"/>
                </a:stretch>
              </a:blipFill>
              <a:ln>
                <a:noFill/>
              </a:ln>
              <a:effectLst/>
            </p:spPr>
            <p:txBody>
              <a:bodyPr/>
              <a:lstStyle/>
              <a:p>
                <a:r>
                  <a:rPr lang="en-US">
                    <a:noFill/>
                  </a:rPr>
                  <a:t> </a:t>
                </a:r>
              </a:p>
            </p:txBody>
          </p:sp>
        </mc:Fallback>
      </mc:AlternateContent>
      <p:sp>
        <p:nvSpPr>
          <p:cNvPr id="79" name="Rectangle 2"/>
          <p:cNvSpPr txBox="1">
            <a:spLocks noChangeArrowheads="1"/>
          </p:cNvSpPr>
          <p:nvPr/>
        </p:nvSpPr>
        <p:spPr>
          <a:xfrm>
            <a:off x="463709" y="694616"/>
            <a:ext cx="77724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r>
              <a:rPr lang="en-US" altLang="en-US" dirty="0">
                <a:latin typeface="Calibri" charset="0"/>
                <a:ea typeface="Calibri" charset="0"/>
                <a:cs typeface="Calibri" charset="0"/>
              </a:rPr>
              <a:t>Logistic Regression</a:t>
            </a:r>
          </a:p>
        </p:txBody>
      </p:sp>
      <p:sp>
        <p:nvSpPr>
          <p:cNvPr id="80" name="TextBox 79"/>
          <p:cNvSpPr txBox="1"/>
          <p:nvPr/>
        </p:nvSpPr>
        <p:spPr>
          <a:xfrm>
            <a:off x="5421706" y="5090160"/>
            <a:ext cx="3276600" cy="369332"/>
          </a:xfrm>
          <a:prstGeom prst="rect">
            <a:avLst/>
          </a:prstGeom>
          <a:noFill/>
        </p:spPr>
        <p:txBody>
          <a:bodyPr wrap="square" rtlCol="0">
            <a:spAutoFit/>
          </a:bodyPr>
          <a:lstStyle/>
          <a:p>
            <a:r>
              <a:rPr lang="en-US" dirty="0">
                <a:solidFill>
                  <a:schemeClr val="accent1"/>
                </a:solidFill>
              </a:rPr>
              <a:t>Hours of Studying</a:t>
            </a:r>
          </a:p>
        </p:txBody>
      </p:sp>
      <p:sp>
        <p:nvSpPr>
          <p:cNvPr id="81" name="TextBox 80"/>
          <p:cNvSpPr txBox="1"/>
          <p:nvPr/>
        </p:nvSpPr>
        <p:spPr>
          <a:xfrm>
            <a:off x="1308155" y="3200232"/>
            <a:ext cx="3276600" cy="369332"/>
          </a:xfrm>
          <a:prstGeom prst="rect">
            <a:avLst/>
          </a:prstGeom>
          <a:noFill/>
        </p:spPr>
        <p:txBody>
          <a:bodyPr wrap="square" rtlCol="0">
            <a:spAutoFit/>
          </a:bodyPr>
          <a:lstStyle/>
          <a:p>
            <a:r>
              <a:rPr lang="en-US">
                <a:solidFill>
                  <a:schemeClr val="accent1"/>
                </a:solidFill>
              </a:rPr>
              <a:t>Passed Exam?</a:t>
            </a:r>
            <a:endParaRPr lang="en-US" dirty="0">
              <a:solidFill>
                <a:schemeClr val="accent1"/>
              </a:solidFill>
            </a:endParaRPr>
          </a:p>
        </p:txBody>
      </p:sp>
    </p:spTree>
    <p:extLst>
      <p:ext uri="{BB962C8B-B14F-4D97-AF65-F5344CB8AC3E}">
        <p14:creationId xmlns:p14="http://schemas.microsoft.com/office/powerpoint/2010/main" val="2848622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 Reminder</a:t>
            </a:r>
          </a:p>
        </p:txBody>
      </p:sp>
      <p:sp>
        <p:nvSpPr>
          <p:cNvPr id="3" name="Content Placeholder 2"/>
          <p:cNvSpPr>
            <a:spLocks noGrp="1"/>
          </p:cNvSpPr>
          <p:nvPr>
            <p:ph idx="1"/>
          </p:nvPr>
        </p:nvSpPr>
        <p:spPr/>
        <p:txBody>
          <a:bodyPr>
            <a:normAutofit/>
          </a:bodyPr>
          <a:lstStyle/>
          <a:p>
            <a:pPr>
              <a:spcBef>
                <a:spcPct val="50000"/>
              </a:spcBef>
              <a:defRPr/>
            </a:pPr>
            <a:r>
              <a:rPr lang="en-US" sz="2400" dirty="0"/>
              <a:t>Probability</a:t>
            </a:r>
          </a:p>
          <a:p>
            <a:pPr lvl="1">
              <a:spcBef>
                <a:spcPct val="50000"/>
              </a:spcBef>
              <a:defRPr/>
            </a:pPr>
            <a:r>
              <a:rPr lang="en-US" dirty="0"/>
              <a:t>Measure of </a:t>
            </a:r>
            <a:r>
              <a:rPr lang="en-US" b="1" dirty="0"/>
              <a:t>Likelihood</a:t>
            </a:r>
            <a:r>
              <a:rPr lang="en-US" dirty="0"/>
              <a:t>, meaning how </a:t>
            </a:r>
            <a:r>
              <a:rPr lang="en-US" b="1" dirty="0"/>
              <a:t>likely</a:t>
            </a:r>
            <a:r>
              <a:rPr lang="en-US" dirty="0"/>
              <a:t> is something going to happen, how likely is something true</a:t>
            </a:r>
          </a:p>
          <a:p>
            <a:pPr lvl="1">
              <a:spcBef>
                <a:spcPct val="50000"/>
              </a:spcBef>
              <a:defRPr/>
            </a:pPr>
            <a:r>
              <a:rPr lang="en-US" dirty="0"/>
              <a:t>Expressed as a number between 0-1</a:t>
            </a:r>
          </a:p>
          <a:p>
            <a:pPr lvl="1">
              <a:spcBef>
                <a:spcPct val="50000"/>
              </a:spcBef>
              <a:defRPr/>
            </a:pPr>
            <a:r>
              <a:rPr lang="en-US" dirty="0"/>
              <a:t>0 ……………… 1</a:t>
            </a:r>
          </a:p>
          <a:p>
            <a:pPr lvl="1">
              <a:spcBef>
                <a:spcPct val="50000"/>
              </a:spcBef>
              <a:defRPr/>
            </a:pPr>
            <a:r>
              <a:rPr lang="en-US" dirty="0"/>
              <a:t>0……….……… 100%</a:t>
            </a:r>
          </a:p>
          <a:p>
            <a:pPr>
              <a:spcBef>
                <a:spcPct val="50000"/>
              </a:spcBef>
              <a:defRPr/>
            </a:pPr>
            <a:endParaRPr lang="en-US" altLang="en-US" sz="2400" dirty="0">
              <a:ea typeface="Arial" charset="0"/>
              <a:cs typeface="Arial" charset="0"/>
            </a:endParaRPr>
          </a:p>
        </p:txBody>
      </p:sp>
      <p:sp>
        <p:nvSpPr>
          <p:cNvPr id="4" name="Slide Number Placeholder 3"/>
          <p:cNvSpPr>
            <a:spLocks noGrp="1"/>
          </p:cNvSpPr>
          <p:nvPr>
            <p:ph type="sldNum" sz="quarter" idx="12"/>
          </p:nvPr>
        </p:nvSpPr>
        <p:spPr/>
        <p:txBody>
          <a:bodyPr/>
          <a:lstStyle/>
          <a:p>
            <a:fld id="{5ACD0CF0-90CC-9C41-A77B-2776398A8C8B}" type="slidenum">
              <a:rPr lang="en-US" smtClean="0"/>
              <a:pPr/>
              <a:t>6</a:t>
            </a:fld>
            <a:endParaRPr lang="en-US" dirty="0"/>
          </a:p>
        </p:txBody>
      </p:sp>
    </p:spTree>
    <p:extLst>
      <p:ext uri="{BB962C8B-B14F-4D97-AF65-F5344CB8AC3E}">
        <p14:creationId xmlns:p14="http://schemas.microsoft.com/office/powerpoint/2010/main" val="28516277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Calibri" charset="0"/>
                <a:cs typeface="Calibri" charset="0"/>
              </a:rPr>
              <a:t>Logistic Regression Classification</a:t>
            </a:r>
          </a:p>
        </p:txBody>
      </p:sp>
      <p:sp>
        <p:nvSpPr>
          <p:cNvPr id="4" name="Slide Number Placeholder 3"/>
          <p:cNvSpPr>
            <a:spLocks noGrp="1"/>
          </p:cNvSpPr>
          <p:nvPr>
            <p:ph type="sldNum" sz="quarter" idx="12"/>
          </p:nvPr>
        </p:nvSpPr>
        <p:spPr/>
        <p:txBody>
          <a:bodyPr/>
          <a:lstStyle/>
          <a:p>
            <a:fld id="{5ACD0CF0-90CC-9C41-A77B-2776398A8C8B}" type="slidenum">
              <a:rPr lang="en-US" smtClean="0">
                <a:latin typeface="Calibri" charset="0"/>
                <a:ea typeface="Calibri" charset="0"/>
                <a:cs typeface="Calibri" charset="0"/>
              </a:rPr>
              <a:pPr/>
              <a:t>60</a:t>
            </a:fld>
            <a:endParaRPr lang="en-US" dirty="0">
              <a:latin typeface="Calibri" charset="0"/>
              <a:ea typeface="Calibri" charset="0"/>
              <a:cs typeface="Calibri" charset="0"/>
            </a:endParaRPr>
          </a:p>
        </p:txBody>
      </p:sp>
      <p:sp>
        <p:nvSpPr>
          <p:cNvPr id="6" name="Line 3"/>
          <p:cNvSpPr>
            <a:spLocks noChangeShapeType="1"/>
          </p:cNvSpPr>
          <p:nvPr/>
        </p:nvSpPr>
        <p:spPr bwMode="auto">
          <a:xfrm>
            <a:off x="3366803" y="1650048"/>
            <a:ext cx="0" cy="4267200"/>
          </a:xfrm>
          <a:prstGeom prst="line">
            <a:avLst/>
          </a:prstGeom>
          <a:noFill/>
          <a:ln w="76200">
            <a:solidFill>
              <a:schemeClr val="accent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7" name="Line 4"/>
          <p:cNvSpPr>
            <a:spLocks noChangeShapeType="1"/>
          </p:cNvSpPr>
          <p:nvPr/>
        </p:nvSpPr>
        <p:spPr bwMode="auto">
          <a:xfrm>
            <a:off x="2833403" y="4774248"/>
            <a:ext cx="6858000" cy="0"/>
          </a:xfrm>
          <a:prstGeom prst="line">
            <a:avLst/>
          </a:prstGeom>
          <a:noFill/>
          <a:ln w="76200">
            <a:solidFill>
              <a:schemeClr val="accent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8" name="Line 5"/>
          <p:cNvSpPr>
            <a:spLocks noChangeShapeType="1"/>
          </p:cNvSpPr>
          <p:nvPr/>
        </p:nvSpPr>
        <p:spPr bwMode="auto">
          <a:xfrm>
            <a:off x="2755044" y="2466370"/>
            <a:ext cx="6705600" cy="0"/>
          </a:xfrm>
          <a:prstGeom prst="line">
            <a:avLst/>
          </a:prstGeom>
          <a:noFill/>
          <a:ln w="28575">
            <a:solidFill>
              <a:schemeClr val="bg2">
                <a:lumMod val="90000"/>
              </a:schemeClr>
            </a:solidFill>
            <a:prstDash val="sys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9" name="Text Box 7"/>
          <p:cNvSpPr txBox="1">
            <a:spLocks noChangeArrowheads="1"/>
          </p:cNvSpPr>
          <p:nvPr/>
        </p:nvSpPr>
        <p:spPr bwMode="auto">
          <a:xfrm>
            <a:off x="2376203" y="4550411"/>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b="1" dirty="0">
                <a:solidFill>
                  <a:schemeClr val="accent1"/>
                </a:solidFill>
                <a:latin typeface="Calibri" charset="0"/>
                <a:ea typeface="Calibri" charset="0"/>
                <a:cs typeface="Calibri" charset="0"/>
              </a:rPr>
              <a:t>0</a:t>
            </a:r>
          </a:p>
        </p:txBody>
      </p:sp>
      <p:sp>
        <p:nvSpPr>
          <p:cNvPr id="10" name="Text Box 8"/>
          <p:cNvSpPr txBox="1">
            <a:spLocks noChangeArrowheads="1"/>
          </p:cNvSpPr>
          <p:nvPr/>
        </p:nvSpPr>
        <p:spPr bwMode="auto">
          <a:xfrm>
            <a:off x="2374044" y="2237770"/>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b="1" dirty="0">
                <a:solidFill>
                  <a:schemeClr val="accent1"/>
                </a:solidFill>
                <a:latin typeface="Calibri" charset="0"/>
                <a:ea typeface="Calibri" charset="0"/>
                <a:cs typeface="Calibri" charset="0"/>
              </a:rPr>
              <a:t>1</a:t>
            </a:r>
          </a:p>
        </p:txBody>
      </p:sp>
      <p:sp>
        <p:nvSpPr>
          <p:cNvPr id="20" name="TextBox 19"/>
          <p:cNvSpPr txBox="1"/>
          <p:nvPr/>
        </p:nvSpPr>
        <p:spPr>
          <a:xfrm>
            <a:off x="3104336" y="3411115"/>
            <a:ext cx="184731" cy="369332"/>
          </a:xfrm>
          <a:prstGeom prst="rect">
            <a:avLst/>
          </a:prstGeom>
          <a:noFill/>
        </p:spPr>
        <p:txBody>
          <a:bodyPr wrap="none" rtlCol="0">
            <a:spAutoFit/>
          </a:bodyPr>
          <a:lstStyle/>
          <a:p>
            <a:endParaRPr lang="en-US" dirty="0">
              <a:latin typeface="Calibri" charset="0"/>
              <a:ea typeface="Calibri" charset="0"/>
              <a:cs typeface="Calibri" charset="0"/>
            </a:endParaRPr>
          </a:p>
        </p:txBody>
      </p:sp>
      <p:sp>
        <p:nvSpPr>
          <p:cNvPr id="22" name="TextBox 21"/>
          <p:cNvSpPr txBox="1"/>
          <p:nvPr/>
        </p:nvSpPr>
        <p:spPr>
          <a:xfrm>
            <a:off x="9411763" y="4746001"/>
            <a:ext cx="559279" cy="523220"/>
          </a:xfrm>
          <a:prstGeom prst="rect">
            <a:avLst/>
          </a:prstGeom>
          <a:noFill/>
        </p:spPr>
        <p:txBody>
          <a:bodyPr wrap="square" rtlCol="0">
            <a:spAutoFit/>
          </a:bodyPr>
          <a:lstStyle/>
          <a:p>
            <a:r>
              <a:rPr lang="en-US" sz="2800" dirty="0">
                <a:solidFill>
                  <a:schemeClr val="accent1"/>
                </a:solidFill>
                <a:latin typeface="Calibri" charset="0"/>
                <a:ea typeface="Calibri" charset="0"/>
                <a:cs typeface="Calibri" charset="0"/>
              </a:rPr>
              <a:t>x</a:t>
            </a:r>
          </a:p>
        </p:txBody>
      </p:sp>
      <p:sp>
        <p:nvSpPr>
          <p:cNvPr id="23" name="TextBox 22"/>
          <p:cNvSpPr txBox="1"/>
          <p:nvPr/>
        </p:nvSpPr>
        <p:spPr>
          <a:xfrm>
            <a:off x="2959924" y="1661716"/>
            <a:ext cx="559279" cy="523220"/>
          </a:xfrm>
          <a:prstGeom prst="rect">
            <a:avLst/>
          </a:prstGeom>
          <a:noFill/>
        </p:spPr>
        <p:txBody>
          <a:bodyPr wrap="square" rtlCol="0">
            <a:spAutoFit/>
          </a:bodyPr>
          <a:lstStyle/>
          <a:p>
            <a:r>
              <a:rPr lang="en-US" sz="2800" dirty="0">
                <a:solidFill>
                  <a:schemeClr val="accent1"/>
                </a:solidFill>
                <a:latin typeface="Calibri" charset="0"/>
                <a:ea typeface="Calibri" charset="0"/>
                <a:cs typeface="Calibri" charset="0"/>
              </a:rPr>
              <a:t>y</a:t>
            </a:r>
          </a:p>
        </p:txBody>
      </p:sp>
      <p:sp>
        <p:nvSpPr>
          <p:cNvPr id="41" name="Oval 25"/>
          <p:cNvSpPr>
            <a:spLocks noChangeArrowheads="1"/>
          </p:cNvSpPr>
          <p:nvPr/>
        </p:nvSpPr>
        <p:spPr bwMode="auto">
          <a:xfrm flipH="1">
            <a:off x="7250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2" name="Oval 26"/>
          <p:cNvSpPr>
            <a:spLocks noChangeArrowheads="1"/>
          </p:cNvSpPr>
          <p:nvPr/>
        </p:nvSpPr>
        <p:spPr bwMode="auto">
          <a:xfrm flipH="1">
            <a:off x="7402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3" name="Oval 27"/>
          <p:cNvSpPr>
            <a:spLocks noChangeArrowheads="1"/>
          </p:cNvSpPr>
          <p:nvPr/>
        </p:nvSpPr>
        <p:spPr bwMode="auto">
          <a:xfrm flipH="1">
            <a:off x="7555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4" name="Oval 28"/>
          <p:cNvSpPr>
            <a:spLocks noChangeArrowheads="1"/>
          </p:cNvSpPr>
          <p:nvPr/>
        </p:nvSpPr>
        <p:spPr bwMode="auto">
          <a:xfrm flipH="1">
            <a:off x="8545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5" name="Oval 29"/>
          <p:cNvSpPr>
            <a:spLocks noChangeArrowheads="1"/>
          </p:cNvSpPr>
          <p:nvPr/>
        </p:nvSpPr>
        <p:spPr bwMode="auto">
          <a:xfrm flipH="1">
            <a:off x="77077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6" name="Oval 30"/>
          <p:cNvSpPr>
            <a:spLocks noChangeArrowheads="1"/>
          </p:cNvSpPr>
          <p:nvPr/>
        </p:nvSpPr>
        <p:spPr bwMode="auto">
          <a:xfrm flipH="1">
            <a:off x="8926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7" name="Oval 31"/>
          <p:cNvSpPr>
            <a:spLocks noChangeArrowheads="1"/>
          </p:cNvSpPr>
          <p:nvPr/>
        </p:nvSpPr>
        <p:spPr bwMode="auto">
          <a:xfrm flipH="1">
            <a:off x="7098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8" name="Oval 32"/>
          <p:cNvSpPr>
            <a:spLocks noChangeArrowheads="1"/>
          </p:cNvSpPr>
          <p:nvPr/>
        </p:nvSpPr>
        <p:spPr bwMode="auto">
          <a:xfrm flipH="1">
            <a:off x="9307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9" name="Oval 33"/>
          <p:cNvSpPr>
            <a:spLocks noChangeArrowheads="1"/>
          </p:cNvSpPr>
          <p:nvPr/>
        </p:nvSpPr>
        <p:spPr bwMode="auto">
          <a:xfrm flipH="1">
            <a:off x="8012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0" name="Oval 34"/>
          <p:cNvSpPr>
            <a:spLocks noChangeArrowheads="1"/>
          </p:cNvSpPr>
          <p:nvPr/>
        </p:nvSpPr>
        <p:spPr bwMode="auto">
          <a:xfrm flipH="1">
            <a:off x="8241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1" name="Oval 35"/>
          <p:cNvSpPr>
            <a:spLocks noChangeArrowheads="1"/>
          </p:cNvSpPr>
          <p:nvPr/>
        </p:nvSpPr>
        <p:spPr bwMode="auto">
          <a:xfrm flipH="1">
            <a:off x="7860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2" name="Oval 36"/>
          <p:cNvSpPr>
            <a:spLocks noChangeArrowheads="1"/>
          </p:cNvSpPr>
          <p:nvPr/>
        </p:nvSpPr>
        <p:spPr bwMode="auto">
          <a:xfrm flipH="1">
            <a:off x="6793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3" name="Oval 37"/>
          <p:cNvSpPr>
            <a:spLocks noChangeArrowheads="1"/>
          </p:cNvSpPr>
          <p:nvPr/>
        </p:nvSpPr>
        <p:spPr bwMode="auto">
          <a:xfrm flipH="1">
            <a:off x="9536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4" name="Oval 38"/>
          <p:cNvSpPr>
            <a:spLocks noChangeArrowheads="1"/>
          </p:cNvSpPr>
          <p:nvPr/>
        </p:nvSpPr>
        <p:spPr bwMode="auto">
          <a:xfrm flipH="1">
            <a:off x="8698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5" name="Oval 39"/>
          <p:cNvSpPr>
            <a:spLocks noChangeArrowheads="1"/>
          </p:cNvSpPr>
          <p:nvPr/>
        </p:nvSpPr>
        <p:spPr bwMode="auto">
          <a:xfrm flipH="1">
            <a:off x="9079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6" name="Oval 40"/>
          <p:cNvSpPr>
            <a:spLocks noChangeArrowheads="1"/>
          </p:cNvSpPr>
          <p:nvPr/>
        </p:nvSpPr>
        <p:spPr bwMode="auto">
          <a:xfrm flipH="1">
            <a:off x="9155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7" name="Oval 41"/>
          <p:cNvSpPr>
            <a:spLocks noChangeArrowheads="1"/>
          </p:cNvSpPr>
          <p:nvPr/>
        </p:nvSpPr>
        <p:spPr bwMode="auto">
          <a:xfrm flipH="1">
            <a:off x="54217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8" name="Oval 43"/>
          <p:cNvSpPr>
            <a:spLocks noChangeArrowheads="1"/>
          </p:cNvSpPr>
          <p:nvPr/>
        </p:nvSpPr>
        <p:spPr bwMode="auto">
          <a:xfrm flipH="1">
            <a:off x="4735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9" name="Oval 12"/>
          <p:cNvSpPr>
            <a:spLocks noChangeArrowheads="1"/>
          </p:cNvSpPr>
          <p:nvPr/>
        </p:nvSpPr>
        <p:spPr bwMode="auto">
          <a:xfrm>
            <a:off x="40451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0" name="Oval 13"/>
          <p:cNvSpPr>
            <a:spLocks noChangeArrowheads="1"/>
          </p:cNvSpPr>
          <p:nvPr/>
        </p:nvSpPr>
        <p:spPr bwMode="auto">
          <a:xfrm>
            <a:off x="4121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1" name="Oval 14"/>
          <p:cNvSpPr>
            <a:spLocks noChangeArrowheads="1"/>
          </p:cNvSpPr>
          <p:nvPr/>
        </p:nvSpPr>
        <p:spPr bwMode="auto">
          <a:xfrm flipV="1">
            <a:off x="4197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2" name="Oval 15"/>
          <p:cNvSpPr>
            <a:spLocks noChangeArrowheads="1"/>
          </p:cNvSpPr>
          <p:nvPr/>
        </p:nvSpPr>
        <p:spPr bwMode="auto">
          <a:xfrm flipV="1">
            <a:off x="4502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3" name="Oval 16"/>
          <p:cNvSpPr>
            <a:spLocks noChangeArrowheads="1"/>
          </p:cNvSpPr>
          <p:nvPr/>
        </p:nvSpPr>
        <p:spPr bwMode="auto">
          <a:xfrm flipV="1">
            <a:off x="46547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4" name="Oval 17"/>
          <p:cNvSpPr>
            <a:spLocks noChangeArrowheads="1"/>
          </p:cNvSpPr>
          <p:nvPr/>
        </p:nvSpPr>
        <p:spPr bwMode="auto">
          <a:xfrm flipV="1">
            <a:off x="4883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5" name="Oval 18"/>
          <p:cNvSpPr>
            <a:spLocks noChangeArrowheads="1"/>
          </p:cNvSpPr>
          <p:nvPr/>
        </p:nvSpPr>
        <p:spPr bwMode="auto">
          <a:xfrm flipV="1">
            <a:off x="3816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6" name="Oval 19"/>
          <p:cNvSpPr>
            <a:spLocks noChangeArrowheads="1"/>
          </p:cNvSpPr>
          <p:nvPr/>
        </p:nvSpPr>
        <p:spPr bwMode="auto">
          <a:xfrm flipV="1">
            <a:off x="43499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7" name="Oval 20"/>
          <p:cNvSpPr>
            <a:spLocks noChangeArrowheads="1"/>
          </p:cNvSpPr>
          <p:nvPr/>
        </p:nvSpPr>
        <p:spPr bwMode="auto">
          <a:xfrm flipV="1">
            <a:off x="51881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8" name="Oval 21"/>
          <p:cNvSpPr>
            <a:spLocks noChangeArrowheads="1"/>
          </p:cNvSpPr>
          <p:nvPr/>
        </p:nvSpPr>
        <p:spPr bwMode="auto">
          <a:xfrm flipV="1">
            <a:off x="5340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9" name="Oval 22"/>
          <p:cNvSpPr>
            <a:spLocks noChangeArrowheads="1"/>
          </p:cNvSpPr>
          <p:nvPr/>
        </p:nvSpPr>
        <p:spPr bwMode="auto">
          <a:xfrm flipV="1">
            <a:off x="54929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0" name="Oval 23"/>
          <p:cNvSpPr>
            <a:spLocks noChangeArrowheads="1"/>
          </p:cNvSpPr>
          <p:nvPr/>
        </p:nvSpPr>
        <p:spPr bwMode="auto">
          <a:xfrm flipV="1">
            <a:off x="65597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1" name="Oval 24"/>
          <p:cNvSpPr>
            <a:spLocks noChangeArrowheads="1"/>
          </p:cNvSpPr>
          <p:nvPr/>
        </p:nvSpPr>
        <p:spPr bwMode="auto">
          <a:xfrm flipV="1">
            <a:off x="4959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2" name="Oval 42"/>
          <p:cNvSpPr>
            <a:spLocks noChangeArrowheads="1"/>
          </p:cNvSpPr>
          <p:nvPr/>
        </p:nvSpPr>
        <p:spPr bwMode="auto">
          <a:xfrm flipV="1">
            <a:off x="7931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3" name="Rectangle 2"/>
          <p:cNvSpPr txBox="1">
            <a:spLocks noChangeArrowheads="1"/>
          </p:cNvSpPr>
          <p:nvPr/>
        </p:nvSpPr>
        <p:spPr>
          <a:xfrm>
            <a:off x="393755" y="678100"/>
            <a:ext cx="77724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endParaRPr lang="en-US" altLang="en-US" dirty="0">
              <a:latin typeface="Calibri" charset="0"/>
              <a:ea typeface="Calibri" charset="0"/>
              <a:cs typeface="Calibri" charset="0"/>
            </a:endParaRPr>
          </a:p>
        </p:txBody>
      </p:sp>
      <p:sp>
        <p:nvSpPr>
          <p:cNvPr id="76" name="Freeform 75"/>
          <p:cNvSpPr>
            <a:spLocks/>
          </p:cNvSpPr>
          <p:nvPr/>
        </p:nvSpPr>
        <p:spPr bwMode="auto">
          <a:xfrm>
            <a:off x="5809534" y="2466370"/>
            <a:ext cx="3117372" cy="1445613"/>
          </a:xfrm>
          <a:custGeom>
            <a:avLst/>
            <a:gdLst>
              <a:gd name="T0" fmla="*/ 2536 w 2536"/>
              <a:gd name="T1" fmla="*/ 24 h 864"/>
              <a:gd name="T2" fmla="*/ 904 w 2536"/>
              <a:gd name="T3" fmla="*/ 120 h 864"/>
              <a:gd name="T4" fmla="*/ 136 w 2536"/>
              <a:gd name="T5" fmla="*/ 744 h 864"/>
              <a:gd name="T6" fmla="*/ 88 w 2536"/>
              <a:gd name="T7" fmla="*/ 840 h 864"/>
            </a:gdLst>
            <a:ahLst/>
            <a:cxnLst>
              <a:cxn ang="0">
                <a:pos x="T0" y="T1"/>
              </a:cxn>
              <a:cxn ang="0">
                <a:pos x="T2" y="T3"/>
              </a:cxn>
              <a:cxn ang="0">
                <a:pos x="T4" y="T5"/>
              </a:cxn>
              <a:cxn ang="0">
                <a:pos x="T6" y="T7"/>
              </a:cxn>
            </a:cxnLst>
            <a:rect l="0" t="0" r="r" b="b"/>
            <a:pathLst>
              <a:path w="2536" h="864">
                <a:moveTo>
                  <a:pt x="2536" y="24"/>
                </a:moveTo>
                <a:cubicBezTo>
                  <a:pt x="1920" y="12"/>
                  <a:pt x="1304" y="0"/>
                  <a:pt x="904" y="120"/>
                </a:cubicBezTo>
                <a:cubicBezTo>
                  <a:pt x="504" y="240"/>
                  <a:pt x="272" y="624"/>
                  <a:pt x="136" y="744"/>
                </a:cubicBezTo>
                <a:cubicBezTo>
                  <a:pt x="0" y="864"/>
                  <a:pt x="44" y="852"/>
                  <a:pt x="88" y="840"/>
                </a:cubicBezTo>
              </a:path>
            </a:pathLst>
          </a:custGeom>
          <a:noFill/>
          <a:ln w="88900" cap="flat" cmpd="sng">
            <a:solidFill>
              <a:schemeClr val="accent1"/>
            </a:solidFill>
            <a:prstDash val="solid"/>
            <a:bevel/>
            <a:headEnd type="triangle" w="sm" len="sm"/>
            <a:tailEnd type="none" w="sm" len="sm"/>
          </a:ln>
          <a:effectLst/>
        </p:spPr>
        <p:txBody>
          <a:bodyPr/>
          <a:lstStyle/>
          <a:p>
            <a:endParaRPr lang="en-US" dirty="0">
              <a:latin typeface="Calibri" charset="0"/>
              <a:ea typeface="Calibri" charset="0"/>
              <a:cs typeface="Calibri" charset="0"/>
            </a:endParaRPr>
          </a:p>
        </p:txBody>
      </p:sp>
      <p:sp>
        <p:nvSpPr>
          <p:cNvPr id="77" name="Freeform 76"/>
          <p:cNvSpPr>
            <a:spLocks/>
          </p:cNvSpPr>
          <p:nvPr/>
        </p:nvSpPr>
        <p:spPr bwMode="auto">
          <a:xfrm flipH="1" flipV="1">
            <a:off x="3444540" y="3460171"/>
            <a:ext cx="2734169" cy="1285829"/>
          </a:xfrm>
          <a:custGeom>
            <a:avLst/>
            <a:gdLst>
              <a:gd name="T0" fmla="*/ 2536 w 2536"/>
              <a:gd name="T1" fmla="*/ 24 h 864"/>
              <a:gd name="T2" fmla="*/ 904 w 2536"/>
              <a:gd name="T3" fmla="*/ 120 h 864"/>
              <a:gd name="T4" fmla="*/ 136 w 2536"/>
              <a:gd name="T5" fmla="*/ 744 h 864"/>
              <a:gd name="T6" fmla="*/ 88 w 2536"/>
              <a:gd name="T7" fmla="*/ 840 h 864"/>
            </a:gdLst>
            <a:ahLst/>
            <a:cxnLst>
              <a:cxn ang="0">
                <a:pos x="T0" y="T1"/>
              </a:cxn>
              <a:cxn ang="0">
                <a:pos x="T2" y="T3"/>
              </a:cxn>
              <a:cxn ang="0">
                <a:pos x="T4" y="T5"/>
              </a:cxn>
              <a:cxn ang="0">
                <a:pos x="T6" y="T7"/>
              </a:cxn>
            </a:cxnLst>
            <a:rect l="0" t="0" r="r" b="b"/>
            <a:pathLst>
              <a:path w="2536" h="864">
                <a:moveTo>
                  <a:pt x="2536" y="24"/>
                </a:moveTo>
                <a:cubicBezTo>
                  <a:pt x="1920" y="12"/>
                  <a:pt x="1304" y="0"/>
                  <a:pt x="904" y="120"/>
                </a:cubicBezTo>
                <a:cubicBezTo>
                  <a:pt x="504" y="240"/>
                  <a:pt x="272" y="624"/>
                  <a:pt x="136" y="744"/>
                </a:cubicBezTo>
                <a:cubicBezTo>
                  <a:pt x="0" y="864"/>
                  <a:pt x="44" y="852"/>
                  <a:pt x="88" y="840"/>
                </a:cubicBezTo>
              </a:path>
            </a:pathLst>
          </a:custGeom>
          <a:noFill/>
          <a:ln w="88900" cap="flat" cmpd="sng">
            <a:solidFill>
              <a:schemeClr val="accent1"/>
            </a:solidFill>
            <a:prstDash val="solid"/>
            <a:bevel/>
            <a:headEnd type="triangle" w="sm" len="sm"/>
            <a:tailEnd type="none" w="med" len="med"/>
          </a:ln>
          <a:effectLst/>
        </p:spPr>
        <p:txBody>
          <a:bodyPr/>
          <a:lstStyle/>
          <a:p>
            <a:endParaRPr lang="en-US" dirty="0">
              <a:latin typeface="Calibri" charset="0"/>
              <a:ea typeface="Calibri" charset="0"/>
              <a:cs typeface="Calibri" charset="0"/>
            </a:endParaRPr>
          </a:p>
        </p:txBody>
      </p:sp>
      <p:sp>
        <p:nvSpPr>
          <p:cNvPr id="78" name="Text Box 24"/>
          <p:cNvSpPr txBox="1">
            <a:spLocks noChangeArrowheads="1"/>
          </p:cNvSpPr>
          <p:nvPr/>
        </p:nvSpPr>
        <p:spPr bwMode="auto">
          <a:xfrm>
            <a:off x="6840455" y="3004511"/>
            <a:ext cx="2248264" cy="369332"/>
          </a:xfrm>
          <a:prstGeom prst="rect">
            <a:avLst/>
          </a:prstGeom>
          <a:solidFill>
            <a:schemeClr val="bg1"/>
          </a:solidFill>
          <a:ln>
            <a:noFill/>
          </a:ln>
          <a:effectLst/>
        </p:spPr>
        <p:txBody>
          <a:bodyPr wrap="square">
            <a:spAutoFit/>
          </a:bodyPr>
          <a:lstStyle/>
          <a:p>
            <a:r>
              <a:rPr lang="en-US" altLang="en-US" dirty="0">
                <a:solidFill>
                  <a:schemeClr val="accent1"/>
                </a:solidFill>
                <a:latin typeface="Calibri" charset="0"/>
                <a:ea typeface="Calibri" charset="0"/>
                <a:cs typeface="Calibri" charset="0"/>
              </a:rPr>
              <a:t>Logistic Function</a:t>
            </a:r>
          </a:p>
        </p:txBody>
      </p:sp>
      <p:sp>
        <p:nvSpPr>
          <p:cNvPr id="79" name="Rectangle 2"/>
          <p:cNvSpPr txBox="1">
            <a:spLocks noChangeArrowheads="1"/>
          </p:cNvSpPr>
          <p:nvPr/>
        </p:nvSpPr>
        <p:spPr>
          <a:xfrm>
            <a:off x="463709" y="694616"/>
            <a:ext cx="77724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r>
              <a:rPr lang="en-US" altLang="en-US" dirty="0">
                <a:latin typeface="Calibri" charset="0"/>
                <a:ea typeface="Calibri" charset="0"/>
                <a:cs typeface="Calibri" charset="0"/>
              </a:rPr>
              <a:t>Logistic Regression</a:t>
            </a:r>
          </a:p>
        </p:txBody>
      </p:sp>
      <p:sp>
        <p:nvSpPr>
          <p:cNvPr id="80" name="TextBox 79"/>
          <p:cNvSpPr txBox="1"/>
          <p:nvPr/>
        </p:nvSpPr>
        <p:spPr>
          <a:xfrm>
            <a:off x="5421706" y="5090160"/>
            <a:ext cx="3276600" cy="369332"/>
          </a:xfrm>
          <a:prstGeom prst="rect">
            <a:avLst/>
          </a:prstGeom>
          <a:noFill/>
        </p:spPr>
        <p:txBody>
          <a:bodyPr wrap="square" rtlCol="0">
            <a:spAutoFit/>
          </a:bodyPr>
          <a:lstStyle/>
          <a:p>
            <a:r>
              <a:rPr lang="en-US" dirty="0">
                <a:solidFill>
                  <a:schemeClr val="accent1"/>
                </a:solidFill>
              </a:rPr>
              <a:t>Hours of Studying</a:t>
            </a:r>
          </a:p>
        </p:txBody>
      </p:sp>
      <p:sp>
        <p:nvSpPr>
          <p:cNvPr id="81" name="TextBox 80"/>
          <p:cNvSpPr txBox="1"/>
          <p:nvPr/>
        </p:nvSpPr>
        <p:spPr>
          <a:xfrm>
            <a:off x="1308155" y="3200232"/>
            <a:ext cx="3276600" cy="369332"/>
          </a:xfrm>
          <a:prstGeom prst="rect">
            <a:avLst/>
          </a:prstGeom>
          <a:noFill/>
        </p:spPr>
        <p:txBody>
          <a:bodyPr wrap="square" rtlCol="0">
            <a:spAutoFit/>
          </a:bodyPr>
          <a:lstStyle/>
          <a:p>
            <a:r>
              <a:rPr lang="en-US">
                <a:solidFill>
                  <a:schemeClr val="accent1"/>
                </a:solidFill>
              </a:rPr>
              <a:t>Passed Exam?</a:t>
            </a:r>
            <a:endParaRPr lang="en-US" dirty="0">
              <a:solidFill>
                <a:schemeClr val="accent1"/>
              </a:solidFill>
            </a:endParaRPr>
          </a:p>
        </p:txBody>
      </p:sp>
    </p:spTree>
    <p:extLst>
      <p:ext uri="{BB962C8B-B14F-4D97-AF65-F5344CB8AC3E}">
        <p14:creationId xmlns:p14="http://schemas.microsoft.com/office/powerpoint/2010/main" val="18930775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Calibri" charset="0"/>
                <a:cs typeface="Calibri" charset="0"/>
              </a:rPr>
              <a:t>Logistic Regression Classification</a:t>
            </a:r>
          </a:p>
        </p:txBody>
      </p:sp>
      <p:sp>
        <p:nvSpPr>
          <p:cNvPr id="4" name="Slide Number Placeholder 3"/>
          <p:cNvSpPr>
            <a:spLocks noGrp="1"/>
          </p:cNvSpPr>
          <p:nvPr>
            <p:ph type="sldNum" sz="quarter" idx="12"/>
          </p:nvPr>
        </p:nvSpPr>
        <p:spPr/>
        <p:txBody>
          <a:bodyPr/>
          <a:lstStyle/>
          <a:p>
            <a:fld id="{5ACD0CF0-90CC-9C41-A77B-2776398A8C8B}" type="slidenum">
              <a:rPr lang="en-US" smtClean="0">
                <a:latin typeface="Calibri" charset="0"/>
                <a:ea typeface="Calibri" charset="0"/>
                <a:cs typeface="Calibri" charset="0"/>
              </a:rPr>
              <a:pPr/>
              <a:t>61</a:t>
            </a:fld>
            <a:endParaRPr lang="en-US" dirty="0">
              <a:latin typeface="Calibri" charset="0"/>
              <a:ea typeface="Calibri" charset="0"/>
              <a:cs typeface="Calibri" charset="0"/>
            </a:endParaRPr>
          </a:p>
        </p:txBody>
      </p:sp>
      <p:sp>
        <p:nvSpPr>
          <p:cNvPr id="6" name="Line 3"/>
          <p:cNvSpPr>
            <a:spLocks noChangeShapeType="1"/>
          </p:cNvSpPr>
          <p:nvPr/>
        </p:nvSpPr>
        <p:spPr bwMode="auto">
          <a:xfrm>
            <a:off x="3366803" y="1650048"/>
            <a:ext cx="0" cy="4267200"/>
          </a:xfrm>
          <a:prstGeom prst="line">
            <a:avLst/>
          </a:prstGeom>
          <a:noFill/>
          <a:ln w="76200">
            <a:solidFill>
              <a:schemeClr val="accent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7" name="Line 4"/>
          <p:cNvSpPr>
            <a:spLocks noChangeShapeType="1"/>
          </p:cNvSpPr>
          <p:nvPr/>
        </p:nvSpPr>
        <p:spPr bwMode="auto">
          <a:xfrm>
            <a:off x="2833403" y="4774248"/>
            <a:ext cx="6858000" cy="0"/>
          </a:xfrm>
          <a:prstGeom prst="line">
            <a:avLst/>
          </a:prstGeom>
          <a:noFill/>
          <a:ln w="76200">
            <a:solidFill>
              <a:schemeClr val="accent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8" name="Line 5"/>
          <p:cNvSpPr>
            <a:spLocks noChangeShapeType="1"/>
          </p:cNvSpPr>
          <p:nvPr/>
        </p:nvSpPr>
        <p:spPr bwMode="auto">
          <a:xfrm>
            <a:off x="2755044" y="2466370"/>
            <a:ext cx="6705600" cy="0"/>
          </a:xfrm>
          <a:prstGeom prst="line">
            <a:avLst/>
          </a:prstGeom>
          <a:noFill/>
          <a:ln w="28575">
            <a:solidFill>
              <a:schemeClr val="bg2">
                <a:lumMod val="90000"/>
              </a:schemeClr>
            </a:solidFill>
            <a:prstDash val="sys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9" name="Text Box 7"/>
          <p:cNvSpPr txBox="1">
            <a:spLocks noChangeArrowheads="1"/>
          </p:cNvSpPr>
          <p:nvPr/>
        </p:nvSpPr>
        <p:spPr bwMode="auto">
          <a:xfrm>
            <a:off x="2376203" y="4550411"/>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b="1" dirty="0">
                <a:solidFill>
                  <a:schemeClr val="accent1"/>
                </a:solidFill>
                <a:latin typeface="Calibri" charset="0"/>
                <a:ea typeface="Calibri" charset="0"/>
                <a:cs typeface="Calibri" charset="0"/>
              </a:rPr>
              <a:t>0</a:t>
            </a:r>
          </a:p>
        </p:txBody>
      </p:sp>
      <p:sp>
        <p:nvSpPr>
          <p:cNvPr id="10" name="Text Box 8"/>
          <p:cNvSpPr txBox="1">
            <a:spLocks noChangeArrowheads="1"/>
          </p:cNvSpPr>
          <p:nvPr/>
        </p:nvSpPr>
        <p:spPr bwMode="auto">
          <a:xfrm>
            <a:off x="2374044" y="2237770"/>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b="1" dirty="0">
                <a:solidFill>
                  <a:schemeClr val="accent1"/>
                </a:solidFill>
                <a:latin typeface="Calibri" charset="0"/>
                <a:ea typeface="Calibri" charset="0"/>
                <a:cs typeface="Calibri" charset="0"/>
              </a:rPr>
              <a:t>1</a:t>
            </a:r>
          </a:p>
        </p:txBody>
      </p:sp>
      <p:sp>
        <p:nvSpPr>
          <p:cNvPr id="20" name="TextBox 19"/>
          <p:cNvSpPr txBox="1"/>
          <p:nvPr/>
        </p:nvSpPr>
        <p:spPr>
          <a:xfrm>
            <a:off x="3104336" y="3411115"/>
            <a:ext cx="184731" cy="369332"/>
          </a:xfrm>
          <a:prstGeom prst="rect">
            <a:avLst/>
          </a:prstGeom>
          <a:noFill/>
        </p:spPr>
        <p:txBody>
          <a:bodyPr wrap="none" rtlCol="0">
            <a:spAutoFit/>
          </a:bodyPr>
          <a:lstStyle/>
          <a:p>
            <a:endParaRPr lang="en-US" dirty="0">
              <a:latin typeface="Calibri" charset="0"/>
              <a:ea typeface="Calibri" charset="0"/>
              <a:cs typeface="Calibri" charset="0"/>
            </a:endParaRPr>
          </a:p>
        </p:txBody>
      </p:sp>
      <p:sp>
        <p:nvSpPr>
          <p:cNvPr id="22" name="TextBox 21"/>
          <p:cNvSpPr txBox="1"/>
          <p:nvPr/>
        </p:nvSpPr>
        <p:spPr>
          <a:xfrm>
            <a:off x="9411763" y="4746001"/>
            <a:ext cx="559279" cy="523220"/>
          </a:xfrm>
          <a:prstGeom prst="rect">
            <a:avLst/>
          </a:prstGeom>
          <a:noFill/>
        </p:spPr>
        <p:txBody>
          <a:bodyPr wrap="square" rtlCol="0">
            <a:spAutoFit/>
          </a:bodyPr>
          <a:lstStyle/>
          <a:p>
            <a:r>
              <a:rPr lang="en-US" sz="2800" dirty="0">
                <a:solidFill>
                  <a:schemeClr val="accent1"/>
                </a:solidFill>
                <a:latin typeface="Calibri" charset="0"/>
                <a:ea typeface="Calibri" charset="0"/>
                <a:cs typeface="Calibri" charset="0"/>
              </a:rPr>
              <a:t>x</a:t>
            </a:r>
          </a:p>
        </p:txBody>
      </p:sp>
      <p:sp>
        <p:nvSpPr>
          <p:cNvPr id="23" name="TextBox 22"/>
          <p:cNvSpPr txBox="1"/>
          <p:nvPr/>
        </p:nvSpPr>
        <p:spPr>
          <a:xfrm>
            <a:off x="2959924" y="1661716"/>
            <a:ext cx="559279" cy="523220"/>
          </a:xfrm>
          <a:prstGeom prst="rect">
            <a:avLst/>
          </a:prstGeom>
          <a:noFill/>
        </p:spPr>
        <p:txBody>
          <a:bodyPr wrap="square" rtlCol="0">
            <a:spAutoFit/>
          </a:bodyPr>
          <a:lstStyle/>
          <a:p>
            <a:r>
              <a:rPr lang="en-US" sz="2800" dirty="0">
                <a:solidFill>
                  <a:schemeClr val="accent1"/>
                </a:solidFill>
                <a:latin typeface="Calibri" charset="0"/>
                <a:ea typeface="Calibri" charset="0"/>
                <a:cs typeface="Calibri" charset="0"/>
              </a:rPr>
              <a:t>y</a:t>
            </a:r>
          </a:p>
        </p:txBody>
      </p:sp>
      <p:sp>
        <p:nvSpPr>
          <p:cNvPr id="41" name="Oval 25"/>
          <p:cNvSpPr>
            <a:spLocks noChangeArrowheads="1"/>
          </p:cNvSpPr>
          <p:nvPr/>
        </p:nvSpPr>
        <p:spPr bwMode="auto">
          <a:xfrm flipH="1">
            <a:off x="7250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2" name="Oval 26"/>
          <p:cNvSpPr>
            <a:spLocks noChangeArrowheads="1"/>
          </p:cNvSpPr>
          <p:nvPr/>
        </p:nvSpPr>
        <p:spPr bwMode="auto">
          <a:xfrm flipH="1">
            <a:off x="7402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3" name="Oval 27"/>
          <p:cNvSpPr>
            <a:spLocks noChangeArrowheads="1"/>
          </p:cNvSpPr>
          <p:nvPr/>
        </p:nvSpPr>
        <p:spPr bwMode="auto">
          <a:xfrm flipH="1">
            <a:off x="7555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4" name="Oval 28"/>
          <p:cNvSpPr>
            <a:spLocks noChangeArrowheads="1"/>
          </p:cNvSpPr>
          <p:nvPr/>
        </p:nvSpPr>
        <p:spPr bwMode="auto">
          <a:xfrm flipH="1">
            <a:off x="8545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5" name="Oval 29"/>
          <p:cNvSpPr>
            <a:spLocks noChangeArrowheads="1"/>
          </p:cNvSpPr>
          <p:nvPr/>
        </p:nvSpPr>
        <p:spPr bwMode="auto">
          <a:xfrm flipH="1">
            <a:off x="77077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6" name="Oval 30"/>
          <p:cNvSpPr>
            <a:spLocks noChangeArrowheads="1"/>
          </p:cNvSpPr>
          <p:nvPr/>
        </p:nvSpPr>
        <p:spPr bwMode="auto">
          <a:xfrm flipH="1">
            <a:off x="8926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7" name="Oval 31"/>
          <p:cNvSpPr>
            <a:spLocks noChangeArrowheads="1"/>
          </p:cNvSpPr>
          <p:nvPr/>
        </p:nvSpPr>
        <p:spPr bwMode="auto">
          <a:xfrm flipH="1">
            <a:off x="7098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8" name="Oval 32"/>
          <p:cNvSpPr>
            <a:spLocks noChangeArrowheads="1"/>
          </p:cNvSpPr>
          <p:nvPr/>
        </p:nvSpPr>
        <p:spPr bwMode="auto">
          <a:xfrm flipH="1">
            <a:off x="9307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9" name="Oval 33"/>
          <p:cNvSpPr>
            <a:spLocks noChangeArrowheads="1"/>
          </p:cNvSpPr>
          <p:nvPr/>
        </p:nvSpPr>
        <p:spPr bwMode="auto">
          <a:xfrm flipH="1">
            <a:off x="8012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0" name="Oval 34"/>
          <p:cNvSpPr>
            <a:spLocks noChangeArrowheads="1"/>
          </p:cNvSpPr>
          <p:nvPr/>
        </p:nvSpPr>
        <p:spPr bwMode="auto">
          <a:xfrm flipH="1">
            <a:off x="8241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1" name="Oval 35"/>
          <p:cNvSpPr>
            <a:spLocks noChangeArrowheads="1"/>
          </p:cNvSpPr>
          <p:nvPr/>
        </p:nvSpPr>
        <p:spPr bwMode="auto">
          <a:xfrm flipH="1">
            <a:off x="7860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2" name="Oval 36"/>
          <p:cNvSpPr>
            <a:spLocks noChangeArrowheads="1"/>
          </p:cNvSpPr>
          <p:nvPr/>
        </p:nvSpPr>
        <p:spPr bwMode="auto">
          <a:xfrm flipH="1">
            <a:off x="6793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3" name="Oval 37"/>
          <p:cNvSpPr>
            <a:spLocks noChangeArrowheads="1"/>
          </p:cNvSpPr>
          <p:nvPr/>
        </p:nvSpPr>
        <p:spPr bwMode="auto">
          <a:xfrm flipH="1">
            <a:off x="9536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4" name="Oval 38"/>
          <p:cNvSpPr>
            <a:spLocks noChangeArrowheads="1"/>
          </p:cNvSpPr>
          <p:nvPr/>
        </p:nvSpPr>
        <p:spPr bwMode="auto">
          <a:xfrm flipH="1">
            <a:off x="8698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5" name="Oval 39"/>
          <p:cNvSpPr>
            <a:spLocks noChangeArrowheads="1"/>
          </p:cNvSpPr>
          <p:nvPr/>
        </p:nvSpPr>
        <p:spPr bwMode="auto">
          <a:xfrm flipH="1">
            <a:off x="9079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6" name="Oval 40"/>
          <p:cNvSpPr>
            <a:spLocks noChangeArrowheads="1"/>
          </p:cNvSpPr>
          <p:nvPr/>
        </p:nvSpPr>
        <p:spPr bwMode="auto">
          <a:xfrm flipH="1">
            <a:off x="9155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7" name="Oval 41"/>
          <p:cNvSpPr>
            <a:spLocks noChangeArrowheads="1"/>
          </p:cNvSpPr>
          <p:nvPr/>
        </p:nvSpPr>
        <p:spPr bwMode="auto">
          <a:xfrm flipH="1">
            <a:off x="54217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8" name="Oval 43"/>
          <p:cNvSpPr>
            <a:spLocks noChangeArrowheads="1"/>
          </p:cNvSpPr>
          <p:nvPr/>
        </p:nvSpPr>
        <p:spPr bwMode="auto">
          <a:xfrm flipH="1">
            <a:off x="4735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9" name="Oval 12"/>
          <p:cNvSpPr>
            <a:spLocks noChangeArrowheads="1"/>
          </p:cNvSpPr>
          <p:nvPr/>
        </p:nvSpPr>
        <p:spPr bwMode="auto">
          <a:xfrm>
            <a:off x="40451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0" name="Oval 13"/>
          <p:cNvSpPr>
            <a:spLocks noChangeArrowheads="1"/>
          </p:cNvSpPr>
          <p:nvPr/>
        </p:nvSpPr>
        <p:spPr bwMode="auto">
          <a:xfrm>
            <a:off x="4121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1" name="Oval 14"/>
          <p:cNvSpPr>
            <a:spLocks noChangeArrowheads="1"/>
          </p:cNvSpPr>
          <p:nvPr/>
        </p:nvSpPr>
        <p:spPr bwMode="auto">
          <a:xfrm flipV="1">
            <a:off x="4197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2" name="Oval 15"/>
          <p:cNvSpPr>
            <a:spLocks noChangeArrowheads="1"/>
          </p:cNvSpPr>
          <p:nvPr/>
        </p:nvSpPr>
        <p:spPr bwMode="auto">
          <a:xfrm flipV="1">
            <a:off x="4502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3" name="Oval 16"/>
          <p:cNvSpPr>
            <a:spLocks noChangeArrowheads="1"/>
          </p:cNvSpPr>
          <p:nvPr/>
        </p:nvSpPr>
        <p:spPr bwMode="auto">
          <a:xfrm flipV="1">
            <a:off x="46547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4" name="Oval 17"/>
          <p:cNvSpPr>
            <a:spLocks noChangeArrowheads="1"/>
          </p:cNvSpPr>
          <p:nvPr/>
        </p:nvSpPr>
        <p:spPr bwMode="auto">
          <a:xfrm flipV="1">
            <a:off x="4883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5" name="Oval 18"/>
          <p:cNvSpPr>
            <a:spLocks noChangeArrowheads="1"/>
          </p:cNvSpPr>
          <p:nvPr/>
        </p:nvSpPr>
        <p:spPr bwMode="auto">
          <a:xfrm flipV="1">
            <a:off x="3816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6" name="Oval 19"/>
          <p:cNvSpPr>
            <a:spLocks noChangeArrowheads="1"/>
          </p:cNvSpPr>
          <p:nvPr/>
        </p:nvSpPr>
        <p:spPr bwMode="auto">
          <a:xfrm flipV="1">
            <a:off x="43499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7" name="Oval 20"/>
          <p:cNvSpPr>
            <a:spLocks noChangeArrowheads="1"/>
          </p:cNvSpPr>
          <p:nvPr/>
        </p:nvSpPr>
        <p:spPr bwMode="auto">
          <a:xfrm flipV="1">
            <a:off x="51881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8" name="Oval 21"/>
          <p:cNvSpPr>
            <a:spLocks noChangeArrowheads="1"/>
          </p:cNvSpPr>
          <p:nvPr/>
        </p:nvSpPr>
        <p:spPr bwMode="auto">
          <a:xfrm flipV="1">
            <a:off x="5340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9" name="Oval 22"/>
          <p:cNvSpPr>
            <a:spLocks noChangeArrowheads="1"/>
          </p:cNvSpPr>
          <p:nvPr/>
        </p:nvSpPr>
        <p:spPr bwMode="auto">
          <a:xfrm flipV="1">
            <a:off x="54929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0" name="Oval 23"/>
          <p:cNvSpPr>
            <a:spLocks noChangeArrowheads="1"/>
          </p:cNvSpPr>
          <p:nvPr/>
        </p:nvSpPr>
        <p:spPr bwMode="auto">
          <a:xfrm flipV="1">
            <a:off x="65597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1" name="Oval 24"/>
          <p:cNvSpPr>
            <a:spLocks noChangeArrowheads="1"/>
          </p:cNvSpPr>
          <p:nvPr/>
        </p:nvSpPr>
        <p:spPr bwMode="auto">
          <a:xfrm flipV="1">
            <a:off x="4959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2" name="Oval 42"/>
          <p:cNvSpPr>
            <a:spLocks noChangeArrowheads="1"/>
          </p:cNvSpPr>
          <p:nvPr/>
        </p:nvSpPr>
        <p:spPr bwMode="auto">
          <a:xfrm flipV="1">
            <a:off x="7931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3" name="Rectangle 2"/>
          <p:cNvSpPr txBox="1">
            <a:spLocks noChangeArrowheads="1"/>
          </p:cNvSpPr>
          <p:nvPr/>
        </p:nvSpPr>
        <p:spPr>
          <a:xfrm>
            <a:off x="393755" y="678100"/>
            <a:ext cx="77724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endParaRPr lang="en-US" altLang="en-US" dirty="0">
              <a:latin typeface="Calibri" charset="0"/>
              <a:ea typeface="Calibri" charset="0"/>
              <a:cs typeface="Calibri" charset="0"/>
            </a:endParaRPr>
          </a:p>
        </p:txBody>
      </p:sp>
      <p:sp>
        <p:nvSpPr>
          <p:cNvPr id="76" name="Freeform 75"/>
          <p:cNvSpPr>
            <a:spLocks/>
          </p:cNvSpPr>
          <p:nvPr/>
        </p:nvSpPr>
        <p:spPr bwMode="auto">
          <a:xfrm>
            <a:off x="5809534" y="2466370"/>
            <a:ext cx="3117372" cy="1445613"/>
          </a:xfrm>
          <a:custGeom>
            <a:avLst/>
            <a:gdLst>
              <a:gd name="T0" fmla="*/ 2536 w 2536"/>
              <a:gd name="T1" fmla="*/ 24 h 864"/>
              <a:gd name="T2" fmla="*/ 904 w 2536"/>
              <a:gd name="T3" fmla="*/ 120 h 864"/>
              <a:gd name="T4" fmla="*/ 136 w 2536"/>
              <a:gd name="T5" fmla="*/ 744 h 864"/>
              <a:gd name="T6" fmla="*/ 88 w 2536"/>
              <a:gd name="T7" fmla="*/ 840 h 864"/>
            </a:gdLst>
            <a:ahLst/>
            <a:cxnLst>
              <a:cxn ang="0">
                <a:pos x="T0" y="T1"/>
              </a:cxn>
              <a:cxn ang="0">
                <a:pos x="T2" y="T3"/>
              </a:cxn>
              <a:cxn ang="0">
                <a:pos x="T4" y="T5"/>
              </a:cxn>
              <a:cxn ang="0">
                <a:pos x="T6" y="T7"/>
              </a:cxn>
            </a:cxnLst>
            <a:rect l="0" t="0" r="r" b="b"/>
            <a:pathLst>
              <a:path w="2536" h="864">
                <a:moveTo>
                  <a:pt x="2536" y="24"/>
                </a:moveTo>
                <a:cubicBezTo>
                  <a:pt x="1920" y="12"/>
                  <a:pt x="1304" y="0"/>
                  <a:pt x="904" y="120"/>
                </a:cubicBezTo>
                <a:cubicBezTo>
                  <a:pt x="504" y="240"/>
                  <a:pt x="272" y="624"/>
                  <a:pt x="136" y="744"/>
                </a:cubicBezTo>
                <a:cubicBezTo>
                  <a:pt x="0" y="864"/>
                  <a:pt x="44" y="852"/>
                  <a:pt x="88" y="840"/>
                </a:cubicBezTo>
              </a:path>
            </a:pathLst>
          </a:custGeom>
          <a:noFill/>
          <a:ln w="88900" cap="flat" cmpd="sng">
            <a:solidFill>
              <a:schemeClr val="accent1"/>
            </a:solidFill>
            <a:prstDash val="solid"/>
            <a:bevel/>
            <a:headEnd type="triangle" w="sm" len="sm"/>
            <a:tailEnd type="none" w="sm" len="sm"/>
          </a:ln>
          <a:effectLst/>
        </p:spPr>
        <p:txBody>
          <a:bodyPr/>
          <a:lstStyle/>
          <a:p>
            <a:endParaRPr lang="en-US" dirty="0">
              <a:latin typeface="Calibri" charset="0"/>
              <a:ea typeface="Calibri" charset="0"/>
              <a:cs typeface="Calibri" charset="0"/>
            </a:endParaRPr>
          </a:p>
        </p:txBody>
      </p:sp>
      <p:sp>
        <p:nvSpPr>
          <p:cNvPr id="77" name="Freeform 76"/>
          <p:cNvSpPr>
            <a:spLocks/>
          </p:cNvSpPr>
          <p:nvPr/>
        </p:nvSpPr>
        <p:spPr bwMode="auto">
          <a:xfrm flipH="1" flipV="1">
            <a:off x="3444540" y="3460171"/>
            <a:ext cx="2734169" cy="1285829"/>
          </a:xfrm>
          <a:custGeom>
            <a:avLst/>
            <a:gdLst>
              <a:gd name="T0" fmla="*/ 2536 w 2536"/>
              <a:gd name="T1" fmla="*/ 24 h 864"/>
              <a:gd name="T2" fmla="*/ 904 w 2536"/>
              <a:gd name="T3" fmla="*/ 120 h 864"/>
              <a:gd name="T4" fmla="*/ 136 w 2536"/>
              <a:gd name="T5" fmla="*/ 744 h 864"/>
              <a:gd name="T6" fmla="*/ 88 w 2536"/>
              <a:gd name="T7" fmla="*/ 840 h 864"/>
            </a:gdLst>
            <a:ahLst/>
            <a:cxnLst>
              <a:cxn ang="0">
                <a:pos x="T0" y="T1"/>
              </a:cxn>
              <a:cxn ang="0">
                <a:pos x="T2" y="T3"/>
              </a:cxn>
              <a:cxn ang="0">
                <a:pos x="T4" y="T5"/>
              </a:cxn>
              <a:cxn ang="0">
                <a:pos x="T6" y="T7"/>
              </a:cxn>
            </a:cxnLst>
            <a:rect l="0" t="0" r="r" b="b"/>
            <a:pathLst>
              <a:path w="2536" h="864">
                <a:moveTo>
                  <a:pt x="2536" y="24"/>
                </a:moveTo>
                <a:cubicBezTo>
                  <a:pt x="1920" y="12"/>
                  <a:pt x="1304" y="0"/>
                  <a:pt x="904" y="120"/>
                </a:cubicBezTo>
                <a:cubicBezTo>
                  <a:pt x="504" y="240"/>
                  <a:pt x="272" y="624"/>
                  <a:pt x="136" y="744"/>
                </a:cubicBezTo>
                <a:cubicBezTo>
                  <a:pt x="0" y="864"/>
                  <a:pt x="44" y="852"/>
                  <a:pt x="88" y="840"/>
                </a:cubicBezTo>
              </a:path>
            </a:pathLst>
          </a:custGeom>
          <a:noFill/>
          <a:ln w="88900" cap="flat" cmpd="sng">
            <a:solidFill>
              <a:schemeClr val="accent1"/>
            </a:solidFill>
            <a:prstDash val="solid"/>
            <a:bevel/>
            <a:headEnd type="triangle" w="sm" len="sm"/>
            <a:tailEnd type="none" w="med" len="med"/>
          </a:ln>
          <a:effectLst/>
        </p:spPr>
        <p:txBody>
          <a:bodyPr/>
          <a:lstStyle/>
          <a:p>
            <a:endParaRPr lang="en-US" dirty="0">
              <a:latin typeface="Calibri" charset="0"/>
              <a:ea typeface="Calibri" charset="0"/>
              <a:cs typeface="Calibri" charset="0"/>
            </a:endParaRPr>
          </a:p>
        </p:txBody>
      </p:sp>
      <mc:AlternateContent xmlns:mc="http://schemas.openxmlformats.org/markup-compatibility/2006" xmlns:a14="http://schemas.microsoft.com/office/drawing/2010/main">
        <mc:Choice Requires="a14">
          <p:sp>
            <p:nvSpPr>
              <p:cNvPr id="78" name="Text Box 24"/>
              <p:cNvSpPr txBox="1">
                <a:spLocks noChangeArrowheads="1"/>
              </p:cNvSpPr>
              <p:nvPr/>
            </p:nvSpPr>
            <p:spPr bwMode="auto">
              <a:xfrm>
                <a:off x="6840454" y="3004511"/>
                <a:ext cx="4806114" cy="623504"/>
              </a:xfrm>
              <a:prstGeom prst="rect">
                <a:avLst/>
              </a:prstGeom>
              <a:solidFill>
                <a:schemeClr val="bg1"/>
              </a:solidFill>
              <a:ln>
                <a:noFill/>
              </a:ln>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altLang="en-US" i="1" smtClean="0">
                          <a:solidFill>
                            <a:schemeClr val="accent1"/>
                          </a:solidFill>
                          <a:latin typeface="Cambria Math" panose="02040503050406030204" pitchFamily="18" charset="0"/>
                          <a:ea typeface="Arial" charset="0"/>
                          <a:cs typeface="Arial" charset="0"/>
                        </a:rPr>
                        <m:t>𝑝</m:t>
                      </m:r>
                      <m:r>
                        <a:rPr lang="en-US" altLang="en-US" i="1" smtClean="0">
                          <a:solidFill>
                            <a:schemeClr val="accent1"/>
                          </a:solidFill>
                          <a:latin typeface="Cambria Math" panose="02040503050406030204" pitchFamily="18" charset="0"/>
                          <a:ea typeface="Arial" charset="0"/>
                          <a:cs typeface="Arial" charset="0"/>
                        </a:rPr>
                        <m:t>(</m:t>
                      </m:r>
                      <m:r>
                        <a:rPr lang="en-US" altLang="en-US" i="1" smtClean="0">
                          <a:solidFill>
                            <a:schemeClr val="accent1"/>
                          </a:solidFill>
                          <a:latin typeface="Cambria Math" panose="02040503050406030204" pitchFamily="18" charset="0"/>
                          <a:ea typeface="Arial" charset="0"/>
                          <a:cs typeface="Arial" charset="0"/>
                        </a:rPr>
                        <m:t>𝑝𝑎𝑠𝑠</m:t>
                      </m:r>
                      <m:r>
                        <a:rPr lang="en-US" altLang="en-US" i="1" smtClean="0">
                          <a:solidFill>
                            <a:schemeClr val="accent1"/>
                          </a:solidFill>
                          <a:latin typeface="Cambria Math" panose="02040503050406030204" pitchFamily="18" charset="0"/>
                          <a:ea typeface="Arial" charset="0"/>
                          <a:cs typeface="Arial" charset="0"/>
                        </a:rPr>
                        <m:t>)=</m:t>
                      </m:r>
                      <m:f>
                        <m:fPr>
                          <m:ctrlPr>
                            <a:rPr lang="en-US" altLang="en-US" i="1">
                              <a:solidFill>
                                <a:schemeClr val="accent1"/>
                              </a:solidFill>
                              <a:latin typeface="Cambria Math" panose="02040503050406030204" pitchFamily="18" charset="0"/>
                              <a:ea typeface="Cambria Math" panose="02040503050406030204" pitchFamily="18" charset="0"/>
                              <a:cs typeface="Arial" charset="0"/>
                            </a:rPr>
                          </m:ctrlPr>
                        </m:fPr>
                        <m:num>
                          <m:r>
                            <a:rPr lang="en-US" altLang="en-US" b="0" i="1" smtClean="0">
                              <a:solidFill>
                                <a:schemeClr val="accent1"/>
                              </a:solidFill>
                              <a:latin typeface="Cambria Math" panose="02040503050406030204" pitchFamily="18" charset="0"/>
                              <a:ea typeface="Cambria Math" panose="02040503050406030204" pitchFamily="18" charset="0"/>
                              <a:cs typeface="Arial" charset="0"/>
                            </a:rPr>
                            <m:t>1</m:t>
                          </m:r>
                        </m:num>
                        <m:den>
                          <m:r>
                            <a:rPr lang="en-US" altLang="en-US" i="1">
                              <a:solidFill>
                                <a:schemeClr val="accent1"/>
                              </a:solidFill>
                              <a:latin typeface="Cambria Math" panose="02040503050406030204" pitchFamily="18" charset="0"/>
                              <a:ea typeface="Cambria Math" panose="02040503050406030204" pitchFamily="18" charset="0"/>
                              <a:cs typeface="Arial" charset="0"/>
                            </a:rPr>
                            <m:t>1</m:t>
                          </m:r>
                          <m:r>
                            <a:rPr lang="en-US" altLang="en-US" b="0" i="1" smtClean="0">
                              <a:solidFill>
                                <a:schemeClr val="accent1"/>
                              </a:solidFill>
                              <a:latin typeface="Cambria Math" panose="02040503050406030204" pitchFamily="18" charset="0"/>
                              <a:ea typeface="Cambria Math" panose="02040503050406030204" pitchFamily="18" charset="0"/>
                              <a:cs typeface="Arial" charset="0"/>
                            </a:rPr>
                            <m:t>+</m:t>
                          </m:r>
                          <m:sSup>
                            <m:sSupPr>
                              <m:ctrlPr>
                                <a:rPr lang="en-US" altLang="en-US" i="1">
                                  <a:solidFill>
                                    <a:schemeClr val="accent1"/>
                                  </a:solidFill>
                                  <a:latin typeface="Cambria Math" panose="02040503050406030204" pitchFamily="18" charset="0"/>
                                  <a:ea typeface="Arial" charset="0"/>
                                  <a:cs typeface="Arial" charset="0"/>
                                </a:rPr>
                              </m:ctrlPr>
                            </m:sSupPr>
                            <m:e>
                              <m:r>
                                <a:rPr lang="en-US" altLang="en-US" i="1">
                                  <a:solidFill>
                                    <a:schemeClr val="accent1"/>
                                  </a:solidFill>
                                  <a:latin typeface="Cambria Math" panose="02040503050406030204" pitchFamily="18" charset="0"/>
                                  <a:ea typeface="Arial" charset="0"/>
                                  <a:cs typeface="Arial" charset="0"/>
                                </a:rPr>
                                <m:t>𝑒</m:t>
                              </m:r>
                            </m:e>
                            <m:sup>
                              <m:sSub>
                                <m:sSubPr>
                                  <m:ctrlPr>
                                    <a:rPr lang="en-US" altLang="en-US" i="1">
                                      <a:solidFill>
                                        <a:schemeClr val="accent1"/>
                                      </a:solidFill>
                                      <a:latin typeface="Cambria Math" panose="02040503050406030204" pitchFamily="18" charset="0"/>
                                      <a:ea typeface="Cambria Math" panose="02040503050406030204" pitchFamily="18" charset="0"/>
                                      <a:cs typeface="Arial" charset="0"/>
                                    </a:rPr>
                                  </m:ctrlPr>
                                </m:sSubPr>
                                <m:e>
                                  <m:r>
                                    <a:rPr lang="en-US" altLang="en-US" b="0" i="1" smtClean="0">
                                      <a:solidFill>
                                        <a:schemeClr val="accent1"/>
                                      </a:solidFill>
                                      <a:latin typeface="Cambria Math" panose="02040503050406030204" pitchFamily="18" charset="0"/>
                                      <a:ea typeface="Cambria Math" panose="02040503050406030204" pitchFamily="18" charset="0"/>
                                      <a:cs typeface="Arial" charset="0"/>
                                    </a:rPr>
                                    <m:t>−(</m:t>
                                  </m:r>
                                  <m:r>
                                    <a:rPr lang="en-US" altLang="en-US" i="1">
                                      <a:solidFill>
                                        <a:schemeClr val="accent1"/>
                                      </a:solidFill>
                                      <a:latin typeface="Cambria Math" panose="02040503050406030204" pitchFamily="18" charset="0"/>
                                      <a:ea typeface="Cambria Math" panose="02040503050406030204" pitchFamily="18" charset="0"/>
                                      <a:cs typeface="Arial" charset="0"/>
                                    </a:rPr>
                                    <m:t>𝛽</m:t>
                                  </m:r>
                                </m:e>
                                <m:sub>
                                  <m:r>
                                    <a:rPr lang="en-US" altLang="en-US" i="1">
                                      <a:solidFill>
                                        <a:schemeClr val="accent1"/>
                                      </a:solidFill>
                                      <a:latin typeface="Cambria Math" panose="02040503050406030204" pitchFamily="18" charset="0"/>
                                      <a:ea typeface="Cambria Math" panose="02040503050406030204" pitchFamily="18" charset="0"/>
                                      <a:cs typeface="Arial" charset="0"/>
                                    </a:rPr>
                                    <m:t>0</m:t>
                                  </m:r>
                                </m:sub>
                              </m:sSub>
                              <m:r>
                                <a:rPr lang="en-US" altLang="en-US" i="1">
                                  <a:solidFill>
                                    <a:schemeClr val="accent1"/>
                                  </a:solidFill>
                                  <a:latin typeface="Cambria Math" panose="02040503050406030204" pitchFamily="18" charset="0"/>
                                  <a:ea typeface="Cambria Math" panose="02040503050406030204" pitchFamily="18" charset="0"/>
                                  <a:cs typeface="Arial" charset="0"/>
                                </a:rPr>
                                <m:t>+</m:t>
                              </m:r>
                              <m:sSub>
                                <m:sSubPr>
                                  <m:ctrlPr>
                                    <a:rPr lang="en-US" altLang="en-US" i="1">
                                      <a:solidFill>
                                        <a:schemeClr val="accent1"/>
                                      </a:solidFill>
                                      <a:latin typeface="Cambria Math" panose="02040503050406030204" pitchFamily="18" charset="0"/>
                                      <a:ea typeface="Cambria Math" panose="02040503050406030204" pitchFamily="18" charset="0"/>
                                      <a:cs typeface="Arial" charset="0"/>
                                    </a:rPr>
                                  </m:ctrlPr>
                                </m:sSubPr>
                                <m:e>
                                  <m:r>
                                    <a:rPr lang="en-US" altLang="en-US" i="1">
                                      <a:solidFill>
                                        <a:schemeClr val="accent1"/>
                                      </a:solidFill>
                                      <a:latin typeface="Cambria Math" panose="02040503050406030204" pitchFamily="18" charset="0"/>
                                      <a:ea typeface="Cambria Math" panose="02040503050406030204" pitchFamily="18" charset="0"/>
                                      <a:cs typeface="Arial" charset="0"/>
                                    </a:rPr>
                                    <m:t>𝛽</m:t>
                                  </m:r>
                                </m:e>
                                <m:sub>
                                  <m:r>
                                    <a:rPr lang="en-US" altLang="en-US" i="1">
                                      <a:solidFill>
                                        <a:schemeClr val="accent1"/>
                                      </a:solidFill>
                                      <a:latin typeface="Cambria Math" panose="02040503050406030204" pitchFamily="18" charset="0"/>
                                      <a:ea typeface="Cambria Math" panose="02040503050406030204" pitchFamily="18" charset="0"/>
                                      <a:cs typeface="Arial" charset="0"/>
                                    </a:rPr>
                                    <m:t>1</m:t>
                                  </m:r>
                                </m:sub>
                              </m:sSub>
                              <m:r>
                                <a:rPr lang="en-US" altLang="en-US" i="1">
                                  <a:solidFill>
                                    <a:schemeClr val="accent1"/>
                                  </a:solidFill>
                                  <a:latin typeface="Cambria Math" panose="02040503050406030204" pitchFamily="18" charset="0"/>
                                  <a:ea typeface="Cambria Math" panose="02040503050406030204" pitchFamily="18" charset="0"/>
                                  <a:cs typeface="Arial" charset="0"/>
                                </a:rPr>
                                <m:t>∗</m:t>
                              </m:r>
                              <m:r>
                                <a:rPr lang="en-US" altLang="en-US" i="1">
                                  <a:solidFill>
                                    <a:schemeClr val="accent1"/>
                                  </a:solidFill>
                                  <a:latin typeface="Cambria Math" panose="02040503050406030204" pitchFamily="18" charset="0"/>
                                  <a:ea typeface="Cambria Math" panose="02040503050406030204" pitchFamily="18" charset="0"/>
                                  <a:cs typeface="Arial" charset="0"/>
                                </a:rPr>
                                <m:t>h𝑜𝑢𝑟𝑠</m:t>
                              </m:r>
                              <m:r>
                                <a:rPr lang="en-US" altLang="en-US" i="1">
                                  <a:solidFill>
                                    <a:schemeClr val="accent1"/>
                                  </a:solidFill>
                                  <a:latin typeface="Cambria Math" panose="02040503050406030204" pitchFamily="18" charset="0"/>
                                  <a:ea typeface="Cambria Math" panose="02040503050406030204" pitchFamily="18" charset="0"/>
                                  <a:cs typeface="Arial" charset="0"/>
                                </a:rPr>
                                <m:t> </m:t>
                              </m:r>
                              <m:r>
                                <a:rPr lang="en-US" altLang="en-US" i="1">
                                  <a:solidFill>
                                    <a:schemeClr val="accent1"/>
                                  </a:solidFill>
                                  <a:latin typeface="Cambria Math" panose="02040503050406030204" pitchFamily="18" charset="0"/>
                                  <a:ea typeface="Cambria Math" panose="02040503050406030204" pitchFamily="18" charset="0"/>
                                  <a:cs typeface="Arial" charset="0"/>
                                </a:rPr>
                                <m:t>𝑜𝑓</m:t>
                              </m:r>
                              <m:r>
                                <a:rPr lang="en-US" altLang="en-US" i="1">
                                  <a:solidFill>
                                    <a:schemeClr val="accent1"/>
                                  </a:solidFill>
                                  <a:latin typeface="Cambria Math" panose="02040503050406030204" pitchFamily="18" charset="0"/>
                                  <a:ea typeface="Cambria Math" panose="02040503050406030204" pitchFamily="18" charset="0"/>
                                  <a:cs typeface="Arial" charset="0"/>
                                </a:rPr>
                                <m:t> </m:t>
                              </m:r>
                              <m:r>
                                <a:rPr lang="en-US" altLang="en-US" i="1">
                                  <a:solidFill>
                                    <a:schemeClr val="accent1"/>
                                  </a:solidFill>
                                  <a:latin typeface="Cambria Math" panose="02040503050406030204" pitchFamily="18" charset="0"/>
                                  <a:ea typeface="Cambria Math" panose="02040503050406030204" pitchFamily="18" charset="0"/>
                                  <a:cs typeface="Arial" charset="0"/>
                                </a:rPr>
                                <m:t>𝑠𝑡𝑢𝑑𝑦𝑖𝑛𝑔</m:t>
                              </m:r>
                              <m:r>
                                <a:rPr lang="en-US" altLang="en-US" b="0" i="1" smtClean="0">
                                  <a:solidFill>
                                    <a:schemeClr val="accent1"/>
                                  </a:solidFill>
                                  <a:latin typeface="Cambria Math" panose="02040503050406030204" pitchFamily="18" charset="0"/>
                                  <a:ea typeface="Cambria Math" panose="02040503050406030204" pitchFamily="18" charset="0"/>
                                  <a:cs typeface="Arial" charset="0"/>
                                </a:rPr>
                                <m:t>)</m:t>
                              </m:r>
                            </m:sup>
                          </m:sSup>
                        </m:den>
                      </m:f>
                    </m:oMath>
                  </m:oMathPara>
                </a14:m>
                <a:endParaRPr lang="en-US" altLang="en-US" dirty="0">
                  <a:solidFill>
                    <a:schemeClr val="accent1"/>
                  </a:solidFill>
                  <a:latin typeface="Calibri" charset="0"/>
                  <a:ea typeface="Calibri" charset="0"/>
                  <a:cs typeface="Calibri" charset="0"/>
                </a:endParaRPr>
              </a:p>
            </p:txBody>
          </p:sp>
        </mc:Choice>
        <mc:Fallback xmlns="">
          <p:sp>
            <p:nvSpPr>
              <p:cNvPr id="78" name="Text Box 24"/>
              <p:cNvSpPr txBox="1">
                <a:spLocks noRot="1" noChangeAspect="1" noMove="1" noResize="1" noEditPoints="1" noAdjustHandles="1" noChangeArrowheads="1" noChangeShapeType="1" noTextEdit="1"/>
              </p:cNvSpPr>
              <p:nvPr/>
            </p:nvSpPr>
            <p:spPr bwMode="auto">
              <a:xfrm>
                <a:off x="6840454" y="3004511"/>
                <a:ext cx="4806114" cy="623504"/>
              </a:xfrm>
              <a:prstGeom prst="rect">
                <a:avLst/>
              </a:prstGeom>
              <a:blipFill>
                <a:blip r:embed="rId2"/>
                <a:stretch>
                  <a:fillRect b="-2000"/>
                </a:stretch>
              </a:blipFill>
              <a:ln>
                <a:noFill/>
              </a:ln>
              <a:effectLst/>
            </p:spPr>
            <p:txBody>
              <a:bodyPr/>
              <a:lstStyle/>
              <a:p>
                <a:r>
                  <a:rPr lang="en-US">
                    <a:noFill/>
                  </a:rPr>
                  <a:t> </a:t>
                </a:r>
              </a:p>
            </p:txBody>
          </p:sp>
        </mc:Fallback>
      </mc:AlternateContent>
      <p:sp>
        <p:nvSpPr>
          <p:cNvPr id="79" name="Rectangle 2"/>
          <p:cNvSpPr txBox="1">
            <a:spLocks noChangeArrowheads="1"/>
          </p:cNvSpPr>
          <p:nvPr/>
        </p:nvSpPr>
        <p:spPr>
          <a:xfrm>
            <a:off x="463709" y="694616"/>
            <a:ext cx="77724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r>
              <a:rPr lang="en-US" altLang="en-US" dirty="0">
                <a:latin typeface="Calibri" charset="0"/>
                <a:ea typeface="Calibri" charset="0"/>
                <a:cs typeface="Calibri" charset="0"/>
              </a:rPr>
              <a:t>Logistic Regression</a:t>
            </a:r>
          </a:p>
        </p:txBody>
      </p:sp>
      <p:sp>
        <p:nvSpPr>
          <p:cNvPr id="80" name="TextBox 79"/>
          <p:cNvSpPr txBox="1"/>
          <p:nvPr/>
        </p:nvSpPr>
        <p:spPr>
          <a:xfrm>
            <a:off x="5421706" y="5090160"/>
            <a:ext cx="3276600" cy="369332"/>
          </a:xfrm>
          <a:prstGeom prst="rect">
            <a:avLst/>
          </a:prstGeom>
          <a:noFill/>
        </p:spPr>
        <p:txBody>
          <a:bodyPr wrap="square" rtlCol="0">
            <a:spAutoFit/>
          </a:bodyPr>
          <a:lstStyle/>
          <a:p>
            <a:r>
              <a:rPr lang="en-US" dirty="0">
                <a:solidFill>
                  <a:schemeClr val="accent1"/>
                </a:solidFill>
              </a:rPr>
              <a:t>Hours of Studying</a:t>
            </a:r>
          </a:p>
        </p:txBody>
      </p:sp>
      <p:sp>
        <p:nvSpPr>
          <p:cNvPr id="81" name="TextBox 80"/>
          <p:cNvSpPr txBox="1"/>
          <p:nvPr/>
        </p:nvSpPr>
        <p:spPr>
          <a:xfrm>
            <a:off x="1308155" y="3200232"/>
            <a:ext cx="3276600" cy="369332"/>
          </a:xfrm>
          <a:prstGeom prst="rect">
            <a:avLst/>
          </a:prstGeom>
          <a:noFill/>
        </p:spPr>
        <p:txBody>
          <a:bodyPr wrap="square" rtlCol="0">
            <a:spAutoFit/>
          </a:bodyPr>
          <a:lstStyle/>
          <a:p>
            <a:r>
              <a:rPr lang="en-US">
                <a:solidFill>
                  <a:schemeClr val="accent1"/>
                </a:solidFill>
              </a:rPr>
              <a:t>Passed Exam?</a:t>
            </a:r>
            <a:endParaRPr lang="en-US" dirty="0">
              <a:solidFill>
                <a:schemeClr val="accent1"/>
              </a:solidFill>
            </a:endParaRPr>
          </a:p>
        </p:txBody>
      </p:sp>
    </p:spTree>
    <p:extLst>
      <p:ext uri="{BB962C8B-B14F-4D97-AF65-F5344CB8AC3E}">
        <p14:creationId xmlns:p14="http://schemas.microsoft.com/office/powerpoint/2010/main" val="34127765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3379BF-03D7-FD40-A72F-B02E10702B60}"/>
              </a:ext>
            </a:extLst>
          </p:cNvPr>
          <p:cNvPicPr>
            <a:picLocks noChangeAspect="1"/>
          </p:cNvPicPr>
          <p:nvPr/>
        </p:nvPicPr>
        <p:blipFill>
          <a:blip r:embed="rId2"/>
          <a:stretch>
            <a:fillRect/>
          </a:stretch>
        </p:blipFill>
        <p:spPr>
          <a:xfrm>
            <a:off x="5546035" y="1998299"/>
            <a:ext cx="6049065" cy="2653938"/>
          </a:xfrm>
          <a:prstGeom prst="rect">
            <a:avLst/>
          </a:prstGeom>
        </p:spPr>
      </p:pic>
      <p:sp>
        <p:nvSpPr>
          <p:cNvPr id="2" name="Title 1"/>
          <p:cNvSpPr>
            <a:spLocks noGrp="1"/>
          </p:cNvSpPr>
          <p:nvPr>
            <p:ph type="title"/>
          </p:nvPr>
        </p:nvSpPr>
        <p:spPr/>
        <p:txBody>
          <a:bodyPr/>
          <a:lstStyle/>
          <a:p>
            <a:r>
              <a:rPr lang="en-US" dirty="0">
                <a:latin typeface="Calibri" charset="0"/>
                <a:ea typeface="Calibri" charset="0"/>
                <a:cs typeface="Calibri" charset="0"/>
              </a:rPr>
              <a:t>Logistic Regression Classification</a:t>
            </a:r>
          </a:p>
        </p:txBody>
      </p:sp>
      <p:sp>
        <p:nvSpPr>
          <p:cNvPr id="4" name="Slide Number Placeholder 3"/>
          <p:cNvSpPr>
            <a:spLocks noGrp="1"/>
          </p:cNvSpPr>
          <p:nvPr>
            <p:ph type="sldNum" sz="quarter" idx="12"/>
          </p:nvPr>
        </p:nvSpPr>
        <p:spPr/>
        <p:txBody>
          <a:bodyPr/>
          <a:lstStyle/>
          <a:p>
            <a:fld id="{5ACD0CF0-90CC-9C41-A77B-2776398A8C8B}" type="slidenum">
              <a:rPr lang="en-US" smtClean="0">
                <a:latin typeface="Calibri" charset="0"/>
                <a:ea typeface="Calibri" charset="0"/>
                <a:cs typeface="Calibri" charset="0"/>
              </a:rPr>
              <a:pPr/>
              <a:t>62</a:t>
            </a:fld>
            <a:endParaRPr lang="en-US" dirty="0">
              <a:latin typeface="Calibri" charset="0"/>
              <a:ea typeface="Calibri" charset="0"/>
              <a:cs typeface="Calibri" charset="0"/>
            </a:endParaRPr>
          </a:p>
        </p:txBody>
      </p:sp>
      <p:sp>
        <p:nvSpPr>
          <p:cNvPr id="73" name="Rectangle 2"/>
          <p:cNvSpPr txBox="1">
            <a:spLocks noChangeArrowheads="1"/>
          </p:cNvSpPr>
          <p:nvPr/>
        </p:nvSpPr>
        <p:spPr>
          <a:xfrm>
            <a:off x="393755" y="678100"/>
            <a:ext cx="77724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endParaRPr lang="en-US" altLang="en-US" dirty="0">
              <a:latin typeface="Calibri" charset="0"/>
              <a:ea typeface="Calibri" charset="0"/>
              <a:cs typeface="Calibri" charset="0"/>
            </a:endParaRPr>
          </a:p>
        </p:txBody>
      </p:sp>
      <mc:AlternateContent xmlns:mc="http://schemas.openxmlformats.org/markup-compatibility/2006" xmlns:a14="http://schemas.microsoft.com/office/drawing/2010/main">
        <mc:Choice Requires="a14">
          <p:sp>
            <p:nvSpPr>
              <p:cNvPr id="74" name="Content Placeholder 2">
                <a:extLst>
                  <a:ext uri="{FF2B5EF4-FFF2-40B4-BE49-F238E27FC236}">
                    <a16:creationId xmlns:a16="http://schemas.microsoft.com/office/drawing/2014/main" id="{C78EAF43-13A0-2948-950D-4AFC8EA8639E}"/>
                  </a:ext>
                </a:extLst>
              </p:cNvPr>
              <p:cNvSpPr>
                <a:spLocks noGrp="1"/>
              </p:cNvSpPr>
              <p:nvPr>
                <p:ph idx="1"/>
              </p:nvPr>
            </p:nvSpPr>
            <p:spPr>
              <a:xfrm>
                <a:off x="80555" y="1066868"/>
                <a:ext cx="5907763" cy="4351338"/>
              </a:xfrm>
            </p:spPr>
            <p:txBody>
              <a:bodyPr>
                <a:normAutofit/>
              </a:bodyPr>
              <a:lstStyle/>
              <a:p>
                <a:pPr>
                  <a:spcBef>
                    <a:spcPct val="50000"/>
                  </a:spcBef>
                  <a:defRPr/>
                </a:pPr>
                <a:r>
                  <a:rPr lang="en-US" altLang="en-US" sz="2000" dirty="0">
                    <a:ea typeface="Arial" charset="0"/>
                    <a:cs typeface="Arial" charset="0"/>
                  </a:rPr>
                  <a:t>Note that the probability of passing is now between 0 and 1</a:t>
                </a:r>
              </a:p>
              <a:p>
                <a:pPr lvl="1">
                  <a:spcBef>
                    <a:spcPct val="50000"/>
                  </a:spcBef>
                  <a:defRPr/>
                </a:pPr>
                <a14:m>
                  <m:oMath xmlns:m="http://schemas.openxmlformats.org/officeDocument/2006/math">
                    <m:r>
                      <a:rPr lang="en-US" altLang="en-US" sz="1600" i="1">
                        <a:latin typeface="Cambria Math" panose="02040503050406030204" pitchFamily="18" charset="0"/>
                        <a:ea typeface="Arial" charset="0"/>
                        <a:cs typeface="Arial" charset="0"/>
                      </a:rPr>
                      <m:t>0</m:t>
                    </m:r>
                    <m:r>
                      <a:rPr lang="en-US" altLang="en-US" sz="1600" i="1">
                        <a:latin typeface="Cambria Math" panose="02040503050406030204" pitchFamily="18" charset="0"/>
                        <a:ea typeface="Cambria Math" panose="02040503050406030204" pitchFamily="18" charset="0"/>
                        <a:cs typeface="Arial" charset="0"/>
                      </a:rPr>
                      <m:t>≤</m:t>
                    </m:r>
                    <m:r>
                      <a:rPr lang="en-US" altLang="en-US" sz="1600" i="1">
                        <a:latin typeface="Cambria Math" panose="02040503050406030204" pitchFamily="18" charset="0"/>
                        <a:ea typeface="Cambria Math" panose="02040503050406030204" pitchFamily="18" charset="0"/>
                        <a:cs typeface="Arial" charset="0"/>
                      </a:rPr>
                      <m:t>𝑝</m:t>
                    </m:r>
                    <m:r>
                      <a:rPr lang="en-US" altLang="en-US" sz="1600" i="1">
                        <a:latin typeface="Cambria Math" panose="02040503050406030204" pitchFamily="18" charset="0"/>
                        <a:ea typeface="Cambria Math" panose="02040503050406030204" pitchFamily="18" charset="0"/>
                        <a:cs typeface="Arial" charset="0"/>
                      </a:rPr>
                      <m:t>≤1</m:t>
                    </m:r>
                  </m:oMath>
                </a14:m>
                <a:endParaRPr lang="en-US" altLang="en-US" sz="1600" dirty="0">
                  <a:ea typeface="Arial" charset="0"/>
                  <a:cs typeface="Arial" charset="0"/>
                </a:endParaRPr>
              </a:p>
              <a:p>
                <a:pPr>
                  <a:spcBef>
                    <a:spcPct val="50000"/>
                  </a:spcBef>
                  <a:defRPr/>
                </a:pPr>
                <a:r>
                  <a:rPr lang="en-US" altLang="en-US" sz="2000" dirty="0">
                    <a:ea typeface="Arial" charset="0"/>
                    <a:cs typeface="Arial" charset="0"/>
                  </a:rPr>
                  <a:t>We now have a continuous function</a:t>
                </a:r>
              </a:p>
              <a:p>
                <a:pPr>
                  <a:spcBef>
                    <a:spcPct val="50000"/>
                  </a:spcBef>
                  <a:defRPr/>
                </a:pPr>
                <a:r>
                  <a:rPr lang="en-US" altLang="en-US" sz="2000" dirty="0">
                    <a:ea typeface="Arial" charset="0"/>
                    <a:cs typeface="Arial" charset="0"/>
                  </a:rPr>
                  <a:t>As study-hours approach 0, the probability of passing goes (asymptotically) to zero</a:t>
                </a:r>
              </a:p>
              <a:p>
                <a:pPr>
                  <a:spcBef>
                    <a:spcPct val="50000"/>
                  </a:spcBef>
                  <a:defRPr/>
                </a:pPr>
                <a:r>
                  <a:rPr lang="en-US" altLang="en-US" sz="2000" dirty="0">
                    <a:ea typeface="Arial" charset="0"/>
                    <a:cs typeface="Arial" charset="0"/>
                  </a:rPr>
                  <a:t>As study-hours approach infinity, probability of passing goes (asymptotically)  to 1</a:t>
                </a:r>
              </a:p>
            </p:txBody>
          </p:sp>
        </mc:Choice>
        <mc:Fallback xmlns="">
          <p:sp>
            <p:nvSpPr>
              <p:cNvPr id="74" name="Content Placeholder 2">
                <a:extLst>
                  <a:ext uri="{FF2B5EF4-FFF2-40B4-BE49-F238E27FC236}">
                    <a16:creationId xmlns:a16="http://schemas.microsoft.com/office/drawing/2014/main" id="{C78EAF43-13A0-2948-950D-4AFC8EA8639E}"/>
                  </a:ext>
                </a:extLst>
              </p:cNvPr>
              <p:cNvSpPr>
                <a:spLocks noGrp="1" noRot="1" noChangeAspect="1" noMove="1" noResize="1" noEditPoints="1" noAdjustHandles="1" noChangeArrowheads="1" noChangeShapeType="1" noTextEdit="1"/>
              </p:cNvSpPr>
              <p:nvPr>
                <p:ph idx="1"/>
              </p:nvPr>
            </p:nvSpPr>
            <p:spPr>
              <a:xfrm>
                <a:off x="80555" y="1066868"/>
                <a:ext cx="5907763" cy="4351338"/>
              </a:xfrm>
              <a:blipFill>
                <a:blip r:embed="rId3"/>
                <a:stretch>
                  <a:fillRect l="-642" t="-1749" r="-1499"/>
                </a:stretch>
              </a:blipFill>
            </p:spPr>
            <p:txBody>
              <a:bodyPr/>
              <a:lstStyle/>
              <a:p>
                <a:r>
                  <a:rPr lang="en-US">
                    <a:noFill/>
                  </a:rPr>
                  <a:t> </a:t>
                </a:r>
              </a:p>
            </p:txBody>
          </p:sp>
        </mc:Fallback>
      </mc:AlternateContent>
    </p:spTree>
    <p:extLst>
      <p:ext uri="{BB962C8B-B14F-4D97-AF65-F5344CB8AC3E}">
        <p14:creationId xmlns:p14="http://schemas.microsoft.com/office/powerpoint/2010/main" val="37338346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Calibri" charset="0"/>
                <a:cs typeface="Calibri" charset="0"/>
              </a:rPr>
              <a:t>Logistic Regression Classification</a:t>
            </a:r>
          </a:p>
        </p:txBody>
      </p:sp>
      <p:sp>
        <p:nvSpPr>
          <p:cNvPr id="4" name="Slide Number Placeholder 3"/>
          <p:cNvSpPr>
            <a:spLocks noGrp="1"/>
          </p:cNvSpPr>
          <p:nvPr>
            <p:ph type="sldNum" sz="quarter" idx="12"/>
          </p:nvPr>
        </p:nvSpPr>
        <p:spPr/>
        <p:txBody>
          <a:bodyPr/>
          <a:lstStyle/>
          <a:p>
            <a:fld id="{5ACD0CF0-90CC-9C41-A77B-2776398A8C8B}" type="slidenum">
              <a:rPr lang="en-US" smtClean="0">
                <a:latin typeface="Calibri" charset="0"/>
                <a:ea typeface="Calibri" charset="0"/>
                <a:cs typeface="Calibri" charset="0"/>
              </a:rPr>
              <a:pPr/>
              <a:t>63</a:t>
            </a:fld>
            <a:endParaRPr lang="en-US" dirty="0">
              <a:latin typeface="Calibri" charset="0"/>
              <a:ea typeface="Calibri" charset="0"/>
              <a:cs typeface="Calibri" charset="0"/>
            </a:endParaRPr>
          </a:p>
        </p:txBody>
      </p:sp>
      <p:sp>
        <p:nvSpPr>
          <p:cNvPr id="6" name="Line 3"/>
          <p:cNvSpPr>
            <a:spLocks noChangeShapeType="1"/>
          </p:cNvSpPr>
          <p:nvPr/>
        </p:nvSpPr>
        <p:spPr bwMode="auto">
          <a:xfrm>
            <a:off x="3366803" y="1650048"/>
            <a:ext cx="0" cy="4267200"/>
          </a:xfrm>
          <a:prstGeom prst="line">
            <a:avLst/>
          </a:prstGeom>
          <a:noFill/>
          <a:ln w="76200">
            <a:solidFill>
              <a:schemeClr val="accent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7" name="Line 4"/>
          <p:cNvSpPr>
            <a:spLocks noChangeShapeType="1"/>
          </p:cNvSpPr>
          <p:nvPr/>
        </p:nvSpPr>
        <p:spPr bwMode="auto">
          <a:xfrm>
            <a:off x="2833403" y="4774248"/>
            <a:ext cx="6858000" cy="0"/>
          </a:xfrm>
          <a:prstGeom prst="line">
            <a:avLst/>
          </a:prstGeom>
          <a:noFill/>
          <a:ln w="76200">
            <a:solidFill>
              <a:schemeClr val="accent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8" name="Line 5"/>
          <p:cNvSpPr>
            <a:spLocks noChangeShapeType="1"/>
          </p:cNvSpPr>
          <p:nvPr/>
        </p:nvSpPr>
        <p:spPr bwMode="auto">
          <a:xfrm flipV="1">
            <a:off x="3366802" y="2449854"/>
            <a:ext cx="6324601" cy="16515"/>
          </a:xfrm>
          <a:prstGeom prst="line">
            <a:avLst/>
          </a:prstGeom>
          <a:noFill/>
          <a:ln w="28575">
            <a:solidFill>
              <a:schemeClr val="bg2">
                <a:lumMod val="90000"/>
              </a:schemeClr>
            </a:solidFill>
            <a:prstDash val="sys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9" name="Text Box 7"/>
          <p:cNvSpPr txBox="1">
            <a:spLocks noChangeArrowheads="1"/>
          </p:cNvSpPr>
          <p:nvPr/>
        </p:nvSpPr>
        <p:spPr bwMode="auto">
          <a:xfrm>
            <a:off x="2376203" y="4550411"/>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b="1" dirty="0">
                <a:solidFill>
                  <a:schemeClr val="accent1"/>
                </a:solidFill>
                <a:latin typeface="Calibri" charset="0"/>
                <a:ea typeface="Calibri" charset="0"/>
                <a:cs typeface="Calibri" charset="0"/>
              </a:rPr>
              <a:t>0</a:t>
            </a:r>
          </a:p>
        </p:txBody>
      </p:sp>
      <p:sp>
        <p:nvSpPr>
          <p:cNvPr id="10" name="Text Box 8"/>
          <p:cNvSpPr txBox="1">
            <a:spLocks noChangeArrowheads="1"/>
          </p:cNvSpPr>
          <p:nvPr/>
        </p:nvSpPr>
        <p:spPr bwMode="auto">
          <a:xfrm>
            <a:off x="2374044" y="2237770"/>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b="1" dirty="0">
                <a:solidFill>
                  <a:schemeClr val="accent1"/>
                </a:solidFill>
                <a:latin typeface="Calibri" charset="0"/>
                <a:ea typeface="Calibri" charset="0"/>
                <a:cs typeface="Calibri" charset="0"/>
              </a:rPr>
              <a:t>1</a:t>
            </a:r>
          </a:p>
        </p:txBody>
      </p:sp>
      <p:sp>
        <p:nvSpPr>
          <p:cNvPr id="20" name="TextBox 19"/>
          <p:cNvSpPr txBox="1"/>
          <p:nvPr/>
        </p:nvSpPr>
        <p:spPr>
          <a:xfrm>
            <a:off x="3104336" y="3411115"/>
            <a:ext cx="184731" cy="369332"/>
          </a:xfrm>
          <a:prstGeom prst="rect">
            <a:avLst/>
          </a:prstGeom>
          <a:noFill/>
        </p:spPr>
        <p:txBody>
          <a:bodyPr wrap="none" rtlCol="0">
            <a:spAutoFit/>
          </a:bodyPr>
          <a:lstStyle/>
          <a:p>
            <a:endParaRPr lang="en-US" dirty="0">
              <a:latin typeface="Calibri" charset="0"/>
              <a:ea typeface="Calibri" charset="0"/>
              <a:cs typeface="Calibri" charset="0"/>
            </a:endParaRPr>
          </a:p>
        </p:txBody>
      </p:sp>
      <p:sp>
        <p:nvSpPr>
          <p:cNvPr id="22" name="TextBox 21"/>
          <p:cNvSpPr txBox="1"/>
          <p:nvPr/>
        </p:nvSpPr>
        <p:spPr>
          <a:xfrm>
            <a:off x="9411763" y="4746001"/>
            <a:ext cx="559279" cy="523220"/>
          </a:xfrm>
          <a:prstGeom prst="rect">
            <a:avLst/>
          </a:prstGeom>
          <a:noFill/>
        </p:spPr>
        <p:txBody>
          <a:bodyPr wrap="square" rtlCol="0">
            <a:spAutoFit/>
          </a:bodyPr>
          <a:lstStyle/>
          <a:p>
            <a:r>
              <a:rPr lang="en-US" sz="2800" dirty="0">
                <a:solidFill>
                  <a:schemeClr val="accent1"/>
                </a:solidFill>
                <a:latin typeface="Calibri" charset="0"/>
                <a:ea typeface="Calibri" charset="0"/>
                <a:cs typeface="Calibri" charset="0"/>
              </a:rPr>
              <a:t>x</a:t>
            </a:r>
          </a:p>
        </p:txBody>
      </p:sp>
      <p:sp>
        <p:nvSpPr>
          <p:cNvPr id="23" name="TextBox 22"/>
          <p:cNvSpPr txBox="1"/>
          <p:nvPr/>
        </p:nvSpPr>
        <p:spPr>
          <a:xfrm>
            <a:off x="2959924" y="1661716"/>
            <a:ext cx="559279" cy="523220"/>
          </a:xfrm>
          <a:prstGeom prst="rect">
            <a:avLst/>
          </a:prstGeom>
          <a:noFill/>
        </p:spPr>
        <p:txBody>
          <a:bodyPr wrap="square" rtlCol="0">
            <a:spAutoFit/>
          </a:bodyPr>
          <a:lstStyle/>
          <a:p>
            <a:r>
              <a:rPr lang="en-US" sz="2800" dirty="0">
                <a:solidFill>
                  <a:schemeClr val="accent1"/>
                </a:solidFill>
                <a:latin typeface="Calibri" charset="0"/>
                <a:ea typeface="Calibri" charset="0"/>
                <a:cs typeface="Calibri" charset="0"/>
              </a:rPr>
              <a:t>y</a:t>
            </a:r>
          </a:p>
        </p:txBody>
      </p:sp>
      <p:sp>
        <p:nvSpPr>
          <p:cNvPr id="41" name="Oval 25"/>
          <p:cNvSpPr>
            <a:spLocks noChangeArrowheads="1"/>
          </p:cNvSpPr>
          <p:nvPr/>
        </p:nvSpPr>
        <p:spPr bwMode="auto">
          <a:xfrm flipH="1">
            <a:off x="7250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2" name="Oval 26"/>
          <p:cNvSpPr>
            <a:spLocks noChangeArrowheads="1"/>
          </p:cNvSpPr>
          <p:nvPr/>
        </p:nvSpPr>
        <p:spPr bwMode="auto">
          <a:xfrm flipH="1">
            <a:off x="7402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3" name="Oval 27"/>
          <p:cNvSpPr>
            <a:spLocks noChangeArrowheads="1"/>
          </p:cNvSpPr>
          <p:nvPr/>
        </p:nvSpPr>
        <p:spPr bwMode="auto">
          <a:xfrm flipH="1">
            <a:off x="7555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4" name="Oval 28"/>
          <p:cNvSpPr>
            <a:spLocks noChangeArrowheads="1"/>
          </p:cNvSpPr>
          <p:nvPr/>
        </p:nvSpPr>
        <p:spPr bwMode="auto">
          <a:xfrm flipH="1">
            <a:off x="8545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5" name="Oval 29"/>
          <p:cNvSpPr>
            <a:spLocks noChangeArrowheads="1"/>
          </p:cNvSpPr>
          <p:nvPr/>
        </p:nvSpPr>
        <p:spPr bwMode="auto">
          <a:xfrm flipH="1">
            <a:off x="77077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6" name="Oval 30"/>
          <p:cNvSpPr>
            <a:spLocks noChangeArrowheads="1"/>
          </p:cNvSpPr>
          <p:nvPr/>
        </p:nvSpPr>
        <p:spPr bwMode="auto">
          <a:xfrm flipH="1">
            <a:off x="8926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7" name="Oval 31"/>
          <p:cNvSpPr>
            <a:spLocks noChangeArrowheads="1"/>
          </p:cNvSpPr>
          <p:nvPr/>
        </p:nvSpPr>
        <p:spPr bwMode="auto">
          <a:xfrm flipH="1">
            <a:off x="7098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8" name="Oval 32"/>
          <p:cNvSpPr>
            <a:spLocks noChangeArrowheads="1"/>
          </p:cNvSpPr>
          <p:nvPr/>
        </p:nvSpPr>
        <p:spPr bwMode="auto">
          <a:xfrm flipH="1">
            <a:off x="9307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9" name="Oval 33"/>
          <p:cNvSpPr>
            <a:spLocks noChangeArrowheads="1"/>
          </p:cNvSpPr>
          <p:nvPr/>
        </p:nvSpPr>
        <p:spPr bwMode="auto">
          <a:xfrm flipH="1">
            <a:off x="8012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0" name="Oval 34"/>
          <p:cNvSpPr>
            <a:spLocks noChangeArrowheads="1"/>
          </p:cNvSpPr>
          <p:nvPr/>
        </p:nvSpPr>
        <p:spPr bwMode="auto">
          <a:xfrm flipH="1">
            <a:off x="8241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1" name="Oval 35"/>
          <p:cNvSpPr>
            <a:spLocks noChangeArrowheads="1"/>
          </p:cNvSpPr>
          <p:nvPr/>
        </p:nvSpPr>
        <p:spPr bwMode="auto">
          <a:xfrm flipH="1">
            <a:off x="7860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2" name="Oval 36"/>
          <p:cNvSpPr>
            <a:spLocks noChangeArrowheads="1"/>
          </p:cNvSpPr>
          <p:nvPr/>
        </p:nvSpPr>
        <p:spPr bwMode="auto">
          <a:xfrm flipH="1">
            <a:off x="6793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3" name="Oval 37"/>
          <p:cNvSpPr>
            <a:spLocks noChangeArrowheads="1"/>
          </p:cNvSpPr>
          <p:nvPr/>
        </p:nvSpPr>
        <p:spPr bwMode="auto">
          <a:xfrm flipH="1">
            <a:off x="9536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4" name="Oval 38"/>
          <p:cNvSpPr>
            <a:spLocks noChangeArrowheads="1"/>
          </p:cNvSpPr>
          <p:nvPr/>
        </p:nvSpPr>
        <p:spPr bwMode="auto">
          <a:xfrm flipH="1">
            <a:off x="8698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5" name="Oval 39"/>
          <p:cNvSpPr>
            <a:spLocks noChangeArrowheads="1"/>
          </p:cNvSpPr>
          <p:nvPr/>
        </p:nvSpPr>
        <p:spPr bwMode="auto">
          <a:xfrm flipH="1">
            <a:off x="9079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6" name="Oval 40"/>
          <p:cNvSpPr>
            <a:spLocks noChangeArrowheads="1"/>
          </p:cNvSpPr>
          <p:nvPr/>
        </p:nvSpPr>
        <p:spPr bwMode="auto">
          <a:xfrm flipH="1">
            <a:off x="9155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7" name="Oval 41"/>
          <p:cNvSpPr>
            <a:spLocks noChangeArrowheads="1"/>
          </p:cNvSpPr>
          <p:nvPr/>
        </p:nvSpPr>
        <p:spPr bwMode="auto">
          <a:xfrm flipH="1">
            <a:off x="54217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8" name="Oval 43"/>
          <p:cNvSpPr>
            <a:spLocks noChangeArrowheads="1"/>
          </p:cNvSpPr>
          <p:nvPr/>
        </p:nvSpPr>
        <p:spPr bwMode="auto">
          <a:xfrm flipH="1">
            <a:off x="4735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9" name="Oval 12"/>
          <p:cNvSpPr>
            <a:spLocks noChangeArrowheads="1"/>
          </p:cNvSpPr>
          <p:nvPr/>
        </p:nvSpPr>
        <p:spPr bwMode="auto">
          <a:xfrm>
            <a:off x="40451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0" name="Oval 13"/>
          <p:cNvSpPr>
            <a:spLocks noChangeArrowheads="1"/>
          </p:cNvSpPr>
          <p:nvPr/>
        </p:nvSpPr>
        <p:spPr bwMode="auto">
          <a:xfrm>
            <a:off x="4121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1" name="Oval 14"/>
          <p:cNvSpPr>
            <a:spLocks noChangeArrowheads="1"/>
          </p:cNvSpPr>
          <p:nvPr/>
        </p:nvSpPr>
        <p:spPr bwMode="auto">
          <a:xfrm flipV="1">
            <a:off x="4197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2" name="Oval 15"/>
          <p:cNvSpPr>
            <a:spLocks noChangeArrowheads="1"/>
          </p:cNvSpPr>
          <p:nvPr/>
        </p:nvSpPr>
        <p:spPr bwMode="auto">
          <a:xfrm flipV="1">
            <a:off x="4502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3" name="Oval 16"/>
          <p:cNvSpPr>
            <a:spLocks noChangeArrowheads="1"/>
          </p:cNvSpPr>
          <p:nvPr/>
        </p:nvSpPr>
        <p:spPr bwMode="auto">
          <a:xfrm flipV="1">
            <a:off x="46547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4" name="Oval 17"/>
          <p:cNvSpPr>
            <a:spLocks noChangeArrowheads="1"/>
          </p:cNvSpPr>
          <p:nvPr/>
        </p:nvSpPr>
        <p:spPr bwMode="auto">
          <a:xfrm flipV="1">
            <a:off x="4883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5" name="Oval 18"/>
          <p:cNvSpPr>
            <a:spLocks noChangeArrowheads="1"/>
          </p:cNvSpPr>
          <p:nvPr/>
        </p:nvSpPr>
        <p:spPr bwMode="auto">
          <a:xfrm flipV="1">
            <a:off x="3816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6" name="Oval 19"/>
          <p:cNvSpPr>
            <a:spLocks noChangeArrowheads="1"/>
          </p:cNvSpPr>
          <p:nvPr/>
        </p:nvSpPr>
        <p:spPr bwMode="auto">
          <a:xfrm flipV="1">
            <a:off x="43499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7" name="Oval 20"/>
          <p:cNvSpPr>
            <a:spLocks noChangeArrowheads="1"/>
          </p:cNvSpPr>
          <p:nvPr/>
        </p:nvSpPr>
        <p:spPr bwMode="auto">
          <a:xfrm flipV="1">
            <a:off x="51881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8" name="Oval 21"/>
          <p:cNvSpPr>
            <a:spLocks noChangeArrowheads="1"/>
          </p:cNvSpPr>
          <p:nvPr/>
        </p:nvSpPr>
        <p:spPr bwMode="auto">
          <a:xfrm flipV="1">
            <a:off x="5340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9" name="Oval 22"/>
          <p:cNvSpPr>
            <a:spLocks noChangeArrowheads="1"/>
          </p:cNvSpPr>
          <p:nvPr/>
        </p:nvSpPr>
        <p:spPr bwMode="auto">
          <a:xfrm flipV="1">
            <a:off x="54929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0" name="Oval 23"/>
          <p:cNvSpPr>
            <a:spLocks noChangeArrowheads="1"/>
          </p:cNvSpPr>
          <p:nvPr/>
        </p:nvSpPr>
        <p:spPr bwMode="auto">
          <a:xfrm flipV="1">
            <a:off x="65597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1" name="Oval 24"/>
          <p:cNvSpPr>
            <a:spLocks noChangeArrowheads="1"/>
          </p:cNvSpPr>
          <p:nvPr/>
        </p:nvSpPr>
        <p:spPr bwMode="auto">
          <a:xfrm flipV="1">
            <a:off x="4959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2" name="Oval 42"/>
          <p:cNvSpPr>
            <a:spLocks noChangeArrowheads="1"/>
          </p:cNvSpPr>
          <p:nvPr/>
        </p:nvSpPr>
        <p:spPr bwMode="auto">
          <a:xfrm flipV="1">
            <a:off x="7931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3" name="Rectangle 2"/>
          <p:cNvSpPr txBox="1">
            <a:spLocks noChangeArrowheads="1"/>
          </p:cNvSpPr>
          <p:nvPr/>
        </p:nvSpPr>
        <p:spPr>
          <a:xfrm>
            <a:off x="393755" y="678100"/>
            <a:ext cx="77724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endParaRPr lang="en-US" altLang="en-US" dirty="0">
              <a:latin typeface="Calibri" charset="0"/>
              <a:ea typeface="Calibri" charset="0"/>
              <a:cs typeface="Calibri" charset="0"/>
            </a:endParaRPr>
          </a:p>
        </p:txBody>
      </p:sp>
      <p:sp>
        <p:nvSpPr>
          <p:cNvPr id="76" name="Freeform 75"/>
          <p:cNvSpPr>
            <a:spLocks/>
          </p:cNvSpPr>
          <p:nvPr/>
        </p:nvSpPr>
        <p:spPr bwMode="auto">
          <a:xfrm>
            <a:off x="5809534" y="2466370"/>
            <a:ext cx="3117372" cy="1445613"/>
          </a:xfrm>
          <a:custGeom>
            <a:avLst/>
            <a:gdLst>
              <a:gd name="T0" fmla="*/ 2536 w 2536"/>
              <a:gd name="T1" fmla="*/ 24 h 864"/>
              <a:gd name="T2" fmla="*/ 904 w 2536"/>
              <a:gd name="T3" fmla="*/ 120 h 864"/>
              <a:gd name="T4" fmla="*/ 136 w 2536"/>
              <a:gd name="T5" fmla="*/ 744 h 864"/>
              <a:gd name="T6" fmla="*/ 88 w 2536"/>
              <a:gd name="T7" fmla="*/ 840 h 864"/>
            </a:gdLst>
            <a:ahLst/>
            <a:cxnLst>
              <a:cxn ang="0">
                <a:pos x="T0" y="T1"/>
              </a:cxn>
              <a:cxn ang="0">
                <a:pos x="T2" y="T3"/>
              </a:cxn>
              <a:cxn ang="0">
                <a:pos x="T4" y="T5"/>
              </a:cxn>
              <a:cxn ang="0">
                <a:pos x="T6" y="T7"/>
              </a:cxn>
            </a:cxnLst>
            <a:rect l="0" t="0" r="r" b="b"/>
            <a:pathLst>
              <a:path w="2536" h="864">
                <a:moveTo>
                  <a:pt x="2536" y="24"/>
                </a:moveTo>
                <a:cubicBezTo>
                  <a:pt x="1920" y="12"/>
                  <a:pt x="1304" y="0"/>
                  <a:pt x="904" y="120"/>
                </a:cubicBezTo>
                <a:cubicBezTo>
                  <a:pt x="504" y="240"/>
                  <a:pt x="272" y="624"/>
                  <a:pt x="136" y="744"/>
                </a:cubicBezTo>
                <a:cubicBezTo>
                  <a:pt x="0" y="864"/>
                  <a:pt x="44" y="852"/>
                  <a:pt x="88" y="840"/>
                </a:cubicBezTo>
              </a:path>
            </a:pathLst>
          </a:custGeom>
          <a:noFill/>
          <a:ln w="88900" cap="flat" cmpd="sng">
            <a:solidFill>
              <a:schemeClr val="accent1"/>
            </a:solidFill>
            <a:prstDash val="solid"/>
            <a:bevel/>
            <a:headEnd type="triangle" w="sm" len="sm"/>
            <a:tailEnd type="none" w="sm" len="sm"/>
          </a:ln>
          <a:effectLst/>
        </p:spPr>
        <p:txBody>
          <a:bodyPr/>
          <a:lstStyle/>
          <a:p>
            <a:endParaRPr lang="en-US" dirty="0">
              <a:latin typeface="Calibri" charset="0"/>
              <a:ea typeface="Calibri" charset="0"/>
              <a:cs typeface="Calibri" charset="0"/>
            </a:endParaRPr>
          </a:p>
        </p:txBody>
      </p:sp>
      <p:sp>
        <p:nvSpPr>
          <p:cNvPr id="77" name="Freeform 76"/>
          <p:cNvSpPr>
            <a:spLocks/>
          </p:cNvSpPr>
          <p:nvPr/>
        </p:nvSpPr>
        <p:spPr bwMode="auto">
          <a:xfrm flipH="1" flipV="1">
            <a:off x="3444540" y="3460171"/>
            <a:ext cx="2734169" cy="1285829"/>
          </a:xfrm>
          <a:custGeom>
            <a:avLst/>
            <a:gdLst>
              <a:gd name="T0" fmla="*/ 2536 w 2536"/>
              <a:gd name="T1" fmla="*/ 24 h 864"/>
              <a:gd name="T2" fmla="*/ 904 w 2536"/>
              <a:gd name="T3" fmla="*/ 120 h 864"/>
              <a:gd name="T4" fmla="*/ 136 w 2536"/>
              <a:gd name="T5" fmla="*/ 744 h 864"/>
              <a:gd name="T6" fmla="*/ 88 w 2536"/>
              <a:gd name="T7" fmla="*/ 840 h 864"/>
            </a:gdLst>
            <a:ahLst/>
            <a:cxnLst>
              <a:cxn ang="0">
                <a:pos x="T0" y="T1"/>
              </a:cxn>
              <a:cxn ang="0">
                <a:pos x="T2" y="T3"/>
              </a:cxn>
              <a:cxn ang="0">
                <a:pos x="T4" y="T5"/>
              </a:cxn>
              <a:cxn ang="0">
                <a:pos x="T6" y="T7"/>
              </a:cxn>
            </a:cxnLst>
            <a:rect l="0" t="0" r="r" b="b"/>
            <a:pathLst>
              <a:path w="2536" h="864">
                <a:moveTo>
                  <a:pt x="2536" y="24"/>
                </a:moveTo>
                <a:cubicBezTo>
                  <a:pt x="1920" y="12"/>
                  <a:pt x="1304" y="0"/>
                  <a:pt x="904" y="120"/>
                </a:cubicBezTo>
                <a:cubicBezTo>
                  <a:pt x="504" y="240"/>
                  <a:pt x="272" y="624"/>
                  <a:pt x="136" y="744"/>
                </a:cubicBezTo>
                <a:cubicBezTo>
                  <a:pt x="0" y="864"/>
                  <a:pt x="44" y="852"/>
                  <a:pt x="88" y="840"/>
                </a:cubicBezTo>
              </a:path>
            </a:pathLst>
          </a:custGeom>
          <a:noFill/>
          <a:ln w="88900" cap="flat" cmpd="sng">
            <a:solidFill>
              <a:schemeClr val="accent1"/>
            </a:solidFill>
            <a:prstDash val="solid"/>
            <a:bevel/>
            <a:headEnd type="triangle" w="sm" len="sm"/>
            <a:tailEnd type="none" w="med" len="med"/>
          </a:ln>
          <a:effectLst/>
        </p:spPr>
        <p:txBody>
          <a:bodyPr/>
          <a:lstStyle/>
          <a:p>
            <a:endParaRPr lang="en-US" dirty="0">
              <a:latin typeface="Calibri" charset="0"/>
              <a:ea typeface="Calibri" charset="0"/>
              <a:cs typeface="Calibri" charset="0"/>
            </a:endParaRPr>
          </a:p>
        </p:txBody>
      </p:sp>
      <mc:AlternateContent xmlns:mc="http://schemas.openxmlformats.org/markup-compatibility/2006" xmlns:a14="http://schemas.microsoft.com/office/drawing/2010/main">
        <mc:Choice Requires="a14">
          <p:sp>
            <p:nvSpPr>
              <p:cNvPr id="78" name="Text Box 24"/>
              <p:cNvSpPr txBox="1">
                <a:spLocks noChangeArrowheads="1"/>
              </p:cNvSpPr>
              <p:nvPr/>
            </p:nvSpPr>
            <p:spPr bwMode="auto">
              <a:xfrm>
                <a:off x="7133449" y="3261322"/>
                <a:ext cx="4806114" cy="646331"/>
              </a:xfrm>
              <a:prstGeom prst="rect">
                <a:avLst/>
              </a:prstGeom>
              <a:solidFill>
                <a:schemeClr val="bg1"/>
              </a:solidFill>
              <a:ln>
                <a:noFill/>
              </a:ln>
              <a:effectLst/>
            </p:spPr>
            <p:txBody>
              <a:bodyPr wrap="square">
                <a:spAutoFit/>
              </a:bodyPr>
              <a:lstStyle/>
              <a:p>
                <a:r>
                  <a:rPr lang="en-US" altLang="en-US" dirty="0">
                    <a:solidFill>
                      <a:schemeClr val="bg2">
                        <a:lumMod val="50000"/>
                      </a:schemeClr>
                    </a:solidFill>
                    <a:latin typeface="Calibri" charset="0"/>
                    <a:ea typeface="Calibri" charset="0"/>
                    <a:cs typeface="Calibri" charset="0"/>
                  </a:rPr>
                  <a:t>Default Decision Boundary</a:t>
                </a:r>
              </a:p>
              <a:p>
                <a:r>
                  <a:rPr lang="en-US" altLang="en-US" dirty="0">
                    <a:solidFill>
                      <a:schemeClr val="bg2">
                        <a:lumMod val="50000"/>
                      </a:schemeClr>
                    </a:solidFill>
                    <a:latin typeface="Calibri" charset="0"/>
                    <a:ea typeface="Calibri" charset="0"/>
                    <a:cs typeface="Calibri" charset="0"/>
                  </a:rPr>
                  <a:t> </a:t>
                </a:r>
                <a14:m>
                  <m:oMath xmlns:m="http://schemas.openxmlformats.org/officeDocument/2006/math">
                    <m:r>
                      <a:rPr lang="en-US" altLang="en-US" i="1" dirty="0" smtClean="0">
                        <a:solidFill>
                          <a:schemeClr val="bg2">
                            <a:lumMod val="50000"/>
                          </a:schemeClr>
                        </a:solidFill>
                        <a:latin typeface="Cambria Math" panose="02040503050406030204" pitchFamily="18" charset="0"/>
                        <a:ea typeface="Calibri" charset="0"/>
                        <a:cs typeface="Calibri" charset="0"/>
                      </a:rPr>
                      <m:t>𝑝</m:t>
                    </m:r>
                    <m:r>
                      <a:rPr lang="en-US" altLang="en-US" i="1" dirty="0" smtClean="0">
                        <a:solidFill>
                          <a:schemeClr val="bg2">
                            <a:lumMod val="50000"/>
                          </a:schemeClr>
                        </a:solidFill>
                        <a:latin typeface="Cambria Math" panose="02040503050406030204" pitchFamily="18" charset="0"/>
                        <a:ea typeface="Calibri" charset="0"/>
                        <a:cs typeface="Calibri" charset="0"/>
                      </a:rPr>
                      <m:t>(</m:t>
                    </m:r>
                    <m:r>
                      <a:rPr lang="en-US" altLang="en-US" i="1" dirty="0" smtClean="0">
                        <a:solidFill>
                          <a:schemeClr val="bg2">
                            <a:lumMod val="50000"/>
                          </a:schemeClr>
                        </a:solidFill>
                        <a:latin typeface="Cambria Math" panose="02040503050406030204" pitchFamily="18" charset="0"/>
                        <a:ea typeface="Calibri" charset="0"/>
                        <a:cs typeface="Calibri" charset="0"/>
                      </a:rPr>
                      <m:t>𝑝𝑎𝑠𝑠</m:t>
                    </m:r>
                    <m:r>
                      <a:rPr lang="en-US" altLang="en-US" i="1" dirty="0" smtClean="0">
                        <a:solidFill>
                          <a:schemeClr val="bg2">
                            <a:lumMod val="50000"/>
                          </a:schemeClr>
                        </a:solidFill>
                        <a:latin typeface="Cambria Math" panose="02040503050406030204" pitchFamily="18" charset="0"/>
                        <a:ea typeface="Calibri" charset="0"/>
                        <a:cs typeface="Calibri" charset="0"/>
                      </a:rPr>
                      <m:t>) = 0.5</m:t>
                    </m:r>
                  </m:oMath>
                </a14:m>
                <a:endParaRPr lang="en-US" altLang="en-US" dirty="0">
                  <a:solidFill>
                    <a:schemeClr val="bg2">
                      <a:lumMod val="50000"/>
                    </a:schemeClr>
                  </a:solidFill>
                  <a:latin typeface="Calibri" charset="0"/>
                  <a:ea typeface="Calibri" charset="0"/>
                  <a:cs typeface="Calibri" charset="0"/>
                </a:endParaRPr>
              </a:p>
            </p:txBody>
          </p:sp>
        </mc:Choice>
        <mc:Fallback xmlns="">
          <p:sp>
            <p:nvSpPr>
              <p:cNvPr id="78" name="Text Box 24"/>
              <p:cNvSpPr txBox="1">
                <a:spLocks noRot="1" noChangeAspect="1" noMove="1" noResize="1" noEditPoints="1" noAdjustHandles="1" noChangeArrowheads="1" noChangeShapeType="1" noTextEdit="1"/>
              </p:cNvSpPr>
              <p:nvPr/>
            </p:nvSpPr>
            <p:spPr bwMode="auto">
              <a:xfrm>
                <a:off x="7133449" y="3261322"/>
                <a:ext cx="4806114" cy="646331"/>
              </a:xfrm>
              <a:prstGeom prst="rect">
                <a:avLst/>
              </a:prstGeom>
              <a:blipFill>
                <a:blip r:embed="rId2"/>
                <a:stretch>
                  <a:fillRect l="-1055" t="-3846" b="-7692"/>
                </a:stretch>
              </a:blipFill>
              <a:ln>
                <a:noFill/>
              </a:ln>
              <a:effectLst/>
            </p:spPr>
            <p:txBody>
              <a:bodyPr/>
              <a:lstStyle/>
              <a:p>
                <a:r>
                  <a:rPr lang="en-US">
                    <a:noFill/>
                  </a:rPr>
                  <a:t> </a:t>
                </a:r>
              </a:p>
            </p:txBody>
          </p:sp>
        </mc:Fallback>
      </mc:AlternateContent>
      <p:sp>
        <p:nvSpPr>
          <p:cNvPr id="79" name="Rectangle 2"/>
          <p:cNvSpPr txBox="1">
            <a:spLocks noChangeArrowheads="1"/>
          </p:cNvSpPr>
          <p:nvPr/>
        </p:nvSpPr>
        <p:spPr>
          <a:xfrm>
            <a:off x="463709" y="694616"/>
            <a:ext cx="77724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r>
              <a:rPr lang="en-US" altLang="en-US" b="0" dirty="0">
                <a:latin typeface="Calibri" charset="0"/>
                <a:ea typeface="Calibri" charset="0"/>
                <a:cs typeface="Calibri" charset="0"/>
              </a:rPr>
              <a:t>Decision Boundary</a:t>
            </a:r>
          </a:p>
        </p:txBody>
      </p:sp>
      <p:sp>
        <p:nvSpPr>
          <p:cNvPr id="80" name="TextBox 79"/>
          <p:cNvSpPr txBox="1"/>
          <p:nvPr/>
        </p:nvSpPr>
        <p:spPr>
          <a:xfrm>
            <a:off x="5421706" y="5090160"/>
            <a:ext cx="3276600" cy="369332"/>
          </a:xfrm>
          <a:prstGeom prst="rect">
            <a:avLst/>
          </a:prstGeom>
          <a:noFill/>
        </p:spPr>
        <p:txBody>
          <a:bodyPr wrap="square" rtlCol="0">
            <a:spAutoFit/>
          </a:bodyPr>
          <a:lstStyle/>
          <a:p>
            <a:r>
              <a:rPr lang="en-US" dirty="0">
                <a:solidFill>
                  <a:schemeClr val="accent1"/>
                </a:solidFill>
              </a:rPr>
              <a:t>Hours of Studying</a:t>
            </a:r>
          </a:p>
        </p:txBody>
      </p:sp>
      <p:sp>
        <p:nvSpPr>
          <p:cNvPr id="81" name="TextBox 80"/>
          <p:cNvSpPr txBox="1"/>
          <p:nvPr/>
        </p:nvSpPr>
        <p:spPr>
          <a:xfrm>
            <a:off x="1558401" y="2844373"/>
            <a:ext cx="3276600" cy="369332"/>
          </a:xfrm>
          <a:prstGeom prst="rect">
            <a:avLst/>
          </a:prstGeom>
          <a:noFill/>
        </p:spPr>
        <p:txBody>
          <a:bodyPr wrap="square" rtlCol="0">
            <a:spAutoFit/>
          </a:bodyPr>
          <a:lstStyle/>
          <a:p>
            <a:r>
              <a:rPr lang="en-US" dirty="0">
                <a:solidFill>
                  <a:schemeClr val="accent1"/>
                </a:solidFill>
              </a:rPr>
              <a:t>Passed Exam?</a:t>
            </a:r>
          </a:p>
        </p:txBody>
      </p:sp>
      <p:sp>
        <p:nvSpPr>
          <p:cNvPr id="74" name="Line 5">
            <a:extLst>
              <a:ext uri="{FF2B5EF4-FFF2-40B4-BE49-F238E27FC236}">
                <a16:creationId xmlns:a16="http://schemas.microsoft.com/office/drawing/2014/main" id="{40BEBB33-9E10-4946-899D-90FD4017DB2F}"/>
              </a:ext>
            </a:extLst>
          </p:cNvPr>
          <p:cNvSpPr>
            <a:spLocks noChangeShapeType="1"/>
          </p:cNvSpPr>
          <p:nvPr/>
        </p:nvSpPr>
        <p:spPr bwMode="auto">
          <a:xfrm>
            <a:off x="3344186" y="3569563"/>
            <a:ext cx="6362207" cy="20919"/>
          </a:xfrm>
          <a:prstGeom prst="line">
            <a:avLst/>
          </a:prstGeom>
          <a:noFill/>
          <a:ln w="28575">
            <a:solidFill>
              <a:schemeClr val="bg2">
                <a:lumMod val="90000"/>
              </a:schemeClr>
            </a:solidFill>
            <a:prstDash val="sys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75" name="Text Box 8">
            <a:extLst>
              <a:ext uri="{FF2B5EF4-FFF2-40B4-BE49-F238E27FC236}">
                <a16:creationId xmlns:a16="http://schemas.microsoft.com/office/drawing/2014/main" id="{E44401FA-B07F-C74D-AC6D-3022C92B12F6}"/>
              </a:ext>
            </a:extLst>
          </p:cNvPr>
          <p:cNvSpPr txBox="1">
            <a:spLocks noChangeArrowheads="1"/>
          </p:cNvSpPr>
          <p:nvPr/>
        </p:nvSpPr>
        <p:spPr bwMode="auto">
          <a:xfrm>
            <a:off x="2284276" y="3395356"/>
            <a:ext cx="4796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b="1" dirty="0">
                <a:solidFill>
                  <a:schemeClr val="accent1"/>
                </a:solidFill>
                <a:latin typeface="Calibri" charset="0"/>
                <a:ea typeface="Calibri" charset="0"/>
                <a:cs typeface="Calibri" charset="0"/>
              </a:rPr>
              <a:t>0.5</a:t>
            </a:r>
          </a:p>
        </p:txBody>
      </p:sp>
    </p:spTree>
    <p:extLst>
      <p:ext uri="{BB962C8B-B14F-4D97-AF65-F5344CB8AC3E}">
        <p14:creationId xmlns:p14="http://schemas.microsoft.com/office/powerpoint/2010/main" val="14543856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Calibri" charset="0"/>
                <a:cs typeface="Calibri" charset="0"/>
              </a:rPr>
              <a:t>Logistic Regression Classification</a:t>
            </a:r>
          </a:p>
        </p:txBody>
      </p:sp>
      <p:sp>
        <p:nvSpPr>
          <p:cNvPr id="4" name="Slide Number Placeholder 3"/>
          <p:cNvSpPr>
            <a:spLocks noGrp="1"/>
          </p:cNvSpPr>
          <p:nvPr>
            <p:ph type="sldNum" sz="quarter" idx="12"/>
          </p:nvPr>
        </p:nvSpPr>
        <p:spPr/>
        <p:txBody>
          <a:bodyPr/>
          <a:lstStyle/>
          <a:p>
            <a:fld id="{5ACD0CF0-90CC-9C41-A77B-2776398A8C8B}" type="slidenum">
              <a:rPr lang="en-US" smtClean="0">
                <a:latin typeface="Calibri" charset="0"/>
                <a:ea typeface="Calibri" charset="0"/>
                <a:cs typeface="Calibri" charset="0"/>
              </a:rPr>
              <a:pPr/>
              <a:t>64</a:t>
            </a:fld>
            <a:endParaRPr lang="en-US" dirty="0">
              <a:latin typeface="Calibri" charset="0"/>
              <a:ea typeface="Calibri" charset="0"/>
              <a:cs typeface="Calibri" charset="0"/>
            </a:endParaRPr>
          </a:p>
        </p:txBody>
      </p:sp>
      <p:sp>
        <p:nvSpPr>
          <p:cNvPr id="6" name="Line 3"/>
          <p:cNvSpPr>
            <a:spLocks noChangeShapeType="1"/>
          </p:cNvSpPr>
          <p:nvPr/>
        </p:nvSpPr>
        <p:spPr bwMode="auto">
          <a:xfrm>
            <a:off x="3366803" y="1650048"/>
            <a:ext cx="0" cy="4267200"/>
          </a:xfrm>
          <a:prstGeom prst="line">
            <a:avLst/>
          </a:prstGeom>
          <a:noFill/>
          <a:ln w="76200">
            <a:solidFill>
              <a:schemeClr val="accent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7" name="Line 4"/>
          <p:cNvSpPr>
            <a:spLocks noChangeShapeType="1"/>
          </p:cNvSpPr>
          <p:nvPr/>
        </p:nvSpPr>
        <p:spPr bwMode="auto">
          <a:xfrm>
            <a:off x="2833403" y="4774248"/>
            <a:ext cx="6858000" cy="0"/>
          </a:xfrm>
          <a:prstGeom prst="line">
            <a:avLst/>
          </a:prstGeom>
          <a:noFill/>
          <a:ln w="76200">
            <a:solidFill>
              <a:schemeClr val="accent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8" name="Line 5"/>
          <p:cNvSpPr>
            <a:spLocks noChangeShapeType="1"/>
          </p:cNvSpPr>
          <p:nvPr/>
        </p:nvSpPr>
        <p:spPr bwMode="auto">
          <a:xfrm flipV="1">
            <a:off x="3366802" y="2449854"/>
            <a:ext cx="6324601" cy="16515"/>
          </a:xfrm>
          <a:prstGeom prst="line">
            <a:avLst/>
          </a:prstGeom>
          <a:noFill/>
          <a:ln w="28575">
            <a:solidFill>
              <a:schemeClr val="bg2">
                <a:lumMod val="90000"/>
              </a:schemeClr>
            </a:solidFill>
            <a:prstDash val="sys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9" name="Text Box 7"/>
          <p:cNvSpPr txBox="1">
            <a:spLocks noChangeArrowheads="1"/>
          </p:cNvSpPr>
          <p:nvPr/>
        </p:nvSpPr>
        <p:spPr bwMode="auto">
          <a:xfrm>
            <a:off x="2376203" y="4550411"/>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b="1" dirty="0">
                <a:solidFill>
                  <a:schemeClr val="accent1"/>
                </a:solidFill>
                <a:latin typeface="Calibri" charset="0"/>
                <a:ea typeface="Calibri" charset="0"/>
                <a:cs typeface="Calibri" charset="0"/>
              </a:rPr>
              <a:t>0</a:t>
            </a:r>
          </a:p>
        </p:txBody>
      </p:sp>
      <p:sp>
        <p:nvSpPr>
          <p:cNvPr id="10" name="Text Box 8"/>
          <p:cNvSpPr txBox="1">
            <a:spLocks noChangeArrowheads="1"/>
          </p:cNvSpPr>
          <p:nvPr/>
        </p:nvSpPr>
        <p:spPr bwMode="auto">
          <a:xfrm>
            <a:off x="2374044" y="2237770"/>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b="1" dirty="0">
                <a:solidFill>
                  <a:schemeClr val="accent1"/>
                </a:solidFill>
                <a:latin typeface="Calibri" charset="0"/>
                <a:ea typeface="Calibri" charset="0"/>
                <a:cs typeface="Calibri" charset="0"/>
              </a:rPr>
              <a:t>1</a:t>
            </a:r>
          </a:p>
        </p:txBody>
      </p:sp>
      <p:sp>
        <p:nvSpPr>
          <p:cNvPr id="20" name="TextBox 19"/>
          <p:cNvSpPr txBox="1"/>
          <p:nvPr/>
        </p:nvSpPr>
        <p:spPr>
          <a:xfrm>
            <a:off x="3104336" y="3411115"/>
            <a:ext cx="184731" cy="369332"/>
          </a:xfrm>
          <a:prstGeom prst="rect">
            <a:avLst/>
          </a:prstGeom>
          <a:noFill/>
        </p:spPr>
        <p:txBody>
          <a:bodyPr wrap="none" rtlCol="0">
            <a:spAutoFit/>
          </a:bodyPr>
          <a:lstStyle/>
          <a:p>
            <a:endParaRPr lang="en-US" dirty="0">
              <a:latin typeface="Calibri" charset="0"/>
              <a:ea typeface="Calibri" charset="0"/>
              <a:cs typeface="Calibri" charset="0"/>
            </a:endParaRPr>
          </a:p>
        </p:txBody>
      </p:sp>
      <p:sp>
        <p:nvSpPr>
          <p:cNvPr id="22" name="TextBox 21"/>
          <p:cNvSpPr txBox="1"/>
          <p:nvPr/>
        </p:nvSpPr>
        <p:spPr>
          <a:xfrm>
            <a:off x="9411763" y="4746001"/>
            <a:ext cx="559279" cy="523220"/>
          </a:xfrm>
          <a:prstGeom prst="rect">
            <a:avLst/>
          </a:prstGeom>
          <a:noFill/>
        </p:spPr>
        <p:txBody>
          <a:bodyPr wrap="square" rtlCol="0">
            <a:spAutoFit/>
          </a:bodyPr>
          <a:lstStyle/>
          <a:p>
            <a:r>
              <a:rPr lang="en-US" sz="2800" dirty="0">
                <a:solidFill>
                  <a:schemeClr val="accent1"/>
                </a:solidFill>
                <a:latin typeface="Calibri" charset="0"/>
                <a:ea typeface="Calibri" charset="0"/>
                <a:cs typeface="Calibri" charset="0"/>
              </a:rPr>
              <a:t>x</a:t>
            </a:r>
          </a:p>
        </p:txBody>
      </p:sp>
      <p:sp>
        <p:nvSpPr>
          <p:cNvPr id="23" name="TextBox 22"/>
          <p:cNvSpPr txBox="1"/>
          <p:nvPr/>
        </p:nvSpPr>
        <p:spPr>
          <a:xfrm>
            <a:off x="2959924" y="1661716"/>
            <a:ext cx="559279" cy="523220"/>
          </a:xfrm>
          <a:prstGeom prst="rect">
            <a:avLst/>
          </a:prstGeom>
          <a:noFill/>
        </p:spPr>
        <p:txBody>
          <a:bodyPr wrap="square" rtlCol="0">
            <a:spAutoFit/>
          </a:bodyPr>
          <a:lstStyle/>
          <a:p>
            <a:r>
              <a:rPr lang="en-US" sz="2800" dirty="0">
                <a:solidFill>
                  <a:schemeClr val="accent1"/>
                </a:solidFill>
                <a:latin typeface="Calibri" charset="0"/>
                <a:ea typeface="Calibri" charset="0"/>
                <a:cs typeface="Calibri" charset="0"/>
              </a:rPr>
              <a:t>y</a:t>
            </a:r>
          </a:p>
        </p:txBody>
      </p:sp>
      <p:sp>
        <p:nvSpPr>
          <p:cNvPr id="41" name="Oval 25"/>
          <p:cNvSpPr>
            <a:spLocks noChangeArrowheads="1"/>
          </p:cNvSpPr>
          <p:nvPr/>
        </p:nvSpPr>
        <p:spPr bwMode="auto">
          <a:xfrm flipH="1">
            <a:off x="7250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2" name="Oval 26"/>
          <p:cNvSpPr>
            <a:spLocks noChangeArrowheads="1"/>
          </p:cNvSpPr>
          <p:nvPr/>
        </p:nvSpPr>
        <p:spPr bwMode="auto">
          <a:xfrm flipH="1">
            <a:off x="7402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3" name="Oval 27"/>
          <p:cNvSpPr>
            <a:spLocks noChangeArrowheads="1"/>
          </p:cNvSpPr>
          <p:nvPr/>
        </p:nvSpPr>
        <p:spPr bwMode="auto">
          <a:xfrm flipH="1">
            <a:off x="7555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4" name="Oval 28"/>
          <p:cNvSpPr>
            <a:spLocks noChangeArrowheads="1"/>
          </p:cNvSpPr>
          <p:nvPr/>
        </p:nvSpPr>
        <p:spPr bwMode="auto">
          <a:xfrm flipH="1">
            <a:off x="8545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5" name="Oval 29"/>
          <p:cNvSpPr>
            <a:spLocks noChangeArrowheads="1"/>
          </p:cNvSpPr>
          <p:nvPr/>
        </p:nvSpPr>
        <p:spPr bwMode="auto">
          <a:xfrm flipH="1">
            <a:off x="77077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6" name="Oval 30"/>
          <p:cNvSpPr>
            <a:spLocks noChangeArrowheads="1"/>
          </p:cNvSpPr>
          <p:nvPr/>
        </p:nvSpPr>
        <p:spPr bwMode="auto">
          <a:xfrm flipH="1">
            <a:off x="8926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7" name="Oval 31"/>
          <p:cNvSpPr>
            <a:spLocks noChangeArrowheads="1"/>
          </p:cNvSpPr>
          <p:nvPr/>
        </p:nvSpPr>
        <p:spPr bwMode="auto">
          <a:xfrm flipH="1">
            <a:off x="7098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8" name="Oval 32"/>
          <p:cNvSpPr>
            <a:spLocks noChangeArrowheads="1"/>
          </p:cNvSpPr>
          <p:nvPr/>
        </p:nvSpPr>
        <p:spPr bwMode="auto">
          <a:xfrm flipH="1">
            <a:off x="9307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9" name="Oval 33"/>
          <p:cNvSpPr>
            <a:spLocks noChangeArrowheads="1"/>
          </p:cNvSpPr>
          <p:nvPr/>
        </p:nvSpPr>
        <p:spPr bwMode="auto">
          <a:xfrm flipH="1">
            <a:off x="8012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0" name="Oval 34"/>
          <p:cNvSpPr>
            <a:spLocks noChangeArrowheads="1"/>
          </p:cNvSpPr>
          <p:nvPr/>
        </p:nvSpPr>
        <p:spPr bwMode="auto">
          <a:xfrm flipH="1">
            <a:off x="8241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1" name="Oval 35"/>
          <p:cNvSpPr>
            <a:spLocks noChangeArrowheads="1"/>
          </p:cNvSpPr>
          <p:nvPr/>
        </p:nvSpPr>
        <p:spPr bwMode="auto">
          <a:xfrm flipH="1">
            <a:off x="7860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2" name="Oval 36"/>
          <p:cNvSpPr>
            <a:spLocks noChangeArrowheads="1"/>
          </p:cNvSpPr>
          <p:nvPr/>
        </p:nvSpPr>
        <p:spPr bwMode="auto">
          <a:xfrm flipH="1">
            <a:off x="6793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3" name="Oval 37"/>
          <p:cNvSpPr>
            <a:spLocks noChangeArrowheads="1"/>
          </p:cNvSpPr>
          <p:nvPr/>
        </p:nvSpPr>
        <p:spPr bwMode="auto">
          <a:xfrm flipH="1">
            <a:off x="9536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4" name="Oval 38"/>
          <p:cNvSpPr>
            <a:spLocks noChangeArrowheads="1"/>
          </p:cNvSpPr>
          <p:nvPr/>
        </p:nvSpPr>
        <p:spPr bwMode="auto">
          <a:xfrm flipH="1">
            <a:off x="8698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5" name="Oval 39"/>
          <p:cNvSpPr>
            <a:spLocks noChangeArrowheads="1"/>
          </p:cNvSpPr>
          <p:nvPr/>
        </p:nvSpPr>
        <p:spPr bwMode="auto">
          <a:xfrm flipH="1">
            <a:off x="9079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6" name="Oval 40"/>
          <p:cNvSpPr>
            <a:spLocks noChangeArrowheads="1"/>
          </p:cNvSpPr>
          <p:nvPr/>
        </p:nvSpPr>
        <p:spPr bwMode="auto">
          <a:xfrm flipH="1">
            <a:off x="9155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7" name="Oval 41"/>
          <p:cNvSpPr>
            <a:spLocks noChangeArrowheads="1"/>
          </p:cNvSpPr>
          <p:nvPr/>
        </p:nvSpPr>
        <p:spPr bwMode="auto">
          <a:xfrm flipH="1">
            <a:off x="54217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8" name="Oval 43"/>
          <p:cNvSpPr>
            <a:spLocks noChangeArrowheads="1"/>
          </p:cNvSpPr>
          <p:nvPr/>
        </p:nvSpPr>
        <p:spPr bwMode="auto">
          <a:xfrm flipH="1">
            <a:off x="4735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9" name="Oval 12"/>
          <p:cNvSpPr>
            <a:spLocks noChangeArrowheads="1"/>
          </p:cNvSpPr>
          <p:nvPr/>
        </p:nvSpPr>
        <p:spPr bwMode="auto">
          <a:xfrm>
            <a:off x="40451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0" name="Oval 13"/>
          <p:cNvSpPr>
            <a:spLocks noChangeArrowheads="1"/>
          </p:cNvSpPr>
          <p:nvPr/>
        </p:nvSpPr>
        <p:spPr bwMode="auto">
          <a:xfrm>
            <a:off x="4121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1" name="Oval 14"/>
          <p:cNvSpPr>
            <a:spLocks noChangeArrowheads="1"/>
          </p:cNvSpPr>
          <p:nvPr/>
        </p:nvSpPr>
        <p:spPr bwMode="auto">
          <a:xfrm flipV="1">
            <a:off x="4197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2" name="Oval 15"/>
          <p:cNvSpPr>
            <a:spLocks noChangeArrowheads="1"/>
          </p:cNvSpPr>
          <p:nvPr/>
        </p:nvSpPr>
        <p:spPr bwMode="auto">
          <a:xfrm flipV="1">
            <a:off x="4502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3" name="Oval 16"/>
          <p:cNvSpPr>
            <a:spLocks noChangeArrowheads="1"/>
          </p:cNvSpPr>
          <p:nvPr/>
        </p:nvSpPr>
        <p:spPr bwMode="auto">
          <a:xfrm flipV="1">
            <a:off x="46547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4" name="Oval 17"/>
          <p:cNvSpPr>
            <a:spLocks noChangeArrowheads="1"/>
          </p:cNvSpPr>
          <p:nvPr/>
        </p:nvSpPr>
        <p:spPr bwMode="auto">
          <a:xfrm flipV="1">
            <a:off x="4883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5" name="Oval 18"/>
          <p:cNvSpPr>
            <a:spLocks noChangeArrowheads="1"/>
          </p:cNvSpPr>
          <p:nvPr/>
        </p:nvSpPr>
        <p:spPr bwMode="auto">
          <a:xfrm flipV="1">
            <a:off x="3816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6" name="Oval 19"/>
          <p:cNvSpPr>
            <a:spLocks noChangeArrowheads="1"/>
          </p:cNvSpPr>
          <p:nvPr/>
        </p:nvSpPr>
        <p:spPr bwMode="auto">
          <a:xfrm flipV="1">
            <a:off x="43499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7" name="Oval 20"/>
          <p:cNvSpPr>
            <a:spLocks noChangeArrowheads="1"/>
          </p:cNvSpPr>
          <p:nvPr/>
        </p:nvSpPr>
        <p:spPr bwMode="auto">
          <a:xfrm flipV="1">
            <a:off x="51881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8" name="Oval 21"/>
          <p:cNvSpPr>
            <a:spLocks noChangeArrowheads="1"/>
          </p:cNvSpPr>
          <p:nvPr/>
        </p:nvSpPr>
        <p:spPr bwMode="auto">
          <a:xfrm flipV="1">
            <a:off x="5340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9" name="Oval 22"/>
          <p:cNvSpPr>
            <a:spLocks noChangeArrowheads="1"/>
          </p:cNvSpPr>
          <p:nvPr/>
        </p:nvSpPr>
        <p:spPr bwMode="auto">
          <a:xfrm flipV="1">
            <a:off x="54929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0" name="Oval 23"/>
          <p:cNvSpPr>
            <a:spLocks noChangeArrowheads="1"/>
          </p:cNvSpPr>
          <p:nvPr/>
        </p:nvSpPr>
        <p:spPr bwMode="auto">
          <a:xfrm flipV="1">
            <a:off x="65597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1" name="Oval 24"/>
          <p:cNvSpPr>
            <a:spLocks noChangeArrowheads="1"/>
          </p:cNvSpPr>
          <p:nvPr/>
        </p:nvSpPr>
        <p:spPr bwMode="auto">
          <a:xfrm flipV="1">
            <a:off x="4959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2" name="Oval 42"/>
          <p:cNvSpPr>
            <a:spLocks noChangeArrowheads="1"/>
          </p:cNvSpPr>
          <p:nvPr/>
        </p:nvSpPr>
        <p:spPr bwMode="auto">
          <a:xfrm flipV="1">
            <a:off x="7931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3" name="Rectangle 2"/>
          <p:cNvSpPr txBox="1">
            <a:spLocks noChangeArrowheads="1"/>
          </p:cNvSpPr>
          <p:nvPr/>
        </p:nvSpPr>
        <p:spPr>
          <a:xfrm>
            <a:off x="393755" y="678100"/>
            <a:ext cx="77724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endParaRPr lang="en-US" altLang="en-US" dirty="0">
              <a:latin typeface="Calibri" charset="0"/>
              <a:ea typeface="Calibri" charset="0"/>
              <a:cs typeface="Calibri" charset="0"/>
            </a:endParaRPr>
          </a:p>
        </p:txBody>
      </p:sp>
      <p:sp>
        <p:nvSpPr>
          <p:cNvPr id="76" name="Freeform 75"/>
          <p:cNvSpPr>
            <a:spLocks/>
          </p:cNvSpPr>
          <p:nvPr/>
        </p:nvSpPr>
        <p:spPr bwMode="auto">
          <a:xfrm>
            <a:off x="5809534" y="2466370"/>
            <a:ext cx="3117372" cy="1445613"/>
          </a:xfrm>
          <a:custGeom>
            <a:avLst/>
            <a:gdLst>
              <a:gd name="T0" fmla="*/ 2536 w 2536"/>
              <a:gd name="T1" fmla="*/ 24 h 864"/>
              <a:gd name="T2" fmla="*/ 904 w 2536"/>
              <a:gd name="T3" fmla="*/ 120 h 864"/>
              <a:gd name="T4" fmla="*/ 136 w 2536"/>
              <a:gd name="T5" fmla="*/ 744 h 864"/>
              <a:gd name="T6" fmla="*/ 88 w 2536"/>
              <a:gd name="T7" fmla="*/ 840 h 864"/>
            </a:gdLst>
            <a:ahLst/>
            <a:cxnLst>
              <a:cxn ang="0">
                <a:pos x="T0" y="T1"/>
              </a:cxn>
              <a:cxn ang="0">
                <a:pos x="T2" y="T3"/>
              </a:cxn>
              <a:cxn ang="0">
                <a:pos x="T4" y="T5"/>
              </a:cxn>
              <a:cxn ang="0">
                <a:pos x="T6" y="T7"/>
              </a:cxn>
            </a:cxnLst>
            <a:rect l="0" t="0" r="r" b="b"/>
            <a:pathLst>
              <a:path w="2536" h="864">
                <a:moveTo>
                  <a:pt x="2536" y="24"/>
                </a:moveTo>
                <a:cubicBezTo>
                  <a:pt x="1920" y="12"/>
                  <a:pt x="1304" y="0"/>
                  <a:pt x="904" y="120"/>
                </a:cubicBezTo>
                <a:cubicBezTo>
                  <a:pt x="504" y="240"/>
                  <a:pt x="272" y="624"/>
                  <a:pt x="136" y="744"/>
                </a:cubicBezTo>
                <a:cubicBezTo>
                  <a:pt x="0" y="864"/>
                  <a:pt x="44" y="852"/>
                  <a:pt x="88" y="840"/>
                </a:cubicBezTo>
              </a:path>
            </a:pathLst>
          </a:custGeom>
          <a:noFill/>
          <a:ln w="88900" cap="flat" cmpd="sng">
            <a:solidFill>
              <a:schemeClr val="accent1"/>
            </a:solidFill>
            <a:prstDash val="solid"/>
            <a:bevel/>
            <a:headEnd type="triangle" w="sm" len="sm"/>
            <a:tailEnd type="none" w="sm" len="sm"/>
          </a:ln>
          <a:effectLst/>
        </p:spPr>
        <p:txBody>
          <a:bodyPr/>
          <a:lstStyle/>
          <a:p>
            <a:endParaRPr lang="en-US" dirty="0">
              <a:latin typeface="Calibri" charset="0"/>
              <a:ea typeface="Calibri" charset="0"/>
              <a:cs typeface="Calibri" charset="0"/>
            </a:endParaRPr>
          </a:p>
        </p:txBody>
      </p:sp>
      <p:sp>
        <p:nvSpPr>
          <p:cNvPr id="77" name="Freeform 76"/>
          <p:cNvSpPr>
            <a:spLocks/>
          </p:cNvSpPr>
          <p:nvPr/>
        </p:nvSpPr>
        <p:spPr bwMode="auto">
          <a:xfrm flipH="1" flipV="1">
            <a:off x="3444540" y="3460171"/>
            <a:ext cx="2734169" cy="1285829"/>
          </a:xfrm>
          <a:custGeom>
            <a:avLst/>
            <a:gdLst>
              <a:gd name="T0" fmla="*/ 2536 w 2536"/>
              <a:gd name="T1" fmla="*/ 24 h 864"/>
              <a:gd name="T2" fmla="*/ 904 w 2536"/>
              <a:gd name="T3" fmla="*/ 120 h 864"/>
              <a:gd name="T4" fmla="*/ 136 w 2536"/>
              <a:gd name="T5" fmla="*/ 744 h 864"/>
              <a:gd name="T6" fmla="*/ 88 w 2536"/>
              <a:gd name="T7" fmla="*/ 840 h 864"/>
            </a:gdLst>
            <a:ahLst/>
            <a:cxnLst>
              <a:cxn ang="0">
                <a:pos x="T0" y="T1"/>
              </a:cxn>
              <a:cxn ang="0">
                <a:pos x="T2" y="T3"/>
              </a:cxn>
              <a:cxn ang="0">
                <a:pos x="T4" y="T5"/>
              </a:cxn>
              <a:cxn ang="0">
                <a:pos x="T6" y="T7"/>
              </a:cxn>
            </a:cxnLst>
            <a:rect l="0" t="0" r="r" b="b"/>
            <a:pathLst>
              <a:path w="2536" h="864">
                <a:moveTo>
                  <a:pt x="2536" y="24"/>
                </a:moveTo>
                <a:cubicBezTo>
                  <a:pt x="1920" y="12"/>
                  <a:pt x="1304" y="0"/>
                  <a:pt x="904" y="120"/>
                </a:cubicBezTo>
                <a:cubicBezTo>
                  <a:pt x="504" y="240"/>
                  <a:pt x="272" y="624"/>
                  <a:pt x="136" y="744"/>
                </a:cubicBezTo>
                <a:cubicBezTo>
                  <a:pt x="0" y="864"/>
                  <a:pt x="44" y="852"/>
                  <a:pt x="88" y="840"/>
                </a:cubicBezTo>
              </a:path>
            </a:pathLst>
          </a:custGeom>
          <a:noFill/>
          <a:ln w="88900" cap="flat" cmpd="sng">
            <a:solidFill>
              <a:schemeClr val="accent1"/>
            </a:solidFill>
            <a:prstDash val="solid"/>
            <a:bevel/>
            <a:headEnd type="triangle" w="sm" len="sm"/>
            <a:tailEnd type="none" w="med" len="med"/>
          </a:ln>
          <a:effectLst/>
        </p:spPr>
        <p:txBody>
          <a:bodyPr/>
          <a:lstStyle/>
          <a:p>
            <a:endParaRPr lang="en-US" dirty="0">
              <a:latin typeface="Calibri" charset="0"/>
              <a:ea typeface="Calibri" charset="0"/>
              <a:cs typeface="Calibri" charset="0"/>
            </a:endParaRPr>
          </a:p>
        </p:txBody>
      </p:sp>
      <p:sp>
        <p:nvSpPr>
          <p:cNvPr id="79" name="Rectangle 2"/>
          <p:cNvSpPr txBox="1">
            <a:spLocks noChangeArrowheads="1"/>
          </p:cNvSpPr>
          <p:nvPr/>
        </p:nvSpPr>
        <p:spPr>
          <a:xfrm>
            <a:off x="463709" y="694616"/>
            <a:ext cx="77724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r>
              <a:rPr lang="en-US" altLang="en-US" b="0" dirty="0">
                <a:latin typeface="Calibri" charset="0"/>
                <a:ea typeface="Calibri" charset="0"/>
                <a:cs typeface="Calibri" charset="0"/>
              </a:rPr>
              <a:t>Decision Boundary</a:t>
            </a:r>
          </a:p>
        </p:txBody>
      </p:sp>
      <p:sp>
        <p:nvSpPr>
          <p:cNvPr id="80" name="TextBox 79"/>
          <p:cNvSpPr txBox="1"/>
          <p:nvPr/>
        </p:nvSpPr>
        <p:spPr>
          <a:xfrm>
            <a:off x="5421706" y="5090160"/>
            <a:ext cx="3276600" cy="369332"/>
          </a:xfrm>
          <a:prstGeom prst="rect">
            <a:avLst/>
          </a:prstGeom>
          <a:noFill/>
        </p:spPr>
        <p:txBody>
          <a:bodyPr wrap="square" rtlCol="0">
            <a:spAutoFit/>
          </a:bodyPr>
          <a:lstStyle/>
          <a:p>
            <a:r>
              <a:rPr lang="en-US" dirty="0">
                <a:solidFill>
                  <a:schemeClr val="accent1"/>
                </a:solidFill>
              </a:rPr>
              <a:t>Hours of Studying</a:t>
            </a:r>
          </a:p>
        </p:txBody>
      </p:sp>
      <p:sp>
        <p:nvSpPr>
          <p:cNvPr id="81" name="TextBox 80"/>
          <p:cNvSpPr txBox="1"/>
          <p:nvPr/>
        </p:nvSpPr>
        <p:spPr>
          <a:xfrm>
            <a:off x="1558401" y="2844373"/>
            <a:ext cx="3276600" cy="369332"/>
          </a:xfrm>
          <a:prstGeom prst="rect">
            <a:avLst/>
          </a:prstGeom>
          <a:noFill/>
        </p:spPr>
        <p:txBody>
          <a:bodyPr wrap="square" rtlCol="0">
            <a:spAutoFit/>
          </a:bodyPr>
          <a:lstStyle/>
          <a:p>
            <a:r>
              <a:rPr lang="en-US" dirty="0">
                <a:solidFill>
                  <a:schemeClr val="accent1"/>
                </a:solidFill>
              </a:rPr>
              <a:t>Passed Exam?</a:t>
            </a:r>
          </a:p>
        </p:txBody>
      </p:sp>
      <p:sp>
        <p:nvSpPr>
          <p:cNvPr id="74" name="Line 5">
            <a:extLst>
              <a:ext uri="{FF2B5EF4-FFF2-40B4-BE49-F238E27FC236}">
                <a16:creationId xmlns:a16="http://schemas.microsoft.com/office/drawing/2014/main" id="{40BEBB33-9E10-4946-899D-90FD4017DB2F}"/>
              </a:ext>
            </a:extLst>
          </p:cNvPr>
          <p:cNvSpPr>
            <a:spLocks noChangeShapeType="1"/>
          </p:cNvSpPr>
          <p:nvPr/>
        </p:nvSpPr>
        <p:spPr bwMode="auto">
          <a:xfrm>
            <a:off x="3344186" y="3569563"/>
            <a:ext cx="6362207" cy="20919"/>
          </a:xfrm>
          <a:prstGeom prst="line">
            <a:avLst/>
          </a:prstGeom>
          <a:noFill/>
          <a:ln w="28575">
            <a:solidFill>
              <a:schemeClr val="bg2">
                <a:lumMod val="90000"/>
              </a:schemeClr>
            </a:solidFill>
            <a:prstDash val="sys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75" name="Text Box 8">
            <a:extLst>
              <a:ext uri="{FF2B5EF4-FFF2-40B4-BE49-F238E27FC236}">
                <a16:creationId xmlns:a16="http://schemas.microsoft.com/office/drawing/2014/main" id="{E44401FA-B07F-C74D-AC6D-3022C92B12F6}"/>
              </a:ext>
            </a:extLst>
          </p:cNvPr>
          <p:cNvSpPr txBox="1">
            <a:spLocks noChangeArrowheads="1"/>
          </p:cNvSpPr>
          <p:nvPr/>
        </p:nvSpPr>
        <p:spPr bwMode="auto">
          <a:xfrm>
            <a:off x="2284276" y="3395356"/>
            <a:ext cx="4796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b="1" dirty="0">
                <a:solidFill>
                  <a:schemeClr val="accent1"/>
                </a:solidFill>
                <a:latin typeface="Calibri" charset="0"/>
                <a:ea typeface="Calibri" charset="0"/>
                <a:cs typeface="Calibri" charset="0"/>
              </a:rPr>
              <a:t>0.5</a:t>
            </a:r>
          </a:p>
        </p:txBody>
      </p:sp>
      <p:sp>
        <p:nvSpPr>
          <p:cNvPr id="82" name="Down Arrow 81">
            <a:extLst>
              <a:ext uri="{FF2B5EF4-FFF2-40B4-BE49-F238E27FC236}">
                <a16:creationId xmlns:a16="http://schemas.microsoft.com/office/drawing/2014/main" id="{A802F0AC-93B8-B049-8BAF-1F653BF8ADAF}"/>
              </a:ext>
            </a:extLst>
          </p:cNvPr>
          <p:cNvSpPr/>
          <p:nvPr/>
        </p:nvSpPr>
        <p:spPr>
          <a:xfrm flipV="1">
            <a:off x="6828072" y="2602007"/>
            <a:ext cx="844868" cy="941311"/>
          </a:xfrm>
          <a:prstGeom prst="down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3" name="Down Arrow 82">
            <a:extLst>
              <a:ext uri="{FF2B5EF4-FFF2-40B4-BE49-F238E27FC236}">
                <a16:creationId xmlns:a16="http://schemas.microsoft.com/office/drawing/2014/main" id="{74349929-251D-F24D-87FF-640947AA95D6}"/>
              </a:ext>
            </a:extLst>
          </p:cNvPr>
          <p:cNvSpPr/>
          <p:nvPr/>
        </p:nvSpPr>
        <p:spPr>
          <a:xfrm flipV="1">
            <a:off x="7707706" y="2595467"/>
            <a:ext cx="844868" cy="941311"/>
          </a:xfrm>
          <a:prstGeom prst="down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4" name="Down Arrow 83">
            <a:extLst>
              <a:ext uri="{FF2B5EF4-FFF2-40B4-BE49-F238E27FC236}">
                <a16:creationId xmlns:a16="http://schemas.microsoft.com/office/drawing/2014/main" id="{FAD9285F-A6D3-654C-AFAD-4D5F5898D285}"/>
              </a:ext>
            </a:extLst>
          </p:cNvPr>
          <p:cNvSpPr/>
          <p:nvPr/>
        </p:nvSpPr>
        <p:spPr>
          <a:xfrm flipV="1">
            <a:off x="8558264" y="2595353"/>
            <a:ext cx="844868" cy="941311"/>
          </a:xfrm>
          <a:prstGeom prst="down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Down Arrow 84">
            <a:extLst>
              <a:ext uri="{FF2B5EF4-FFF2-40B4-BE49-F238E27FC236}">
                <a16:creationId xmlns:a16="http://schemas.microsoft.com/office/drawing/2014/main" id="{1FAC99A9-8D5B-5F45-8233-49F22F994FA0}"/>
              </a:ext>
            </a:extLst>
          </p:cNvPr>
          <p:cNvSpPr/>
          <p:nvPr/>
        </p:nvSpPr>
        <p:spPr>
          <a:xfrm rot="10800000" flipV="1">
            <a:off x="3481793" y="3629132"/>
            <a:ext cx="844868" cy="941311"/>
          </a:xfrm>
          <a:prstGeom prst="down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Down Arrow 85">
            <a:extLst>
              <a:ext uri="{FF2B5EF4-FFF2-40B4-BE49-F238E27FC236}">
                <a16:creationId xmlns:a16="http://schemas.microsoft.com/office/drawing/2014/main" id="{D5826631-CDC8-6441-B81F-BF0EDA10BDE5}"/>
              </a:ext>
            </a:extLst>
          </p:cNvPr>
          <p:cNvSpPr/>
          <p:nvPr/>
        </p:nvSpPr>
        <p:spPr>
          <a:xfrm rot="10800000" flipV="1">
            <a:off x="4369672" y="3642972"/>
            <a:ext cx="844868" cy="941311"/>
          </a:xfrm>
          <a:prstGeom prst="down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78238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554" y="1"/>
            <a:ext cx="10515600" cy="731520"/>
          </a:xfrm>
        </p:spPr>
        <p:txBody>
          <a:bodyPr/>
          <a:lstStyle/>
          <a:p>
            <a:r>
              <a:rPr lang="en-US" dirty="0">
                <a:latin typeface="Calibri" charset="0"/>
                <a:ea typeface="Calibri" charset="0"/>
                <a:cs typeface="Calibri" charset="0"/>
              </a:rPr>
              <a:t>Interpreting Binary Logistic Regression Model Output</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0554" y="1066868"/>
                <a:ext cx="9838698" cy="4351338"/>
              </a:xfrm>
            </p:spPr>
            <p:txBody>
              <a:bodyPr>
                <a:normAutofit/>
              </a:bodyPr>
              <a:lstStyle/>
              <a:p>
                <a:r>
                  <a:rPr lang="en-US" sz="2400" dirty="0"/>
                  <a:t>Interpreting the coefficients from a Logistic Regression model is different from a Linear Regression model</a:t>
                </a:r>
              </a:p>
              <a:p>
                <a:r>
                  <a:rPr lang="en-US" sz="2400" dirty="0"/>
                  <a:t>Consider these results from a fitted logistic regression model</a:t>
                </a:r>
              </a:p>
              <a:p>
                <a:pPr lvl="1"/>
                <a14:m>
                  <m:oMath xmlns:m="http://schemas.openxmlformats.org/officeDocument/2006/math">
                    <m:r>
                      <m:rPr>
                        <m:sty m:val="p"/>
                      </m:rPr>
                      <a:rPr lang="en-US" altLang="en-US">
                        <a:latin typeface="Cambria Math" panose="02040503050406030204" pitchFamily="18" charset="0"/>
                        <a:ea typeface="Arial" charset="0"/>
                        <a:cs typeface="Arial" charset="0"/>
                      </a:rPr>
                      <m:t>ln</m:t>
                    </m:r>
                    <m:r>
                      <a:rPr lang="en-US" altLang="en-US" i="1">
                        <a:latin typeface="Cambria Math" panose="02040503050406030204" pitchFamily="18" charset="0"/>
                        <a:ea typeface="Arial" charset="0"/>
                        <a:cs typeface="Arial" charset="0"/>
                      </a:rPr>
                      <m:t>⁡(</m:t>
                    </m:r>
                    <m:f>
                      <m:fPr>
                        <m:ctrlPr>
                          <a:rPr lang="en-US" altLang="en-US" i="1">
                            <a:latin typeface="Cambria Math" panose="02040503050406030204" pitchFamily="18" charset="0"/>
                            <a:cs typeface="Arial" charset="0"/>
                          </a:rPr>
                        </m:ctrlPr>
                      </m:fPr>
                      <m:num>
                        <m:r>
                          <a:rPr lang="en-US" altLang="en-US" i="1">
                            <a:latin typeface="Cambria Math" panose="02040503050406030204" pitchFamily="18" charset="0"/>
                            <a:cs typeface="Arial" charset="0"/>
                          </a:rPr>
                          <m:t>𝑝</m:t>
                        </m:r>
                      </m:num>
                      <m:den>
                        <m:r>
                          <a:rPr lang="en-US" altLang="en-US" i="1">
                            <a:latin typeface="Cambria Math" panose="02040503050406030204" pitchFamily="18" charset="0"/>
                            <a:cs typeface="Arial" charset="0"/>
                          </a:rPr>
                          <m:t>1−</m:t>
                        </m:r>
                        <m:r>
                          <a:rPr lang="en-US" altLang="en-US" i="1">
                            <a:latin typeface="Cambria Math" panose="02040503050406030204" pitchFamily="18" charset="0"/>
                            <a:cs typeface="Arial" charset="0"/>
                          </a:rPr>
                          <m:t>𝑝</m:t>
                        </m:r>
                      </m:den>
                    </m:f>
                    <m:r>
                      <a:rPr lang="en-US" altLang="en-US" i="1">
                        <a:latin typeface="Cambria Math" panose="02040503050406030204" pitchFamily="18" charset="0"/>
                        <a:cs typeface="Arial" charset="0"/>
                      </a:rPr>
                      <m:t>)</m:t>
                    </m:r>
                    <m:r>
                      <a:rPr lang="en-US" altLang="en-US" i="1">
                        <a:latin typeface="Cambria Math" panose="02040503050406030204" pitchFamily="18" charset="0"/>
                        <a:ea typeface="Arial" charset="0"/>
                        <a:cs typeface="Arial" charset="0"/>
                      </a:rPr>
                      <m:t>=</m:t>
                    </m:r>
                    <m:sSub>
                      <m:sSubPr>
                        <m:ctrlPr>
                          <a:rPr lang="en-US" altLang="en-US" i="1">
                            <a:latin typeface="Cambria Math" panose="02040503050406030204" pitchFamily="18" charset="0"/>
                            <a:ea typeface="Cambria Math" panose="02040503050406030204" pitchFamily="18" charset="0"/>
                            <a:cs typeface="Arial" charset="0"/>
                          </a:rPr>
                        </m:ctrlPr>
                      </m:sSubPr>
                      <m:e>
                        <m:r>
                          <a:rPr lang="en-US" altLang="en-US" i="1">
                            <a:latin typeface="Cambria Math" panose="02040503050406030204" pitchFamily="18" charset="0"/>
                            <a:ea typeface="Cambria Math" panose="02040503050406030204" pitchFamily="18" charset="0"/>
                            <a:cs typeface="Arial" charset="0"/>
                          </a:rPr>
                          <m:t>𝛽</m:t>
                        </m:r>
                      </m:e>
                      <m:sub>
                        <m:r>
                          <a:rPr lang="en-US" altLang="en-US" i="1">
                            <a:latin typeface="Cambria Math" panose="02040503050406030204" pitchFamily="18" charset="0"/>
                            <a:ea typeface="Cambria Math" panose="02040503050406030204" pitchFamily="18" charset="0"/>
                            <a:cs typeface="Arial" charset="0"/>
                          </a:rPr>
                          <m:t>0</m:t>
                        </m:r>
                      </m:sub>
                    </m:sSub>
                    <m:r>
                      <a:rPr lang="en-US" altLang="en-US" i="1">
                        <a:latin typeface="Cambria Math" panose="02040503050406030204" pitchFamily="18" charset="0"/>
                        <a:ea typeface="Cambria Math" panose="02040503050406030204" pitchFamily="18" charset="0"/>
                        <a:cs typeface="Arial" charset="0"/>
                      </a:rPr>
                      <m:t>+</m:t>
                    </m:r>
                    <m:sSub>
                      <m:sSubPr>
                        <m:ctrlPr>
                          <a:rPr lang="en-US" altLang="en-US" i="1">
                            <a:latin typeface="Cambria Math" panose="02040503050406030204" pitchFamily="18" charset="0"/>
                            <a:ea typeface="Cambria Math" panose="02040503050406030204" pitchFamily="18" charset="0"/>
                            <a:cs typeface="Arial" charset="0"/>
                          </a:rPr>
                        </m:ctrlPr>
                      </m:sSubPr>
                      <m:e>
                        <m:r>
                          <a:rPr lang="en-US" altLang="en-US" i="1">
                            <a:latin typeface="Cambria Math" panose="02040503050406030204" pitchFamily="18" charset="0"/>
                            <a:ea typeface="Cambria Math" panose="02040503050406030204" pitchFamily="18" charset="0"/>
                            <a:cs typeface="Arial" charset="0"/>
                          </a:rPr>
                          <m:t>𝛽</m:t>
                        </m:r>
                      </m:e>
                      <m:sub>
                        <m:r>
                          <a:rPr lang="en-US" altLang="en-US" i="1">
                            <a:latin typeface="Cambria Math" panose="02040503050406030204" pitchFamily="18" charset="0"/>
                            <a:ea typeface="Cambria Math" panose="02040503050406030204" pitchFamily="18" charset="0"/>
                            <a:cs typeface="Arial" charset="0"/>
                          </a:rPr>
                          <m:t>1</m:t>
                        </m:r>
                      </m:sub>
                    </m:sSub>
                    <m:r>
                      <a:rPr lang="en-US" altLang="en-US" i="1">
                        <a:latin typeface="Cambria Math" panose="02040503050406030204" pitchFamily="18" charset="0"/>
                        <a:ea typeface="Cambria Math" panose="02040503050406030204" pitchFamily="18" charset="0"/>
                        <a:cs typeface="Arial" charset="0"/>
                      </a:rPr>
                      <m:t>∗</m:t>
                    </m:r>
                    <m:r>
                      <a:rPr lang="en-US" altLang="en-US" b="0" i="1" smtClean="0">
                        <a:latin typeface="Cambria Math" panose="02040503050406030204" pitchFamily="18" charset="0"/>
                        <a:ea typeface="Cambria Math" panose="02040503050406030204" pitchFamily="18" charset="0"/>
                        <a:cs typeface="Arial" charset="0"/>
                      </a:rPr>
                      <m:t>𝑠𝑡𝑢𝑑𝑦</m:t>
                    </m:r>
                    <m:r>
                      <a:rPr lang="en-US" altLang="en-US" b="0" i="1" smtClean="0">
                        <a:latin typeface="Cambria Math" panose="02040503050406030204" pitchFamily="18" charset="0"/>
                        <a:ea typeface="Cambria Math" panose="02040503050406030204" pitchFamily="18" charset="0"/>
                        <a:cs typeface="Arial" charset="0"/>
                      </a:rPr>
                      <m:t>_</m:t>
                    </m:r>
                    <m:r>
                      <a:rPr lang="en-US" altLang="en-US" b="0" i="1" smtClean="0">
                        <a:latin typeface="Cambria Math" panose="02040503050406030204" pitchFamily="18" charset="0"/>
                        <a:ea typeface="Cambria Math" panose="02040503050406030204" pitchFamily="18" charset="0"/>
                        <a:cs typeface="Arial" charset="0"/>
                      </a:rPr>
                      <m:t>h𝑟𝑠</m:t>
                    </m:r>
                  </m:oMath>
                </a14:m>
                <a:endParaRPr lang="en-US" dirty="0"/>
              </a:p>
              <a:p>
                <a:pPr lvl="1"/>
                <a14:m>
                  <m:oMath xmlns:m="http://schemas.openxmlformats.org/officeDocument/2006/math">
                    <m:sSub>
                      <m:sSubPr>
                        <m:ctrlPr>
                          <a:rPr lang="en-US" altLang="en-US" i="1" smtClean="0">
                            <a:latin typeface="Cambria Math" panose="02040503050406030204" pitchFamily="18" charset="0"/>
                            <a:ea typeface="Cambria Math" panose="02040503050406030204" pitchFamily="18" charset="0"/>
                            <a:cs typeface="Arial" charset="0"/>
                          </a:rPr>
                        </m:ctrlPr>
                      </m:sSubPr>
                      <m:e>
                        <m:r>
                          <a:rPr lang="en-US" altLang="en-US" i="1">
                            <a:latin typeface="Cambria Math" panose="02040503050406030204" pitchFamily="18" charset="0"/>
                            <a:ea typeface="Cambria Math" panose="02040503050406030204" pitchFamily="18" charset="0"/>
                            <a:cs typeface="Arial" charset="0"/>
                          </a:rPr>
                          <m:t>𝛽</m:t>
                        </m:r>
                      </m:e>
                      <m:sub>
                        <m:r>
                          <a:rPr lang="en-US" altLang="en-US" i="1">
                            <a:latin typeface="Cambria Math" panose="02040503050406030204" pitchFamily="18" charset="0"/>
                            <a:ea typeface="Cambria Math" panose="02040503050406030204" pitchFamily="18" charset="0"/>
                            <a:cs typeface="Arial" charset="0"/>
                          </a:rPr>
                          <m:t>0</m:t>
                        </m:r>
                      </m:sub>
                    </m:sSub>
                    <m:r>
                      <a:rPr lang="en-US" altLang="en-US" i="1">
                        <a:latin typeface="Cambria Math" panose="02040503050406030204" pitchFamily="18" charset="0"/>
                        <a:ea typeface="Cambria Math" panose="02040503050406030204" pitchFamily="18" charset="0"/>
                        <a:cs typeface="Arial" charset="0"/>
                      </a:rPr>
                      <m:t>=−</m:t>
                    </m:r>
                    <m:r>
                      <a:rPr lang="en-US" altLang="en-US" b="0" i="1" smtClean="0">
                        <a:latin typeface="Cambria Math" panose="02040503050406030204" pitchFamily="18" charset="0"/>
                        <a:ea typeface="Cambria Math" panose="02040503050406030204" pitchFamily="18" charset="0"/>
                        <a:cs typeface="Arial" charset="0"/>
                      </a:rPr>
                      <m:t>4.077</m:t>
                    </m:r>
                  </m:oMath>
                </a14:m>
                <a:endParaRPr lang="en-US" altLang="en-US" b="0" i="1" dirty="0">
                  <a:latin typeface="Cambria Math" panose="02040503050406030204" pitchFamily="18" charset="0"/>
                  <a:ea typeface="Cambria Math" panose="02040503050406030204" pitchFamily="18" charset="0"/>
                  <a:cs typeface="Arial" charset="0"/>
                </a:endParaRPr>
              </a:p>
              <a:p>
                <a:pPr lvl="1"/>
                <a14:m>
                  <m:oMath xmlns:m="http://schemas.openxmlformats.org/officeDocument/2006/math">
                    <m:sSub>
                      <m:sSubPr>
                        <m:ctrlPr>
                          <a:rPr lang="en-US" altLang="en-US" b="0" i="1" smtClean="0">
                            <a:latin typeface="Cambria Math" panose="02040503050406030204" pitchFamily="18" charset="0"/>
                            <a:ea typeface="Cambria Math" panose="02040503050406030204" pitchFamily="18" charset="0"/>
                            <a:cs typeface="Arial" charset="0"/>
                          </a:rPr>
                        </m:ctrlPr>
                      </m:sSubPr>
                      <m:e>
                        <m:r>
                          <a:rPr lang="en-US" altLang="en-US" i="1">
                            <a:latin typeface="Cambria Math" panose="02040503050406030204" pitchFamily="18" charset="0"/>
                            <a:ea typeface="Cambria Math" panose="02040503050406030204" pitchFamily="18" charset="0"/>
                            <a:cs typeface="Arial" charset="0"/>
                          </a:rPr>
                          <m:t>𝛽</m:t>
                        </m:r>
                      </m:e>
                      <m:sub>
                        <m:r>
                          <a:rPr lang="en-US" altLang="en-US" b="0" i="1" smtClean="0">
                            <a:latin typeface="Cambria Math" panose="02040503050406030204" pitchFamily="18" charset="0"/>
                            <a:ea typeface="Cambria Math" panose="02040503050406030204" pitchFamily="18" charset="0"/>
                            <a:cs typeface="Arial" charset="0"/>
                          </a:rPr>
                          <m:t>1</m:t>
                        </m:r>
                      </m:sub>
                    </m:sSub>
                    <m:r>
                      <a:rPr lang="en-US" altLang="en-US" b="0" i="1" smtClean="0">
                        <a:latin typeface="Cambria Math" panose="02040503050406030204" pitchFamily="18" charset="0"/>
                        <a:ea typeface="Cambria Math" panose="02040503050406030204" pitchFamily="18" charset="0"/>
                        <a:cs typeface="Arial" charset="0"/>
                      </a:rPr>
                      <m:t>=</m:t>
                    </m:r>
                    <m:r>
                      <a:rPr lang="en-US" altLang="en-US" b="0" i="1" smtClean="0">
                        <a:latin typeface="Cambria Math" panose="02040503050406030204" pitchFamily="18" charset="0"/>
                        <a:ea typeface="Cambria Math" panose="02040503050406030204" pitchFamily="18" charset="0"/>
                        <a:cs typeface="Arial" charset="0"/>
                      </a:rPr>
                      <m:t>1.5046</m:t>
                    </m:r>
                    <m:r>
                      <a:rPr lang="en-US" altLang="en-US" b="0" i="1" smtClean="0">
                        <a:latin typeface="Cambria Math" panose="02040503050406030204" pitchFamily="18" charset="0"/>
                        <a:ea typeface="Cambria Math" panose="02040503050406030204" pitchFamily="18" charset="0"/>
                        <a:cs typeface="Arial" charset="0"/>
                      </a:rPr>
                      <m:t> </m:t>
                    </m:r>
                  </m:oMath>
                </a14:m>
                <a:endParaRPr lang="en-US" dirty="0"/>
              </a:p>
              <a:p>
                <a:pPr lvl="1"/>
                <a:endParaRPr lang="en-US" dirty="0"/>
              </a:p>
              <a:p>
                <a:pPr lvl="1"/>
                <a:endParaRPr lang="en-US" dirty="0"/>
              </a:p>
              <a:p>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0554" y="1066868"/>
                <a:ext cx="9838698" cy="4351338"/>
              </a:xfrm>
              <a:blipFill>
                <a:blip r:embed="rId3"/>
                <a:stretch>
                  <a:fillRect l="-644" t="-174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65</a:t>
            </a:fld>
            <a:endParaRPr lang="en-US" dirty="0"/>
          </a:p>
        </p:txBody>
      </p:sp>
    </p:spTree>
    <p:extLst>
      <p:ext uri="{BB962C8B-B14F-4D97-AF65-F5344CB8AC3E}">
        <p14:creationId xmlns:p14="http://schemas.microsoft.com/office/powerpoint/2010/main" val="20183997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554" y="1"/>
            <a:ext cx="10515600" cy="731520"/>
          </a:xfrm>
        </p:spPr>
        <p:txBody>
          <a:bodyPr/>
          <a:lstStyle/>
          <a:p>
            <a:r>
              <a:rPr lang="en-US" dirty="0">
                <a:latin typeface="Calibri" charset="0"/>
                <a:ea typeface="Calibri" charset="0"/>
                <a:cs typeface="Calibri" charset="0"/>
              </a:rPr>
              <a:t>Interpreting Binary Logistic Regression Model Output</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0554" y="1066868"/>
                <a:ext cx="9838698" cy="4351338"/>
              </a:xfrm>
            </p:spPr>
            <p:txBody>
              <a:bodyPr>
                <a:normAutofit/>
              </a:bodyPr>
              <a:lstStyle/>
              <a:p>
                <a:r>
                  <a:rPr lang="en-US" sz="2400" dirty="0"/>
                  <a:t>Interpreting the coefficients from a Logistic Regression model is different from a Linear Regression model</a:t>
                </a:r>
              </a:p>
              <a:p>
                <a:r>
                  <a:rPr lang="en-US" sz="2400" dirty="0"/>
                  <a:t>Consider these results from a fitted logistic regression model</a:t>
                </a:r>
              </a:p>
              <a:p>
                <a:pPr lvl="1"/>
                <a14:m>
                  <m:oMath xmlns:m="http://schemas.openxmlformats.org/officeDocument/2006/math">
                    <m:r>
                      <m:rPr>
                        <m:sty m:val="p"/>
                      </m:rPr>
                      <a:rPr lang="en-US" altLang="en-US">
                        <a:latin typeface="Cambria Math" panose="02040503050406030204" pitchFamily="18" charset="0"/>
                        <a:ea typeface="Arial" charset="0"/>
                        <a:cs typeface="Arial" charset="0"/>
                      </a:rPr>
                      <m:t>ln</m:t>
                    </m:r>
                    <m:r>
                      <a:rPr lang="en-US" altLang="en-US" i="1">
                        <a:latin typeface="Cambria Math" panose="02040503050406030204" pitchFamily="18" charset="0"/>
                        <a:ea typeface="Arial" charset="0"/>
                        <a:cs typeface="Arial" charset="0"/>
                      </a:rPr>
                      <m:t>⁡(</m:t>
                    </m:r>
                    <m:f>
                      <m:fPr>
                        <m:ctrlPr>
                          <a:rPr lang="en-US" altLang="en-US" i="1">
                            <a:latin typeface="Cambria Math" panose="02040503050406030204" pitchFamily="18" charset="0"/>
                            <a:cs typeface="Arial" charset="0"/>
                          </a:rPr>
                        </m:ctrlPr>
                      </m:fPr>
                      <m:num>
                        <m:r>
                          <a:rPr lang="en-US" altLang="en-US" i="1">
                            <a:latin typeface="Cambria Math" panose="02040503050406030204" pitchFamily="18" charset="0"/>
                            <a:cs typeface="Arial" charset="0"/>
                          </a:rPr>
                          <m:t>𝑝</m:t>
                        </m:r>
                      </m:num>
                      <m:den>
                        <m:r>
                          <a:rPr lang="en-US" altLang="en-US" i="1">
                            <a:latin typeface="Cambria Math" panose="02040503050406030204" pitchFamily="18" charset="0"/>
                            <a:cs typeface="Arial" charset="0"/>
                          </a:rPr>
                          <m:t>1−</m:t>
                        </m:r>
                        <m:r>
                          <a:rPr lang="en-US" altLang="en-US" i="1">
                            <a:latin typeface="Cambria Math" panose="02040503050406030204" pitchFamily="18" charset="0"/>
                            <a:cs typeface="Arial" charset="0"/>
                          </a:rPr>
                          <m:t>𝑝</m:t>
                        </m:r>
                      </m:den>
                    </m:f>
                    <m:r>
                      <a:rPr lang="en-US" altLang="en-US" i="1">
                        <a:latin typeface="Cambria Math" panose="02040503050406030204" pitchFamily="18" charset="0"/>
                        <a:cs typeface="Arial" charset="0"/>
                      </a:rPr>
                      <m:t>)</m:t>
                    </m:r>
                    <m:r>
                      <a:rPr lang="en-US" altLang="en-US" b="0" i="0" smtClean="0">
                        <a:latin typeface="Cambria Math" panose="02040503050406030204" pitchFamily="18" charset="0"/>
                        <a:ea typeface="Arial" charset="0"/>
                        <a:cs typeface="Arial" charset="0"/>
                      </a:rPr>
                      <m:t>=</m:t>
                    </m:r>
                    <m:sSub>
                      <m:sSubPr>
                        <m:ctrlPr>
                          <a:rPr lang="en-US" altLang="en-US" i="1">
                            <a:latin typeface="Cambria Math" panose="02040503050406030204" pitchFamily="18" charset="0"/>
                            <a:ea typeface="Cambria Math" panose="02040503050406030204" pitchFamily="18" charset="0"/>
                            <a:cs typeface="Arial" charset="0"/>
                          </a:rPr>
                        </m:ctrlPr>
                      </m:sSubPr>
                      <m:e>
                        <m:r>
                          <a:rPr lang="en-US" altLang="en-US" i="1">
                            <a:latin typeface="Cambria Math" panose="02040503050406030204" pitchFamily="18" charset="0"/>
                            <a:ea typeface="Cambria Math" panose="02040503050406030204" pitchFamily="18" charset="0"/>
                            <a:cs typeface="Arial" charset="0"/>
                          </a:rPr>
                          <m:t>𝛽</m:t>
                        </m:r>
                      </m:e>
                      <m:sub>
                        <m:r>
                          <a:rPr lang="en-US" altLang="en-US" i="1">
                            <a:latin typeface="Cambria Math" panose="02040503050406030204" pitchFamily="18" charset="0"/>
                            <a:ea typeface="Cambria Math" panose="02040503050406030204" pitchFamily="18" charset="0"/>
                            <a:cs typeface="Arial" charset="0"/>
                          </a:rPr>
                          <m:t>0</m:t>
                        </m:r>
                      </m:sub>
                    </m:sSub>
                    <m:r>
                      <a:rPr lang="en-US" altLang="en-US" i="1">
                        <a:latin typeface="Cambria Math" panose="02040503050406030204" pitchFamily="18" charset="0"/>
                        <a:ea typeface="Cambria Math" panose="02040503050406030204" pitchFamily="18" charset="0"/>
                        <a:cs typeface="Arial" charset="0"/>
                      </a:rPr>
                      <m:t>+</m:t>
                    </m:r>
                    <m:sSub>
                      <m:sSubPr>
                        <m:ctrlPr>
                          <a:rPr lang="en-US" altLang="en-US" i="1">
                            <a:latin typeface="Cambria Math" panose="02040503050406030204" pitchFamily="18" charset="0"/>
                            <a:ea typeface="Cambria Math" panose="02040503050406030204" pitchFamily="18" charset="0"/>
                            <a:cs typeface="Arial" charset="0"/>
                          </a:rPr>
                        </m:ctrlPr>
                      </m:sSubPr>
                      <m:e>
                        <m:r>
                          <a:rPr lang="en-US" altLang="en-US" i="1">
                            <a:latin typeface="Cambria Math" panose="02040503050406030204" pitchFamily="18" charset="0"/>
                            <a:ea typeface="Cambria Math" panose="02040503050406030204" pitchFamily="18" charset="0"/>
                            <a:cs typeface="Arial" charset="0"/>
                          </a:rPr>
                          <m:t>𝛽</m:t>
                        </m:r>
                      </m:e>
                      <m:sub>
                        <m:r>
                          <a:rPr lang="en-US" altLang="en-US" i="1">
                            <a:latin typeface="Cambria Math" panose="02040503050406030204" pitchFamily="18" charset="0"/>
                            <a:ea typeface="Cambria Math" panose="02040503050406030204" pitchFamily="18" charset="0"/>
                            <a:cs typeface="Arial" charset="0"/>
                          </a:rPr>
                          <m:t>1</m:t>
                        </m:r>
                      </m:sub>
                    </m:sSub>
                    <m:r>
                      <a:rPr lang="en-US" altLang="en-US" i="1">
                        <a:latin typeface="Cambria Math" panose="02040503050406030204" pitchFamily="18" charset="0"/>
                        <a:ea typeface="Cambria Math" panose="02040503050406030204" pitchFamily="18" charset="0"/>
                        <a:cs typeface="Arial" charset="0"/>
                      </a:rPr>
                      <m:t>∗</m:t>
                    </m:r>
                    <m:r>
                      <a:rPr lang="en-US" altLang="en-US" i="1" smtClean="0">
                        <a:latin typeface="Cambria Math" panose="02040503050406030204" pitchFamily="18" charset="0"/>
                        <a:ea typeface="Cambria Math" panose="02040503050406030204" pitchFamily="18" charset="0"/>
                        <a:cs typeface="Arial" charset="0"/>
                      </a:rPr>
                      <m:t>𝑠𝑡𝑢𝑑𝑦</m:t>
                    </m:r>
                    <m:r>
                      <a:rPr lang="en-US" altLang="en-US" b="0" i="1" smtClean="0">
                        <a:latin typeface="Cambria Math" panose="02040503050406030204" pitchFamily="18" charset="0"/>
                        <a:ea typeface="Cambria Math" panose="02040503050406030204" pitchFamily="18" charset="0"/>
                        <a:cs typeface="Arial" charset="0"/>
                      </a:rPr>
                      <m:t>_</m:t>
                    </m:r>
                    <m:r>
                      <a:rPr lang="en-US" altLang="en-US" b="0" i="1" smtClean="0">
                        <a:latin typeface="Cambria Math" panose="02040503050406030204" pitchFamily="18" charset="0"/>
                        <a:ea typeface="Cambria Math" panose="02040503050406030204" pitchFamily="18" charset="0"/>
                        <a:cs typeface="Arial" charset="0"/>
                      </a:rPr>
                      <m:t>h𝑟𝑠</m:t>
                    </m:r>
                  </m:oMath>
                </a14:m>
                <a:endParaRPr lang="en-US" dirty="0"/>
              </a:p>
              <a:p>
                <a:pPr lvl="1"/>
                <a14:m>
                  <m:oMath xmlns:m="http://schemas.openxmlformats.org/officeDocument/2006/math">
                    <m:sSub>
                      <m:sSubPr>
                        <m:ctrlPr>
                          <a:rPr lang="en-US" altLang="en-US" i="1" smtClean="0">
                            <a:latin typeface="Cambria Math" panose="02040503050406030204" pitchFamily="18" charset="0"/>
                            <a:ea typeface="Cambria Math" panose="02040503050406030204" pitchFamily="18" charset="0"/>
                            <a:cs typeface="Arial" charset="0"/>
                          </a:rPr>
                        </m:ctrlPr>
                      </m:sSubPr>
                      <m:e>
                        <m:r>
                          <a:rPr lang="en-US" altLang="en-US" i="1">
                            <a:latin typeface="Cambria Math" panose="02040503050406030204" pitchFamily="18" charset="0"/>
                            <a:ea typeface="Cambria Math" panose="02040503050406030204" pitchFamily="18" charset="0"/>
                            <a:cs typeface="Arial" charset="0"/>
                          </a:rPr>
                          <m:t>𝛽</m:t>
                        </m:r>
                      </m:e>
                      <m:sub>
                        <m:r>
                          <a:rPr lang="en-US" altLang="en-US" i="1">
                            <a:latin typeface="Cambria Math" panose="02040503050406030204" pitchFamily="18" charset="0"/>
                            <a:ea typeface="Cambria Math" panose="02040503050406030204" pitchFamily="18" charset="0"/>
                            <a:cs typeface="Arial" charset="0"/>
                          </a:rPr>
                          <m:t>0</m:t>
                        </m:r>
                      </m:sub>
                    </m:sSub>
                    <m:r>
                      <a:rPr lang="en-US" altLang="en-US" i="1">
                        <a:latin typeface="Cambria Math" panose="02040503050406030204" pitchFamily="18" charset="0"/>
                        <a:ea typeface="Cambria Math" panose="02040503050406030204" pitchFamily="18" charset="0"/>
                        <a:cs typeface="Arial" charset="0"/>
                      </a:rPr>
                      <m:t>=−</m:t>
                    </m:r>
                    <m:r>
                      <a:rPr lang="en-US" altLang="en-US" b="0" i="1" smtClean="0">
                        <a:latin typeface="Cambria Math" panose="02040503050406030204" pitchFamily="18" charset="0"/>
                        <a:ea typeface="Cambria Math" panose="02040503050406030204" pitchFamily="18" charset="0"/>
                        <a:cs typeface="Arial" charset="0"/>
                      </a:rPr>
                      <m:t>4.077</m:t>
                    </m:r>
                  </m:oMath>
                </a14:m>
                <a:endParaRPr lang="en-US" dirty="0"/>
              </a:p>
              <a:p>
                <a:pPr lvl="1"/>
                <a14:m>
                  <m:oMath xmlns:m="http://schemas.openxmlformats.org/officeDocument/2006/math">
                    <m:sSub>
                      <m:sSubPr>
                        <m:ctrlPr>
                          <a:rPr lang="en-US" altLang="en-US" b="0" i="1" smtClean="0">
                            <a:latin typeface="Cambria Math" panose="02040503050406030204" pitchFamily="18" charset="0"/>
                            <a:ea typeface="Cambria Math" panose="02040503050406030204" pitchFamily="18" charset="0"/>
                            <a:cs typeface="Arial" charset="0"/>
                          </a:rPr>
                        </m:ctrlPr>
                      </m:sSubPr>
                      <m:e>
                        <m:r>
                          <a:rPr lang="en-US" altLang="en-US" i="1">
                            <a:latin typeface="Cambria Math" panose="02040503050406030204" pitchFamily="18" charset="0"/>
                            <a:ea typeface="Cambria Math" panose="02040503050406030204" pitchFamily="18" charset="0"/>
                            <a:cs typeface="Arial" charset="0"/>
                          </a:rPr>
                          <m:t>𝛽</m:t>
                        </m:r>
                      </m:e>
                      <m:sub>
                        <m:r>
                          <a:rPr lang="en-US" altLang="en-US" b="0" i="1" smtClean="0">
                            <a:latin typeface="Cambria Math" panose="02040503050406030204" pitchFamily="18" charset="0"/>
                            <a:ea typeface="Cambria Math" panose="02040503050406030204" pitchFamily="18" charset="0"/>
                            <a:cs typeface="Arial" charset="0"/>
                          </a:rPr>
                          <m:t>1</m:t>
                        </m:r>
                      </m:sub>
                    </m:sSub>
                    <m:r>
                      <a:rPr lang="en-US" altLang="en-US" b="0" i="1" smtClean="0">
                        <a:latin typeface="Cambria Math" panose="02040503050406030204" pitchFamily="18" charset="0"/>
                        <a:ea typeface="Cambria Math" panose="02040503050406030204" pitchFamily="18" charset="0"/>
                        <a:cs typeface="Arial" charset="0"/>
                      </a:rPr>
                      <m:t>=</m:t>
                    </m:r>
                    <m:r>
                      <a:rPr lang="en-US" altLang="en-US" b="0" i="1" smtClean="0">
                        <a:latin typeface="Cambria Math" panose="02040503050406030204" pitchFamily="18" charset="0"/>
                        <a:ea typeface="Cambria Math" panose="02040503050406030204" pitchFamily="18" charset="0"/>
                        <a:cs typeface="Arial" charset="0"/>
                      </a:rPr>
                      <m:t>1.5046</m:t>
                    </m:r>
                    <m:r>
                      <a:rPr lang="en-US" altLang="en-US" b="0" i="1" smtClean="0">
                        <a:latin typeface="Cambria Math" panose="02040503050406030204" pitchFamily="18" charset="0"/>
                        <a:ea typeface="Cambria Math" panose="02040503050406030204" pitchFamily="18" charset="0"/>
                        <a:cs typeface="Arial" charset="0"/>
                      </a:rPr>
                      <m:t> </m:t>
                    </m:r>
                  </m:oMath>
                </a14:m>
                <a:endParaRPr lang="en-US" dirty="0"/>
              </a:p>
              <a:p>
                <a:pPr lvl="1"/>
                <a14:m>
                  <m:oMath xmlns:m="http://schemas.openxmlformats.org/officeDocument/2006/math">
                    <m:func>
                      <m:funcPr>
                        <m:ctrlPr>
                          <a:rPr lang="en-US" altLang="en-US" b="0" i="1">
                            <a:latin typeface="Cambria Math" panose="02040503050406030204" pitchFamily="18" charset="0"/>
                            <a:ea typeface="Arial" charset="0"/>
                            <a:cs typeface="Arial" charset="0"/>
                          </a:rPr>
                        </m:ctrlPr>
                      </m:funcPr>
                      <m:fName>
                        <m:r>
                          <m:rPr>
                            <m:sty m:val="p"/>
                          </m:rPr>
                          <a:rPr lang="en-US" altLang="en-US" b="0" i="0" smtClean="0">
                            <a:latin typeface="Cambria Math" panose="02040503050406030204" pitchFamily="18" charset="0"/>
                            <a:ea typeface="Arial" charset="0"/>
                            <a:cs typeface="Arial" charset="0"/>
                          </a:rPr>
                          <m:t>l</m:t>
                        </m:r>
                        <m:r>
                          <m:rPr>
                            <m:sty m:val="p"/>
                          </m:rPr>
                          <a:rPr lang="en-US" altLang="en-US">
                            <a:latin typeface="Cambria Math" panose="02040503050406030204" pitchFamily="18" charset="0"/>
                            <a:ea typeface="Arial" charset="0"/>
                            <a:cs typeface="Arial" charset="0"/>
                          </a:rPr>
                          <m:t>n</m:t>
                        </m:r>
                      </m:fName>
                      <m:e>
                        <m:d>
                          <m:dPr>
                            <m:ctrlPr>
                              <a:rPr lang="en-US" altLang="en-US" i="1">
                                <a:latin typeface="Cambria Math" panose="02040503050406030204" pitchFamily="18" charset="0"/>
                                <a:ea typeface="Arial" charset="0"/>
                                <a:cs typeface="Arial" charset="0"/>
                              </a:rPr>
                            </m:ctrlPr>
                          </m:dPr>
                          <m:e>
                            <m:f>
                              <m:fPr>
                                <m:ctrlPr>
                                  <a:rPr lang="en-US" altLang="en-US" i="1">
                                    <a:latin typeface="Cambria Math" panose="02040503050406030204" pitchFamily="18" charset="0"/>
                                    <a:cs typeface="Arial" charset="0"/>
                                  </a:rPr>
                                </m:ctrlPr>
                              </m:fPr>
                              <m:num>
                                <m:r>
                                  <a:rPr lang="en-US" altLang="en-US" i="1">
                                    <a:latin typeface="Cambria Math" panose="02040503050406030204" pitchFamily="18" charset="0"/>
                                    <a:cs typeface="Arial" charset="0"/>
                                  </a:rPr>
                                  <m:t>𝑝</m:t>
                                </m:r>
                              </m:num>
                              <m:den>
                                <m:r>
                                  <a:rPr lang="en-US" altLang="en-US" i="1">
                                    <a:latin typeface="Cambria Math" panose="02040503050406030204" pitchFamily="18" charset="0"/>
                                    <a:cs typeface="Arial" charset="0"/>
                                  </a:rPr>
                                  <m:t>1−</m:t>
                                </m:r>
                                <m:r>
                                  <a:rPr lang="en-US" altLang="en-US" i="1">
                                    <a:latin typeface="Cambria Math" panose="02040503050406030204" pitchFamily="18" charset="0"/>
                                    <a:cs typeface="Arial" charset="0"/>
                                  </a:rPr>
                                  <m:t>𝑝</m:t>
                                </m:r>
                              </m:den>
                            </m:f>
                          </m:e>
                        </m:d>
                      </m:e>
                    </m:func>
                    <m:r>
                      <a:rPr lang="en-US" altLang="en-US" i="1">
                        <a:latin typeface="Cambria Math" panose="02040503050406030204" pitchFamily="18" charset="0"/>
                        <a:ea typeface="Arial" charset="0"/>
                        <a:cs typeface="Arial" charset="0"/>
                      </a:rPr>
                      <m:t>=</m:t>
                    </m:r>
                    <m:r>
                      <a:rPr lang="en-US" altLang="en-US" b="0" i="1" smtClean="0">
                        <a:latin typeface="Cambria Math" panose="02040503050406030204" pitchFamily="18" charset="0"/>
                        <a:ea typeface="Arial" charset="0"/>
                        <a:cs typeface="Arial" charset="0"/>
                      </a:rPr>
                      <m:t>−</m:t>
                    </m:r>
                    <m:r>
                      <a:rPr lang="en-US" altLang="en-US" b="0" i="1" smtClean="0">
                        <a:latin typeface="Cambria Math" panose="02040503050406030204" pitchFamily="18" charset="0"/>
                        <a:ea typeface="Arial" charset="0"/>
                        <a:cs typeface="Arial" charset="0"/>
                      </a:rPr>
                      <m:t>4.077</m:t>
                    </m:r>
                    <m:r>
                      <a:rPr lang="en-US" altLang="en-US" b="0" i="1" smtClean="0">
                        <a:latin typeface="Cambria Math" panose="02040503050406030204" pitchFamily="18" charset="0"/>
                        <a:ea typeface="Arial" charset="0"/>
                        <a:cs typeface="Arial" charset="0"/>
                      </a:rPr>
                      <m:t>+</m:t>
                    </m:r>
                    <m:r>
                      <a:rPr lang="en-US" altLang="en-US" b="0" i="1" smtClean="0">
                        <a:latin typeface="Cambria Math" panose="02040503050406030204" pitchFamily="18" charset="0"/>
                        <a:ea typeface="Arial" charset="0"/>
                        <a:cs typeface="Arial" charset="0"/>
                      </a:rPr>
                      <m:t>1.5046</m:t>
                    </m:r>
                    <m:r>
                      <a:rPr lang="en-US" altLang="en-US" b="0" i="1" smtClean="0">
                        <a:latin typeface="Cambria Math" panose="02040503050406030204" pitchFamily="18" charset="0"/>
                        <a:ea typeface="Arial" charset="0"/>
                        <a:cs typeface="Arial" charset="0"/>
                      </a:rPr>
                      <m:t>∗</m:t>
                    </m:r>
                    <m:r>
                      <a:rPr lang="en-US" altLang="en-US" b="0" i="1" smtClean="0">
                        <a:latin typeface="Cambria Math" panose="02040503050406030204" pitchFamily="18" charset="0"/>
                        <a:ea typeface="Arial" charset="0"/>
                        <a:cs typeface="Arial" charset="0"/>
                      </a:rPr>
                      <m:t>𝑠𝑡𝑢𝑑𝑦</m:t>
                    </m:r>
                    <m:r>
                      <a:rPr lang="en-US" altLang="en-US" b="0" i="1" smtClean="0">
                        <a:latin typeface="Cambria Math" panose="02040503050406030204" pitchFamily="18" charset="0"/>
                        <a:ea typeface="Arial" charset="0"/>
                        <a:cs typeface="Arial" charset="0"/>
                      </a:rPr>
                      <m:t>_</m:t>
                    </m:r>
                    <m:r>
                      <a:rPr lang="en-US" altLang="en-US" b="0" i="1" smtClean="0">
                        <a:latin typeface="Cambria Math" panose="02040503050406030204" pitchFamily="18" charset="0"/>
                        <a:ea typeface="Arial" charset="0"/>
                        <a:cs typeface="Arial" charset="0"/>
                      </a:rPr>
                      <m:t>h𝑟𝑠</m:t>
                    </m:r>
                  </m:oMath>
                </a14:m>
                <a:endParaRPr lang="en-US" dirty="0"/>
              </a:p>
              <a:p>
                <a:pPr lvl="1"/>
                <a:endParaRPr lang="en-US" dirty="0"/>
              </a:p>
              <a:p>
                <a:pPr lvl="1"/>
                <a:endParaRPr lang="en-US" dirty="0"/>
              </a:p>
              <a:p>
                <a:pPr lvl="1"/>
                <a:endParaRPr lang="en-US" dirty="0"/>
              </a:p>
              <a:p>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0554" y="1066868"/>
                <a:ext cx="9838698" cy="4351338"/>
              </a:xfrm>
              <a:blipFill>
                <a:blip r:embed="rId3"/>
                <a:stretch>
                  <a:fillRect l="-644" t="-174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66</a:t>
            </a:fld>
            <a:endParaRPr lang="en-US" dirty="0"/>
          </a:p>
        </p:txBody>
      </p:sp>
    </p:spTree>
    <p:extLst>
      <p:ext uri="{BB962C8B-B14F-4D97-AF65-F5344CB8AC3E}">
        <p14:creationId xmlns:p14="http://schemas.microsoft.com/office/powerpoint/2010/main" val="40396254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554" y="1"/>
            <a:ext cx="10515600" cy="731520"/>
          </a:xfrm>
        </p:spPr>
        <p:txBody>
          <a:bodyPr/>
          <a:lstStyle/>
          <a:p>
            <a:r>
              <a:rPr lang="en-US" dirty="0">
                <a:latin typeface="Calibri" charset="0"/>
                <a:ea typeface="Calibri" charset="0"/>
                <a:cs typeface="Calibri" charset="0"/>
              </a:rPr>
              <a:t>Interpreting Binary Logistic Regression Model Output</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0554" y="1066868"/>
                <a:ext cx="9838698" cy="4351338"/>
              </a:xfrm>
            </p:spPr>
            <p:txBody>
              <a:bodyPr>
                <a:normAutofit/>
              </a:bodyPr>
              <a:lstStyle/>
              <a:p>
                <a:r>
                  <a:rPr lang="en-US" sz="2400" dirty="0"/>
                  <a:t>Interpreting the coefficients from a Logistic Regression model is different from a Linear Regression model</a:t>
                </a:r>
              </a:p>
              <a:p>
                <a:r>
                  <a:rPr lang="en-US" sz="2400" dirty="0"/>
                  <a:t>Consider these results from a fitted logistic regression model</a:t>
                </a:r>
              </a:p>
              <a:p>
                <a:pPr lvl="1"/>
                <a14:m>
                  <m:oMath xmlns:m="http://schemas.openxmlformats.org/officeDocument/2006/math">
                    <m:r>
                      <m:rPr>
                        <m:sty m:val="p"/>
                      </m:rPr>
                      <a:rPr lang="en-US" altLang="en-US">
                        <a:latin typeface="Cambria Math" panose="02040503050406030204" pitchFamily="18" charset="0"/>
                        <a:ea typeface="Arial" charset="0"/>
                        <a:cs typeface="Arial" charset="0"/>
                      </a:rPr>
                      <m:t>ln</m:t>
                    </m:r>
                    <m:r>
                      <a:rPr lang="en-US" altLang="en-US" i="1">
                        <a:latin typeface="Cambria Math" panose="02040503050406030204" pitchFamily="18" charset="0"/>
                        <a:ea typeface="Arial" charset="0"/>
                        <a:cs typeface="Arial" charset="0"/>
                      </a:rPr>
                      <m:t>⁡(</m:t>
                    </m:r>
                    <m:f>
                      <m:fPr>
                        <m:ctrlPr>
                          <a:rPr lang="en-US" altLang="en-US" i="1">
                            <a:latin typeface="Cambria Math" panose="02040503050406030204" pitchFamily="18" charset="0"/>
                            <a:cs typeface="Arial" charset="0"/>
                          </a:rPr>
                        </m:ctrlPr>
                      </m:fPr>
                      <m:num>
                        <m:r>
                          <a:rPr lang="en-US" altLang="en-US" i="1">
                            <a:latin typeface="Cambria Math" panose="02040503050406030204" pitchFamily="18" charset="0"/>
                            <a:cs typeface="Arial" charset="0"/>
                          </a:rPr>
                          <m:t>𝑝</m:t>
                        </m:r>
                      </m:num>
                      <m:den>
                        <m:r>
                          <a:rPr lang="en-US" altLang="en-US" i="1">
                            <a:latin typeface="Cambria Math" panose="02040503050406030204" pitchFamily="18" charset="0"/>
                            <a:cs typeface="Arial" charset="0"/>
                          </a:rPr>
                          <m:t>1−</m:t>
                        </m:r>
                        <m:r>
                          <a:rPr lang="en-US" altLang="en-US" i="1">
                            <a:latin typeface="Cambria Math" panose="02040503050406030204" pitchFamily="18" charset="0"/>
                            <a:cs typeface="Arial" charset="0"/>
                          </a:rPr>
                          <m:t>𝑝</m:t>
                        </m:r>
                      </m:den>
                    </m:f>
                    <m:r>
                      <a:rPr lang="en-US" altLang="en-US" i="1">
                        <a:latin typeface="Cambria Math" panose="02040503050406030204" pitchFamily="18" charset="0"/>
                        <a:cs typeface="Arial" charset="0"/>
                      </a:rPr>
                      <m:t>)</m:t>
                    </m:r>
                    <m:r>
                      <a:rPr lang="en-US" altLang="en-US">
                        <a:latin typeface="Cambria Math" panose="02040503050406030204" pitchFamily="18" charset="0"/>
                        <a:ea typeface="Arial" charset="0"/>
                        <a:cs typeface="Arial" charset="0"/>
                      </a:rPr>
                      <m:t>=</m:t>
                    </m:r>
                    <m:sSub>
                      <m:sSubPr>
                        <m:ctrlPr>
                          <a:rPr lang="en-US" altLang="en-US" i="1">
                            <a:latin typeface="Cambria Math" panose="02040503050406030204" pitchFamily="18" charset="0"/>
                            <a:ea typeface="Cambria Math" panose="02040503050406030204" pitchFamily="18" charset="0"/>
                            <a:cs typeface="Arial" charset="0"/>
                          </a:rPr>
                        </m:ctrlPr>
                      </m:sSubPr>
                      <m:e>
                        <m:r>
                          <a:rPr lang="en-US" altLang="en-US" i="1">
                            <a:latin typeface="Cambria Math" panose="02040503050406030204" pitchFamily="18" charset="0"/>
                            <a:ea typeface="Cambria Math" panose="02040503050406030204" pitchFamily="18" charset="0"/>
                            <a:cs typeface="Arial" charset="0"/>
                          </a:rPr>
                          <m:t>𝛽</m:t>
                        </m:r>
                      </m:e>
                      <m:sub>
                        <m:r>
                          <a:rPr lang="en-US" altLang="en-US" i="1">
                            <a:latin typeface="Cambria Math" panose="02040503050406030204" pitchFamily="18" charset="0"/>
                            <a:ea typeface="Cambria Math" panose="02040503050406030204" pitchFamily="18" charset="0"/>
                            <a:cs typeface="Arial" charset="0"/>
                          </a:rPr>
                          <m:t>0</m:t>
                        </m:r>
                      </m:sub>
                    </m:sSub>
                    <m:r>
                      <a:rPr lang="en-US" altLang="en-US" i="1">
                        <a:latin typeface="Cambria Math" panose="02040503050406030204" pitchFamily="18" charset="0"/>
                        <a:ea typeface="Cambria Math" panose="02040503050406030204" pitchFamily="18" charset="0"/>
                        <a:cs typeface="Arial" charset="0"/>
                      </a:rPr>
                      <m:t>+</m:t>
                    </m:r>
                    <m:sSub>
                      <m:sSubPr>
                        <m:ctrlPr>
                          <a:rPr lang="en-US" altLang="en-US" i="1">
                            <a:latin typeface="Cambria Math" panose="02040503050406030204" pitchFamily="18" charset="0"/>
                            <a:ea typeface="Cambria Math" panose="02040503050406030204" pitchFamily="18" charset="0"/>
                            <a:cs typeface="Arial" charset="0"/>
                          </a:rPr>
                        </m:ctrlPr>
                      </m:sSubPr>
                      <m:e>
                        <m:r>
                          <a:rPr lang="en-US" altLang="en-US" i="1">
                            <a:latin typeface="Cambria Math" panose="02040503050406030204" pitchFamily="18" charset="0"/>
                            <a:ea typeface="Cambria Math" panose="02040503050406030204" pitchFamily="18" charset="0"/>
                            <a:cs typeface="Arial" charset="0"/>
                          </a:rPr>
                          <m:t>𝛽</m:t>
                        </m:r>
                      </m:e>
                      <m:sub>
                        <m:r>
                          <a:rPr lang="en-US" altLang="en-US" i="1">
                            <a:latin typeface="Cambria Math" panose="02040503050406030204" pitchFamily="18" charset="0"/>
                            <a:ea typeface="Cambria Math" panose="02040503050406030204" pitchFamily="18" charset="0"/>
                            <a:cs typeface="Arial" charset="0"/>
                          </a:rPr>
                          <m:t>1</m:t>
                        </m:r>
                      </m:sub>
                    </m:sSub>
                    <m:r>
                      <a:rPr lang="en-US" altLang="en-US" i="1">
                        <a:latin typeface="Cambria Math" panose="02040503050406030204" pitchFamily="18" charset="0"/>
                        <a:ea typeface="Cambria Math" panose="02040503050406030204" pitchFamily="18" charset="0"/>
                        <a:cs typeface="Arial" charset="0"/>
                      </a:rPr>
                      <m:t>∗</m:t>
                    </m:r>
                    <m:r>
                      <a:rPr lang="en-US" altLang="en-US" i="1">
                        <a:latin typeface="Cambria Math" panose="02040503050406030204" pitchFamily="18" charset="0"/>
                        <a:ea typeface="Cambria Math" panose="02040503050406030204" pitchFamily="18" charset="0"/>
                        <a:cs typeface="Arial" charset="0"/>
                      </a:rPr>
                      <m:t>𝑠𝑡𝑢𝑑𝑦</m:t>
                    </m:r>
                    <m:r>
                      <a:rPr lang="en-US" altLang="en-US" i="1">
                        <a:latin typeface="Cambria Math" panose="02040503050406030204" pitchFamily="18" charset="0"/>
                        <a:ea typeface="Cambria Math" panose="02040503050406030204" pitchFamily="18" charset="0"/>
                        <a:cs typeface="Arial" charset="0"/>
                      </a:rPr>
                      <m:t>_</m:t>
                    </m:r>
                    <m:r>
                      <a:rPr lang="en-US" altLang="en-US" i="1">
                        <a:latin typeface="Cambria Math" panose="02040503050406030204" pitchFamily="18" charset="0"/>
                        <a:ea typeface="Cambria Math" panose="02040503050406030204" pitchFamily="18" charset="0"/>
                        <a:cs typeface="Arial" charset="0"/>
                      </a:rPr>
                      <m:t>h𝑟𝑠</m:t>
                    </m:r>
                  </m:oMath>
                </a14:m>
                <a:endParaRPr lang="en-US" dirty="0"/>
              </a:p>
              <a:p>
                <a:pPr lvl="1"/>
                <a14:m>
                  <m:oMath xmlns:m="http://schemas.openxmlformats.org/officeDocument/2006/math">
                    <m:sSub>
                      <m:sSubPr>
                        <m:ctrlPr>
                          <a:rPr lang="en-US" altLang="en-US" i="1">
                            <a:latin typeface="Cambria Math" panose="02040503050406030204" pitchFamily="18" charset="0"/>
                            <a:ea typeface="Cambria Math" panose="02040503050406030204" pitchFamily="18" charset="0"/>
                            <a:cs typeface="Arial" charset="0"/>
                          </a:rPr>
                        </m:ctrlPr>
                      </m:sSubPr>
                      <m:e>
                        <m:r>
                          <a:rPr lang="en-US" altLang="en-US" i="1">
                            <a:latin typeface="Cambria Math" panose="02040503050406030204" pitchFamily="18" charset="0"/>
                            <a:ea typeface="Cambria Math" panose="02040503050406030204" pitchFamily="18" charset="0"/>
                            <a:cs typeface="Arial" charset="0"/>
                          </a:rPr>
                          <m:t>𝛽</m:t>
                        </m:r>
                      </m:e>
                      <m:sub>
                        <m:r>
                          <a:rPr lang="en-US" altLang="en-US" i="1">
                            <a:latin typeface="Cambria Math" panose="02040503050406030204" pitchFamily="18" charset="0"/>
                            <a:ea typeface="Cambria Math" panose="02040503050406030204" pitchFamily="18" charset="0"/>
                            <a:cs typeface="Arial" charset="0"/>
                          </a:rPr>
                          <m:t>0</m:t>
                        </m:r>
                      </m:sub>
                    </m:sSub>
                    <m:r>
                      <a:rPr lang="en-US" altLang="en-US" i="1">
                        <a:latin typeface="Cambria Math" panose="02040503050406030204" pitchFamily="18" charset="0"/>
                        <a:ea typeface="Cambria Math" panose="02040503050406030204" pitchFamily="18" charset="0"/>
                        <a:cs typeface="Arial" charset="0"/>
                      </a:rPr>
                      <m:t>=−</m:t>
                    </m:r>
                    <m:r>
                      <a:rPr lang="en-US" altLang="en-US" i="1">
                        <a:latin typeface="Cambria Math" panose="02040503050406030204" pitchFamily="18" charset="0"/>
                        <a:ea typeface="Cambria Math" panose="02040503050406030204" pitchFamily="18" charset="0"/>
                        <a:cs typeface="Arial" charset="0"/>
                      </a:rPr>
                      <m:t>4.077</m:t>
                    </m:r>
                  </m:oMath>
                </a14:m>
                <a:endParaRPr lang="en-US" dirty="0"/>
              </a:p>
              <a:p>
                <a:pPr lvl="1"/>
                <a14:m>
                  <m:oMath xmlns:m="http://schemas.openxmlformats.org/officeDocument/2006/math">
                    <m:sSub>
                      <m:sSubPr>
                        <m:ctrlPr>
                          <a:rPr lang="en-US" altLang="en-US" i="1">
                            <a:latin typeface="Cambria Math" panose="02040503050406030204" pitchFamily="18" charset="0"/>
                            <a:ea typeface="Cambria Math" panose="02040503050406030204" pitchFamily="18" charset="0"/>
                            <a:cs typeface="Arial" charset="0"/>
                          </a:rPr>
                        </m:ctrlPr>
                      </m:sSubPr>
                      <m:e>
                        <m:r>
                          <a:rPr lang="en-US" altLang="en-US" i="1">
                            <a:latin typeface="Cambria Math" panose="02040503050406030204" pitchFamily="18" charset="0"/>
                            <a:ea typeface="Cambria Math" panose="02040503050406030204" pitchFamily="18" charset="0"/>
                            <a:cs typeface="Arial" charset="0"/>
                          </a:rPr>
                          <m:t>𝛽</m:t>
                        </m:r>
                      </m:e>
                      <m:sub>
                        <m:r>
                          <a:rPr lang="en-US" altLang="en-US" i="1">
                            <a:latin typeface="Cambria Math" panose="02040503050406030204" pitchFamily="18" charset="0"/>
                            <a:ea typeface="Cambria Math" panose="02040503050406030204" pitchFamily="18" charset="0"/>
                            <a:cs typeface="Arial" charset="0"/>
                          </a:rPr>
                          <m:t>1</m:t>
                        </m:r>
                      </m:sub>
                    </m:sSub>
                    <m:r>
                      <a:rPr lang="en-US" altLang="en-US" i="1">
                        <a:latin typeface="Cambria Math" panose="02040503050406030204" pitchFamily="18" charset="0"/>
                        <a:ea typeface="Cambria Math" panose="02040503050406030204" pitchFamily="18" charset="0"/>
                        <a:cs typeface="Arial" charset="0"/>
                      </a:rPr>
                      <m:t>=1.5046 </m:t>
                    </m:r>
                  </m:oMath>
                </a14:m>
                <a:endParaRPr lang="en-US" dirty="0"/>
              </a:p>
              <a:p>
                <a:pPr lvl="1"/>
                <a14:m>
                  <m:oMath xmlns:m="http://schemas.openxmlformats.org/officeDocument/2006/math">
                    <m:func>
                      <m:funcPr>
                        <m:ctrlPr>
                          <a:rPr lang="en-US" altLang="en-US" i="1">
                            <a:latin typeface="Cambria Math" panose="02040503050406030204" pitchFamily="18" charset="0"/>
                            <a:ea typeface="Arial" charset="0"/>
                            <a:cs typeface="Arial" charset="0"/>
                          </a:rPr>
                        </m:ctrlPr>
                      </m:funcPr>
                      <m:fName>
                        <m:r>
                          <m:rPr>
                            <m:sty m:val="p"/>
                          </m:rPr>
                          <a:rPr lang="en-US" altLang="en-US">
                            <a:latin typeface="Cambria Math" panose="02040503050406030204" pitchFamily="18" charset="0"/>
                            <a:ea typeface="Arial" charset="0"/>
                            <a:cs typeface="Arial" charset="0"/>
                          </a:rPr>
                          <m:t>l</m:t>
                        </m:r>
                        <m:r>
                          <m:rPr>
                            <m:sty m:val="p"/>
                          </m:rPr>
                          <a:rPr lang="en-US" altLang="en-US">
                            <a:latin typeface="Cambria Math" panose="02040503050406030204" pitchFamily="18" charset="0"/>
                            <a:ea typeface="Arial" charset="0"/>
                            <a:cs typeface="Arial" charset="0"/>
                          </a:rPr>
                          <m:t>n</m:t>
                        </m:r>
                      </m:fName>
                      <m:e>
                        <m:d>
                          <m:dPr>
                            <m:ctrlPr>
                              <a:rPr lang="en-US" altLang="en-US" i="1">
                                <a:latin typeface="Cambria Math" panose="02040503050406030204" pitchFamily="18" charset="0"/>
                                <a:ea typeface="Arial" charset="0"/>
                                <a:cs typeface="Arial" charset="0"/>
                              </a:rPr>
                            </m:ctrlPr>
                          </m:dPr>
                          <m:e>
                            <m:f>
                              <m:fPr>
                                <m:ctrlPr>
                                  <a:rPr lang="en-US" altLang="en-US" i="1">
                                    <a:latin typeface="Cambria Math" panose="02040503050406030204" pitchFamily="18" charset="0"/>
                                    <a:cs typeface="Arial" charset="0"/>
                                  </a:rPr>
                                </m:ctrlPr>
                              </m:fPr>
                              <m:num>
                                <m:r>
                                  <a:rPr lang="en-US" altLang="en-US" i="1">
                                    <a:latin typeface="Cambria Math" panose="02040503050406030204" pitchFamily="18" charset="0"/>
                                    <a:cs typeface="Arial" charset="0"/>
                                  </a:rPr>
                                  <m:t>𝑝</m:t>
                                </m:r>
                              </m:num>
                              <m:den>
                                <m:r>
                                  <a:rPr lang="en-US" altLang="en-US" i="1">
                                    <a:latin typeface="Cambria Math" panose="02040503050406030204" pitchFamily="18" charset="0"/>
                                    <a:cs typeface="Arial" charset="0"/>
                                  </a:rPr>
                                  <m:t>1−</m:t>
                                </m:r>
                                <m:r>
                                  <a:rPr lang="en-US" altLang="en-US" i="1">
                                    <a:latin typeface="Cambria Math" panose="02040503050406030204" pitchFamily="18" charset="0"/>
                                    <a:cs typeface="Arial" charset="0"/>
                                  </a:rPr>
                                  <m:t>𝑝</m:t>
                                </m:r>
                              </m:den>
                            </m:f>
                          </m:e>
                        </m:d>
                      </m:e>
                    </m:func>
                    <m:r>
                      <a:rPr lang="en-US" altLang="en-US" i="1">
                        <a:latin typeface="Cambria Math" panose="02040503050406030204" pitchFamily="18" charset="0"/>
                        <a:ea typeface="Arial" charset="0"/>
                        <a:cs typeface="Arial" charset="0"/>
                      </a:rPr>
                      <m:t>=</m:t>
                    </m:r>
                    <m:r>
                      <a:rPr lang="en-US" altLang="en-US" i="1">
                        <a:latin typeface="Cambria Math" panose="02040503050406030204" pitchFamily="18" charset="0"/>
                        <a:ea typeface="Arial" charset="0"/>
                        <a:cs typeface="Arial" charset="0"/>
                      </a:rPr>
                      <m:t>−4.077+1.5046∗</m:t>
                    </m:r>
                    <m:r>
                      <a:rPr lang="en-US" altLang="en-US" i="1">
                        <a:latin typeface="Cambria Math" panose="02040503050406030204" pitchFamily="18" charset="0"/>
                        <a:ea typeface="Arial" charset="0"/>
                        <a:cs typeface="Arial" charset="0"/>
                      </a:rPr>
                      <m:t>𝑠𝑡𝑢𝑑𝑦</m:t>
                    </m:r>
                    <m:r>
                      <a:rPr lang="en-US" altLang="en-US" i="1">
                        <a:latin typeface="Cambria Math" panose="02040503050406030204" pitchFamily="18" charset="0"/>
                        <a:ea typeface="Arial" charset="0"/>
                        <a:cs typeface="Arial" charset="0"/>
                      </a:rPr>
                      <m:t>_</m:t>
                    </m:r>
                    <m:r>
                      <a:rPr lang="en-US" altLang="en-US" i="1">
                        <a:latin typeface="Cambria Math" panose="02040503050406030204" pitchFamily="18" charset="0"/>
                        <a:ea typeface="Arial" charset="0"/>
                        <a:cs typeface="Arial" charset="0"/>
                      </a:rPr>
                      <m:t>h𝑟𝑠</m:t>
                    </m:r>
                  </m:oMath>
                </a14:m>
                <a:endParaRPr lang="en-US" dirty="0"/>
              </a:p>
              <a:p>
                <a:pPr lvl="1"/>
                <a:r>
                  <a:rPr lang="en-US" dirty="0"/>
                  <a:t>For every additional unit increase in </a:t>
                </a:r>
                <a14:m>
                  <m:oMath xmlns:m="http://schemas.openxmlformats.org/officeDocument/2006/math">
                    <m:r>
                      <a:rPr lang="en-US" altLang="en-US" i="1">
                        <a:latin typeface="Cambria Math" panose="02040503050406030204" pitchFamily="18" charset="0"/>
                        <a:ea typeface="Arial" charset="0"/>
                        <a:cs typeface="Arial" charset="0"/>
                      </a:rPr>
                      <m:t>𝑠𝑡𝑢𝑑𝑦</m:t>
                    </m:r>
                    <m:r>
                      <a:rPr lang="en-US" altLang="en-US" i="1">
                        <a:latin typeface="Cambria Math" panose="02040503050406030204" pitchFamily="18" charset="0"/>
                        <a:ea typeface="Arial" charset="0"/>
                        <a:cs typeface="Arial" charset="0"/>
                      </a:rPr>
                      <m:t>_</m:t>
                    </m:r>
                    <m:r>
                      <a:rPr lang="en-US" altLang="en-US" i="1">
                        <a:latin typeface="Cambria Math" panose="02040503050406030204" pitchFamily="18" charset="0"/>
                        <a:ea typeface="Arial" charset="0"/>
                        <a:cs typeface="Arial" charset="0"/>
                      </a:rPr>
                      <m:t>h𝑟𝑠</m:t>
                    </m:r>
                  </m:oMath>
                </a14:m>
                <a:r>
                  <a:rPr lang="en-US" dirty="0"/>
                  <a:t>, </a:t>
                </a:r>
                <a14:m>
                  <m:oMath xmlns:m="http://schemas.openxmlformats.org/officeDocument/2006/math">
                    <m:func>
                      <m:funcPr>
                        <m:ctrlPr>
                          <a:rPr lang="en-US" altLang="en-US" i="1">
                            <a:latin typeface="Cambria Math" panose="02040503050406030204" pitchFamily="18" charset="0"/>
                            <a:ea typeface="Arial" charset="0"/>
                            <a:cs typeface="Arial" charset="0"/>
                          </a:rPr>
                        </m:ctrlPr>
                      </m:funcPr>
                      <m:fName>
                        <m:r>
                          <m:rPr>
                            <m:sty m:val="p"/>
                          </m:rPr>
                          <a:rPr lang="en-US" altLang="en-US">
                            <a:latin typeface="Cambria Math" panose="02040503050406030204" pitchFamily="18" charset="0"/>
                            <a:ea typeface="Arial" charset="0"/>
                            <a:cs typeface="Arial" charset="0"/>
                          </a:rPr>
                          <m:t>ln</m:t>
                        </m:r>
                      </m:fName>
                      <m:e>
                        <m:d>
                          <m:dPr>
                            <m:ctrlPr>
                              <a:rPr lang="en-US" altLang="en-US" i="1">
                                <a:latin typeface="Cambria Math" panose="02040503050406030204" pitchFamily="18" charset="0"/>
                                <a:ea typeface="Arial" charset="0"/>
                                <a:cs typeface="Arial" charset="0"/>
                              </a:rPr>
                            </m:ctrlPr>
                          </m:dPr>
                          <m:e>
                            <m:f>
                              <m:fPr>
                                <m:ctrlPr>
                                  <a:rPr lang="en-US" altLang="en-US" i="1">
                                    <a:latin typeface="Cambria Math" panose="02040503050406030204" pitchFamily="18" charset="0"/>
                                    <a:cs typeface="Arial" charset="0"/>
                                  </a:rPr>
                                </m:ctrlPr>
                              </m:fPr>
                              <m:num>
                                <m:r>
                                  <a:rPr lang="en-US" altLang="en-US" i="1">
                                    <a:latin typeface="Cambria Math" panose="02040503050406030204" pitchFamily="18" charset="0"/>
                                    <a:cs typeface="Arial" charset="0"/>
                                  </a:rPr>
                                  <m:t>𝑝</m:t>
                                </m:r>
                              </m:num>
                              <m:den>
                                <m:r>
                                  <a:rPr lang="en-US" altLang="en-US" i="1">
                                    <a:latin typeface="Cambria Math" panose="02040503050406030204" pitchFamily="18" charset="0"/>
                                    <a:cs typeface="Arial" charset="0"/>
                                  </a:rPr>
                                  <m:t>1−</m:t>
                                </m:r>
                                <m:r>
                                  <a:rPr lang="en-US" altLang="en-US" i="1">
                                    <a:latin typeface="Cambria Math" panose="02040503050406030204" pitchFamily="18" charset="0"/>
                                    <a:cs typeface="Arial" charset="0"/>
                                  </a:rPr>
                                  <m:t>𝑝</m:t>
                                </m:r>
                              </m:den>
                            </m:f>
                          </m:e>
                        </m:d>
                      </m:e>
                    </m:func>
                  </m:oMath>
                </a14:m>
                <a:r>
                  <a:rPr lang="en-US" dirty="0"/>
                  <a:t> increases by 1.5046 units?</a:t>
                </a:r>
              </a:p>
              <a:p>
                <a:pPr lvl="1"/>
                <a:endParaRPr lang="en-US" dirty="0"/>
              </a:p>
              <a:p>
                <a:pPr lvl="1"/>
                <a:endParaRPr lang="en-US" dirty="0"/>
              </a:p>
              <a:p>
                <a:pPr lvl="1"/>
                <a:endParaRPr lang="en-US" dirty="0"/>
              </a:p>
              <a:p>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0554" y="1066868"/>
                <a:ext cx="9838698" cy="4351338"/>
              </a:xfrm>
              <a:blipFill>
                <a:blip r:embed="rId3"/>
                <a:stretch>
                  <a:fillRect l="-644" t="-174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67</a:t>
            </a:fld>
            <a:endParaRPr lang="en-US" dirty="0"/>
          </a:p>
        </p:txBody>
      </p:sp>
    </p:spTree>
    <p:extLst>
      <p:ext uri="{BB962C8B-B14F-4D97-AF65-F5344CB8AC3E}">
        <p14:creationId xmlns:p14="http://schemas.microsoft.com/office/powerpoint/2010/main" val="29391235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554" y="1"/>
            <a:ext cx="10515600" cy="731520"/>
          </a:xfrm>
        </p:spPr>
        <p:txBody>
          <a:bodyPr/>
          <a:lstStyle/>
          <a:p>
            <a:r>
              <a:rPr lang="en-US" dirty="0">
                <a:latin typeface="Calibri" charset="0"/>
                <a:ea typeface="Calibri" charset="0"/>
                <a:cs typeface="Calibri" charset="0"/>
              </a:rPr>
              <a:t>Interpreting Binary Logistic Regression Model Output</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0554" y="1066868"/>
                <a:ext cx="9838698" cy="4351338"/>
              </a:xfrm>
            </p:spPr>
            <p:txBody>
              <a:bodyPr>
                <a:noAutofit/>
              </a:bodyPr>
              <a:lstStyle/>
              <a:p>
                <a:r>
                  <a:rPr lang="en-US" sz="2400" dirty="0"/>
                  <a:t>Interpreting the coefficients from a Logistic Regression model is different from a Linear Regression model</a:t>
                </a:r>
              </a:p>
              <a:p>
                <a:r>
                  <a:rPr lang="en-US" sz="2400" dirty="0"/>
                  <a:t>Consider these results from a fitted logistic regression model</a:t>
                </a:r>
              </a:p>
              <a:p>
                <a:pPr lvl="1"/>
                <a14:m>
                  <m:oMath xmlns:m="http://schemas.openxmlformats.org/officeDocument/2006/math">
                    <m:r>
                      <m:rPr>
                        <m:sty m:val="p"/>
                      </m:rPr>
                      <a:rPr lang="en-US" altLang="en-US">
                        <a:latin typeface="Cambria Math" panose="02040503050406030204" pitchFamily="18" charset="0"/>
                        <a:ea typeface="Arial" charset="0"/>
                        <a:cs typeface="Arial" charset="0"/>
                      </a:rPr>
                      <m:t>ln</m:t>
                    </m:r>
                    <m:r>
                      <a:rPr lang="en-US" altLang="en-US" i="1">
                        <a:latin typeface="Cambria Math" panose="02040503050406030204" pitchFamily="18" charset="0"/>
                        <a:ea typeface="Arial" charset="0"/>
                        <a:cs typeface="Arial" charset="0"/>
                      </a:rPr>
                      <m:t>⁡(</m:t>
                    </m:r>
                    <m:f>
                      <m:fPr>
                        <m:ctrlPr>
                          <a:rPr lang="en-US" altLang="en-US" i="1">
                            <a:latin typeface="Cambria Math" panose="02040503050406030204" pitchFamily="18" charset="0"/>
                            <a:cs typeface="Arial" charset="0"/>
                          </a:rPr>
                        </m:ctrlPr>
                      </m:fPr>
                      <m:num>
                        <m:r>
                          <a:rPr lang="en-US" altLang="en-US" i="1">
                            <a:latin typeface="Cambria Math" panose="02040503050406030204" pitchFamily="18" charset="0"/>
                            <a:cs typeface="Arial" charset="0"/>
                          </a:rPr>
                          <m:t>𝑝</m:t>
                        </m:r>
                      </m:num>
                      <m:den>
                        <m:r>
                          <a:rPr lang="en-US" altLang="en-US" i="1">
                            <a:latin typeface="Cambria Math" panose="02040503050406030204" pitchFamily="18" charset="0"/>
                            <a:cs typeface="Arial" charset="0"/>
                          </a:rPr>
                          <m:t>1−</m:t>
                        </m:r>
                        <m:r>
                          <a:rPr lang="en-US" altLang="en-US" i="1">
                            <a:latin typeface="Cambria Math" panose="02040503050406030204" pitchFamily="18" charset="0"/>
                            <a:cs typeface="Arial" charset="0"/>
                          </a:rPr>
                          <m:t>𝑝</m:t>
                        </m:r>
                      </m:den>
                    </m:f>
                    <m:r>
                      <a:rPr lang="en-US" altLang="en-US" i="1">
                        <a:latin typeface="Cambria Math" panose="02040503050406030204" pitchFamily="18" charset="0"/>
                        <a:cs typeface="Arial" charset="0"/>
                      </a:rPr>
                      <m:t>)</m:t>
                    </m:r>
                    <m:r>
                      <a:rPr lang="en-US" altLang="en-US">
                        <a:latin typeface="Cambria Math" panose="02040503050406030204" pitchFamily="18" charset="0"/>
                        <a:ea typeface="Arial" charset="0"/>
                        <a:cs typeface="Arial" charset="0"/>
                      </a:rPr>
                      <m:t>=</m:t>
                    </m:r>
                    <m:sSub>
                      <m:sSubPr>
                        <m:ctrlPr>
                          <a:rPr lang="en-US" altLang="en-US" i="1">
                            <a:latin typeface="Cambria Math" panose="02040503050406030204" pitchFamily="18" charset="0"/>
                            <a:ea typeface="Cambria Math" panose="02040503050406030204" pitchFamily="18" charset="0"/>
                            <a:cs typeface="Arial" charset="0"/>
                          </a:rPr>
                        </m:ctrlPr>
                      </m:sSubPr>
                      <m:e>
                        <m:r>
                          <a:rPr lang="en-US" altLang="en-US" i="1">
                            <a:latin typeface="Cambria Math" panose="02040503050406030204" pitchFamily="18" charset="0"/>
                            <a:ea typeface="Cambria Math" panose="02040503050406030204" pitchFamily="18" charset="0"/>
                            <a:cs typeface="Arial" charset="0"/>
                          </a:rPr>
                          <m:t>𝛽</m:t>
                        </m:r>
                      </m:e>
                      <m:sub>
                        <m:r>
                          <a:rPr lang="en-US" altLang="en-US" i="1">
                            <a:latin typeface="Cambria Math" panose="02040503050406030204" pitchFamily="18" charset="0"/>
                            <a:ea typeface="Cambria Math" panose="02040503050406030204" pitchFamily="18" charset="0"/>
                            <a:cs typeface="Arial" charset="0"/>
                          </a:rPr>
                          <m:t>0</m:t>
                        </m:r>
                      </m:sub>
                    </m:sSub>
                    <m:r>
                      <a:rPr lang="en-US" altLang="en-US" i="1">
                        <a:latin typeface="Cambria Math" panose="02040503050406030204" pitchFamily="18" charset="0"/>
                        <a:ea typeface="Cambria Math" panose="02040503050406030204" pitchFamily="18" charset="0"/>
                        <a:cs typeface="Arial" charset="0"/>
                      </a:rPr>
                      <m:t>+</m:t>
                    </m:r>
                    <m:sSub>
                      <m:sSubPr>
                        <m:ctrlPr>
                          <a:rPr lang="en-US" altLang="en-US" i="1">
                            <a:latin typeface="Cambria Math" panose="02040503050406030204" pitchFamily="18" charset="0"/>
                            <a:ea typeface="Cambria Math" panose="02040503050406030204" pitchFamily="18" charset="0"/>
                            <a:cs typeface="Arial" charset="0"/>
                          </a:rPr>
                        </m:ctrlPr>
                      </m:sSubPr>
                      <m:e>
                        <m:r>
                          <a:rPr lang="en-US" altLang="en-US" i="1">
                            <a:latin typeface="Cambria Math" panose="02040503050406030204" pitchFamily="18" charset="0"/>
                            <a:ea typeface="Cambria Math" panose="02040503050406030204" pitchFamily="18" charset="0"/>
                            <a:cs typeface="Arial" charset="0"/>
                          </a:rPr>
                          <m:t>𝛽</m:t>
                        </m:r>
                      </m:e>
                      <m:sub>
                        <m:r>
                          <a:rPr lang="en-US" altLang="en-US" i="1">
                            <a:latin typeface="Cambria Math" panose="02040503050406030204" pitchFamily="18" charset="0"/>
                            <a:ea typeface="Cambria Math" panose="02040503050406030204" pitchFamily="18" charset="0"/>
                            <a:cs typeface="Arial" charset="0"/>
                          </a:rPr>
                          <m:t>1</m:t>
                        </m:r>
                      </m:sub>
                    </m:sSub>
                    <m:r>
                      <a:rPr lang="en-US" altLang="en-US" i="1">
                        <a:latin typeface="Cambria Math" panose="02040503050406030204" pitchFamily="18" charset="0"/>
                        <a:ea typeface="Cambria Math" panose="02040503050406030204" pitchFamily="18" charset="0"/>
                        <a:cs typeface="Arial" charset="0"/>
                      </a:rPr>
                      <m:t>∗</m:t>
                    </m:r>
                    <m:r>
                      <a:rPr lang="en-US" altLang="en-US" i="1">
                        <a:latin typeface="Cambria Math" panose="02040503050406030204" pitchFamily="18" charset="0"/>
                        <a:ea typeface="Cambria Math" panose="02040503050406030204" pitchFamily="18" charset="0"/>
                        <a:cs typeface="Arial" charset="0"/>
                      </a:rPr>
                      <m:t>𝑠𝑡𝑢𝑑𝑦</m:t>
                    </m:r>
                    <m:r>
                      <a:rPr lang="en-US" altLang="en-US" i="1">
                        <a:latin typeface="Cambria Math" panose="02040503050406030204" pitchFamily="18" charset="0"/>
                        <a:ea typeface="Cambria Math" panose="02040503050406030204" pitchFamily="18" charset="0"/>
                        <a:cs typeface="Arial" charset="0"/>
                      </a:rPr>
                      <m:t>_</m:t>
                    </m:r>
                    <m:r>
                      <a:rPr lang="en-US" altLang="en-US" i="1">
                        <a:latin typeface="Cambria Math" panose="02040503050406030204" pitchFamily="18" charset="0"/>
                        <a:ea typeface="Cambria Math" panose="02040503050406030204" pitchFamily="18" charset="0"/>
                        <a:cs typeface="Arial" charset="0"/>
                      </a:rPr>
                      <m:t>h𝑟𝑠</m:t>
                    </m:r>
                  </m:oMath>
                </a14:m>
                <a:endParaRPr lang="en-US" dirty="0"/>
              </a:p>
              <a:p>
                <a:pPr lvl="1"/>
                <a14:m>
                  <m:oMath xmlns:m="http://schemas.openxmlformats.org/officeDocument/2006/math">
                    <m:sSub>
                      <m:sSubPr>
                        <m:ctrlPr>
                          <a:rPr lang="en-US" altLang="en-US" i="1">
                            <a:latin typeface="Cambria Math" panose="02040503050406030204" pitchFamily="18" charset="0"/>
                            <a:ea typeface="Cambria Math" panose="02040503050406030204" pitchFamily="18" charset="0"/>
                            <a:cs typeface="Arial" charset="0"/>
                          </a:rPr>
                        </m:ctrlPr>
                      </m:sSubPr>
                      <m:e>
                        <m:r>
                          <a:rPr lang="en-US" altLang="en-US" i="1">
                            <a:latin typeface="Cambria Math" panose="02040503050406030204" pitchFamily="18" charset="0"/>
                            <a:ea typeface="Cambria Math" panose="02040503050406030204" pitchFamily="18" charset="0"/>
                            <a:cs typeface="Arial" charset="0"/>
                          </a:rPr>
                          <m:t>𝛽</m:t>
                        </m:r>
                      </m:e>
                      <m:sub>
                        <m:r>
                          <a:rPr lang="en-US" altLang="en-US" i="1">
                            <a:latin typeface="Cambria Math" panose="02040503050406030204" pitchFamily="18" charset="0"/>
                            <a:ea typeface="Cambria Math" panose="02040503050406030204" pitchFamily="18" charset="0"/>
                            <a:cs typeface="Arial" charset="0"/>
                          </a:rPr>
                          <m:t>0</m:t>
                        </m:r>
                      </m:sub>
                    </m:sSub>
                    <m:r>
                      <a:rPr lang="en-US" altLang="en-US" i="1">
                        <a:latin typeface="Cambria Math" panose="02040503050406030204" pitchFamily="18" charset="0"/>
                        <a:ea typeface="Cambria Math" panose="02040503050406030204" pitchFamily="18" charset="0"/>
                        <a:cs typeface="Arial" charset="0"/>
                      </a:rPr>
                      <m:t>=−4.077</m:t>
                    </m:r>
                  </m:oMath>
                </a14:m>
                <a:endParaRPr lang="en-US" dirty="0"/>
              </a:p>
              <a:p>
                <a:pPr lvl="1"/>
                <a14:m>
                  <m:oMath xmlns:m="http://schemas.openxmlformats.org/officeDocument/2006/math">
                    <m:sSub>
                      <m:sSubPr>
                        <m:ctrlPr>
                          <a:rPr lang="en-US" altLang="en-US" i="1">
                            <a:latin typeface="Cambria Math" panose="02040503050406030204" pitchFamily="18" charset="0"/>
                            <a:ea typeface="Cambria Math" panose="02040503050406030204" pitchFamily="18" charset="0"/>
                            <a:cs typeface="Arial" charset="0"/>
                          </a:rPr>
                        </m:ctrlPr>
                      </m:sSubPr>
                      <m:e>
                        <m:r>
                          <a:rPr lang="en-US" altLang="en-US" i="1">
                            <a:latin typeface="Cambria Math" panose="02040503050406030204" pitchFamily="18" charset="0"/>
                            <a:ea typeface="Cambria Math" panose="02040503050406030204" pitchFamily="18" charset="0"/>
                            <a:cs typeface="Arial" charset="0"/>
                          </a:rPr>
                          <m:t>𝛽</m:t>
                        </m:r>
                      </m:e>
                      <m:sub>
                        <m:r>
                          <a:rPr lang="en-US" altLang="en-US" i="1">
                            <a:latin typeface="Cambria Math" panose="02040503050406030204" pitchFamily="18" charset="0"/>
                            <a:ea typeface="Cambria Math" panose="02040503050406030204" pitchFamily="18" charset="0"/>
                            <a:cs typeface="Arial" charset="0"/>
                          </a:rPr>
                          <m:t>1</m:t>
                        </m:r>
                      </m:sub>
                    </m:sSub>
                    <m:r>
                      <a:rPr lang="en-US" altLang="en-US" i="1">
                        <a:latin typeface="Cambria Math" panose="02040503050406030204" pitchFamily="18" charset="0"/>
                        <a:ea typeface="Cambria Math" panose="02040503050406030204" pitchFamily="18" charset="0"/>
                        <a:cs typeface="Arial" charset="0"/>
                      </a:rPr>
                      <m:t>=1.5046 </m:t>
                    </m:r>
                  </m:oMath>
                </a14:m>
                <a:endParaRPr lang="en-US" dirty="0"/>
              </a:p>
              <a:p>
                <a:pPr lvl="1"/>
                <a14:m>
                  <m:oMath xmlns:m="http://schemas.openxmlformats.org/officeDocument/2006/math">
                    <m:func>
                      <m:funcPr>
                        <m:ctrlPr>
                          <a:rPr lang="en-US" altLang="en-US" i="1">
                            <a:latin typeface="Cambria Math" panose="02040503050406030204" pitchFamily="18" charset="0"/>
                            <a:ea typeface="Arial" charset="0"/>
                            <a:cs typeface="Arial" charset="0"/>
                          </a:rPr>
                        </m:ctrlPr>
                      </m:funcPr>
                      <m:fName>
                        <m:r>
                          <m:rPr>
                            <m:sty m:val="p"/>
                          </m:rPr>
                          <a:rPr lang="en-US" altLang="en-US">
                            <a:latin typeface="Cambria Math" panose="02040503050406030204" pitchFamily="18" charset="0"/>
                            <a:ea typeface="Arial" charset="0"/>
                            <a:cs typeface="Arial" charset="0"/>
                          </a:rPr>
                          <m:t>ln</m:t>
                        </m:r>
                      </m:fName>
                      <m:e>
                        <m:d>
                          <m:dPr>
                            <m:ctrlPr>
                              <a:rPr lang="en-US" altLang="en-US" i="1">
                                <a:latin typeface="Cambria Math" panose="02040503050406030204" pitchFamily="18" charset="0"/>
                                <a:ea typeface="Arial" charset="0"/>
                                <a:cs typeface="Arial" charset="0"/>
                              </a:rPr>
                            </m:ctrlPr>
                          </m:dPr>
                          <m:e>
                            <m:f>
                              <m:fPr>
                                <m:ctrlPr>
                                  <a:rPr lang="en-US" altLang="en-US" i="1">
                                    <a:latin typeface="Cambria Math" panose="02040503050406030204" pitchFamily="18" charset="0"/>
                                    <a:cs typeface="Arial" charset="0"/>
                                  </a:rPr>
                                </m:ctrlPr>
                              </m:fPr>
                              <m:num>
                                <m:r>
                                  <a:rPr lang="en-US" altLang="en-US" i="1">
                                    <a:latin typeface="Cambria Math" panose="02040503050406030204" pitchFamily="18" charset="0"/>
                                    <a:cs typeface="Arial" charset="0"/>
                                  </a:rPr>
                                  <m:t>𝑝</m:t>
                                </m:r>
                              </m:num>
                              <m:den>
                                <m:r>
                                  <a:rPr lang="en-US" altLang="en-US" i="1">
                                    <a:latin typeface="Cambria Math" panose="02040503050406030204" pitchFamily="18" charset="0"/>
                                    <a:cs typeface="Arial" charset="0"/>
                                  </a:rPr>
                                  <m:t>1−</m:t>
                                </m:r>
                                <m:r>
                                  <a:rPr lang="en-US" altLang="en-US" i="1">
                                    <a:latin typeface="Cambria Math" panose="02040503050406030204" pitchFamily="18" charset="0"/>
                                    <a:cs typeface="Arial" charset="0"/>
                                  </a:rPr>
                                  <m:t>𝑝</m:t>
                                </m:r>
                              </m:den>
                            </m:f>
                          </m:e>
                        </m:d>
                      </m:e>
                    </m:func>
                    <m:r>
                      <a:rPr lang="en-US" altLang="en-US" i="1">
                        <a:latin typeface="Cambria Math" panose="02040503050406030204" pitchFamily="18" charset="0"/>
                        <a:ea typeface="Arial" charset="0"/>
                        <a:cs typeface="Arial" charset="0"/>
                      </a:rPr>
                      <m:t>=−4.077+1.5046∗</m:t>
                    </m:r>
                    <m:r>
                      <a:rPr lang="en-US" altLang="en-US" i="1">
                        <a:latin typeface="Cambria Math" panose="02040503050406030204" pitchFamily="18" charset="0"/>
                        <a:ea typeface="Arial" charset="0"/>
                        <a:cs typeface="Arial" charset="0"/>
                      </a:rPr>
                      <m:t>𝑠𝑡𝑢𝑑𝑦</m:t>
                    </m:r>
                    <m:r>
                      <a:rPr lang="en-US" altLang="en-US" i="1">
                        <a:latin typeface="Cambria Math" panose="02040503050406030204" pitchFamily="18" charset="0"/>
                        <a:ea typeface="Arial" charset="0"/>
                        <a:cs typeface="Arial" charset="0"/>
                      </a:rPr>
                      <m:t>_</m:t>
                    </m:r>
                    <m:r>
                      <a:rPr lang="en-US" altLang="en-US" i="1">
                        <a:latin typeface="Cambria Math" panose="02040503050406030204" pitchFamily="18" charset="0"/>
                        <a:ea typeface="Arial" charset="0"/>
                        <a:cs typeface="Arial" charset="0"/>
                      </a:rPr>
                      <m:t>h𝑟𝑠</m:t>
                    </m:r>
                  </m:oMath>
                </a14:m>
                <a:endParaRPr lang="en-US" dirty="0"/>
              </a:p>
              <a:p>
                <a:pPr lvl="1"/>
                <a:r>
                  <a:rPr lang="en-US" dirty="0"/>
                  <a:t>For every additional unit increase in </a:t>
                </a:r>
                <a14:m>
                  <m:oMath xmlns:m="http://schemas.openxmlformats.org/officeDocument/2006/math">
                    <m:r>
                      <a:rPr lang="en-US" altLang="en-US" i="1">
                        <a:latin typeface="Cambria Math" panose="02040503050406030204" pitchFamily="18" charset="0"/>
                        <a:ea typeface="Arial" charset="0"/>
                        <a:cs typeface="Arial" charset="0"/>
                      </a:rPr>
                      <m:t>𝑠𝑡𝑢𝑑𝑦</m:t>
                    </m:r>
                    <m:r>
                      <a:rPr lang="en-US" altLang="en-US" i="1">
                        <a:latin typeface="Cambria Math" panose="02040503050406030204" pitchFamily="18" charset="0"/>
                        <a:ea typeface="Arial" charset="0"/>
                        <a:cs typeface="Arial" charset="0"/>
                      </a:rPr>
                      <m:t>_</m:t>
                    </m:r>
                    <m:r>
                      <a:rPr lang="en-US" altLang="en-US" i="1">
                        <a:latin typeface="Cambria Math" panose="02040503050406030204" pitchFamily="18" charset="0"/>
                        <a:ea typeface="Arial" charset="0"/>
                        <a:cs typeface="Arial" charset="0"/>
                      </a:rPr>
                      <m:t>h𝑟𝑠</m:t>
                    </m:r>
                  </m:oMath>
                </a14:m>
                <a:r>
                  <a:rPr lang="en-US" dirty="0"/>
                  <a:t>, </a:t>
                </a:r>
                <a14:m>
                  <m:oMath xmlns:m="http://schemas.openxmlformats.org/officeDocument/2006/math">
                    <m:func>
                      <m:funcPr>
                        <m:ctrlPr>
                          <a:rPr lang="en-US" altLang="en-US" i="1">
                            <a:latin typeface="Cambria Math" panose="02040503050406030204" pitchFamily="18" charset="0"/>
                            <a:ea typeface="Arial" charset="0"/>
                            <a:cs typeface="Arial" charset="0"/>
                          </a:rPr>
                        </m:ctrlPr>
                      </m:funcPr>
                      <m:fName>
                        <m:r>
                          <m:rPr>
                            <m:sty m:val="p"/>
                          </m:rPr>
                          <a:rPr lang="en-US" altLang="en-US">
                            <a:latin typeface="Cambria Math" panose="02040503050406030204" pitchFamily="18" charset="0"/>
                            <a:ea typeface="Arial" charset="0"/>
                            <a:cs typeface="Arial" charset="0"/>
                          </a:rPr>
                          <m:t>ln</m:t>
                        </m:r>
                      </m:fName>
                      <m:e>
                        <m:d>
                          <m:dPr>
                            <m:ctrlPr>
                              <a:rPr lang="en-US" altLang="en-US" i="1">
                                <a:latin typeface="Cambria Math" panose="02040503050406030204" pitchFamily="18" charset="0"/>
                                <a:ea typeface="Arial" charset="0"/>
                                <a:cs typeface="Arial" charset="0"/>
                              </a:rPr>
                            </m:ctrlPr>
                          </m:dPr>
                          <m:e>
                            <m:f>
                              <m:fPr>
                                <m:ctrlPr>
                                  <a:rPr lang="en-US" altLang="en-US" i="1">
                                    <a:latin typeface="Cambria Math" panose="02040503050406030204" pitchFamily="18" charset="0"/>
                                    <a:cs typeface="Arial" charset="0"/>
                                  </a:rPr>
                                </m:ctrlPr>
                              </m:fPr>
                              <m:num>
                                <m:r>
                                  <a:rPr lang="en-US" altLang="en-US" i="1">
                                    <a:latin typeface="Cambria Math" panose="02040503050406030204" pitchFamily="18" charset="0"/>
                                    <a:cs typeface="Arial" charset="0"/>
                                  </a:rPr>
                                  <m:t>𝑝</m:t>
                                </m:r>
                              </m:num>
                              <m:den>
                                <m:r>
                                  <a:rPr lang="en-US" altLang="en-US" i="1">
                                    <a:latin typeface="Cambria Math" panose="02040503050406030204" pitchFamily="18" charset="0"/>
                                    <a:cs typeface="Arial" charset="0"/>
                                  </a:rPr>
                                  <m:t>1−</m:t>
                                </m:r>
                                <m:r>
                                  <a:rPr lang="en-US" altLang="en-US" i="1">
                                    <a:latin typeface="Cambria Math" panose="02040503050406030204" pitchFamily="18" charset="0"/>
                                    <a:cs typeface="Arial" charset="0"/>
                                  </a:rPr>
                                  <m:t>𝑝</m:t>
                                </m:r>
                              </m:den>
                            </m:f>
                          </m:e>
                        </m:d>
                      </m:e>
                    </m:func>
                  </m:oMath>
                </a14:m>
                <a:r>
                  <a:rPr lang="en-US" dirty="0"/>
                  <a:t> increases by 1.5046 units?</a:t>
                </a:r>
              </a:p>
              <a:p>
                <a:pPr lvl="1"/>
                <a:r>
                  <a:rPr lang="en-US" dirty="0"/>
                  <a:t>But what does that mean?</a:t>
                </a:r>
              </a:p>
              <a:p>
                <a:pPr lvl="1"/>
                <a:endParaRPr lang="en-US" dirty="0"/>
              </a:p>
              <a:p>
                <a:pPr lvl="1"/>
                <a:endParaRPr lang="en-US" dirty="0"/>
              </a:p>
              <a:p>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0554" y="1066868"/>
                <a:ext cx="9838698" cy="4351338"/>
              </a:xfrm>
              <a:blipFill>
                <a:blip r:embed="rId3"/>
                <a:stretch>
                  <a:fillRect l="-644" t="-1749" b="-466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68</a:t>
            </a:fld>
            <a:endParaRPr lang="en-US" dirty="0"/>
          </a:p>
        </p:txBody>
      </p:sp>
    </p:spTree>
    <p:extLst>
      <p:ext uri="{BB962C8B-B14F-4D97-AF65-F5344CB8AC3E}">
        <p14:creationId xmlns:p14="http://schemas.microsoft.com/office/powerpoint/2010/main" val="36153448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554" y="1"/>
            <a:ext cx="10515600" cy="731520"/>
          </a:xfrm>
        </p:spPr>
        <p:txBody>
          <a:bodyPr/>
          <a:lstStyle/>
          <a:p>
            <a:r>
              <a:rPr lang="en-US" dirty="0">
                <a:latin typeface="Calibri" charset="0"/>
                <a:ea typeface="Calibri" charset="0"/>
                <a:cs typeface="Calibri" charset="0"/>
              </a:rPr>
              <a:t>Interpreting Binary Logistic Regression Model Output</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0553" y="1066868"/>
                <a:ext cx="11389203" cy="4351338"/>
              </a:xfrm>
            </p:spPr>
            <p:txBody>
              <a:bodyPr>
                <a:normAutofit/>
              </a:bodyPr>
              <a:lstStyle/>
              <a:p>
                <a:r>
                  <a:rPr lang="en-US" altLang="en-US" sz="2400" b="0" dirty="0">
                    <a:ea typeface="Arial" charset="0"/>
                    <a:cs typeface="Arial" charset="0"/>
                  </a:rPr>
                  <a:t>If we have </a:t>
                </a:r>
              </a:p>
              <a:p>
                <a:pPr marL="0" indent="0">
                  <a:buNone/>
                </a:pPr>
                <a14:m>
                  <m:oMathPara xmlns:m="http://schemas.openxmlformats.org/officeDocument/2006/math">
                    <m:oMathParaPr>
                      <m:jc m:val="centerGroup"/>
                    </m:oMathParaPr>
                    <m:oMath xmlns:m="http://schemas.openxmlformats.org/officeDocument/2006/math">
                      <m:sSup>
                        <m:sSupPr>
                          <m:ctrlPr>
                            <a:rPr lang="en-US" altLang="en-US" sz="2400" b="0" i="1" smtClean="0">
                              <a:latin typeface="Cambria Math" panose="02040503050406030204" pitchFamily="18" charset="0"/>
                              <a:ea typeface="Arial" charset="0"/>
                              <a:cs typeface="Arial" charset="0"/>
                            </a:rPr>
                          </m:ctrlPr>
                        </m:sSupPr>
                        <m:e>
                          <m:r>
                            <m:rPr>
                              <m:sty m:val="p"/>
                            </m:rPr>
                            <a:rPr lang="en-US" altLang="en-US" sz="2400" b="0" i="0" smtClean="0">
                              <a:latin typeface="Cambria Math" panose="02040503050406030204" pitchFamily="18" charset="0"/>
                              <a:ea typeface="Arial" charset="0"/>
                              <a:cs typeface="Arial" charset="0"/>
                            </a:rPr>
                            <m:t>y</m:t>
                          </m:r>
                        </m:e>
                        <m:sup>
                          <m:r>
                            <a:rPr lang="en-US" altLang="en-US" sz="2400" b="0" i="1" smtClean="0">
                              <a:latin typeface="Cambria Math" panose="02040503050406030204" pitchFamily="18" charset="0"/>
                              <a:ea typeface="Arial" charset="0"/>
                              <a:cs typeface="Arial" charset="0"/>
                            </a:rPr>
                            <m:t>∗</m:t>
                          </m:r>
                        </m:sup>
                      </m:sSup>
                      <m:r>
                        <a:rPr lang="en-US" altLang="en-US" sz="2400" b="0" i="1" smtClean="0">
                          <a:latin typeface="Cambria Math" panose="02040503050406030204" pitchFamily="18" charset="0"/>
                          <a:ea typeface="Arial" charset="0"/>
                          <a:cs typeface="Arial" charset="0"/>
                        </a:rPr>
                        <m:t>=</m:t>
                      </m:r>
                      <m:r>
                        <a:rPr lang="en-US" altLang="en-US" sz="2400" b="0" i="1" smtClean="0">
                          <a:latin typeface="Cambria Math" panose="02040503050406030204" pitchFamily="18" charset="0"/>
                          <a:ea typeface="Arial" charset="0"/>
                          <a:cs typeface="Arial" charset="0"/>
                        </a:rPr>
                        <m:t>𝑙𝑜𝑔𝑖𝑡</m:t>
                      </m:r>
                      <m:r>
                        <a:rPr lang="en-US" altLang="en-US" sz="2400" b="0" i="1" smtClean="0">
                          <a:latin typeface="Cambria Math" panose="02040503050406030204" pitchFamily="18" charset="0"/>
                          <a:ea typeface="Arial" charset="0"/>
                          <a:cs typeface="Arial" charset="0"/>
                        </a:rPr>
                        <m:t>=</m:t>
                      </m:r>
                      <m:func>
                        <m:funcPr>
                          <m:ctrlPr>
                            <a:rPr lang="en-US" altLang="en-US" sz="2400" b="0" i="1" smtClean="0">
                              <a:latin typeface="Cambria Math" panose="02040503050406030204" pitchFamily="18" charset="0"/>
                              <a:ea typeface="Arial" charset="0"/>
                              <a:cs typeface="Arial" charset="0"/>
                            </a:rPr>
                          </m:ctrlPr>
                        </m:funcPr>
                        <m:fName>
                          <m:r>
                            <m:rPr>
                              <m:sty m:val="p"/>
                            </m:rPr>
                            <a:rPr lang="en-US" altLang="en-US" sz="2400" b="0" i="0" smtClean="0">
                              <a:latin typeface="Cambria Math" panose="02040503050406030204" pitchFamily="18" charset="0"/>
                              <a:ea typeface="Arial" charset="0"/>
                              <a:cs typeface="Arial" charset="0"/>
                            </a:rPr>
                            <m:t>l</m:t>
                          </m:r>
                          <m:r>
                            <m:rPr>
                              <m:sty m:val="p"/>
                            </m:rPr>
                            <a:rPr lang="en-US" altLang="en-US" sz="2400">
                              <a:latin typeface="Cambria Math" panose="02040503050406030204" pitchFamily="18" charset="0"/>
                              <a:ea typeface="Arial" charset="0"/>
                              <a:cs typeface="Arial" charset="0"/>
                            </a:rPr>
                            <m:t>n</m:t>
                          </m:r>
                        </m:fName>
                        <m:e>
                          <m:d>
                            <m:dPr>
                              <m:ctrlPr>
                                <a:rPr lang="en-US" altLang="en-US" sz="2400" i="1">
                                  <a:latin typeface="Cambria Math" panose="02040503050406030204" pitchFamily="18" charset="0"/>
                                  <a:ea typeface="Arial" charset="0"/>
                                  <a:cs typeface="Arial" charset="0"/>
                                </a:rPr>
                              </m:ctrlPr>
                            </m:dPr>
                            <m:e>
                              <m:f>
                                <m:fPr>
                                  <m:ctrlPr>
                                    <a:rPr lang="en-US" altLang="en-US" sz="2400" i="1">
                                      <a:latin typeface="Cambria Math" panose="02040503050406030204" pitchFamily="18" charset="0"/>
                                      <a:cs typeface="Arial" charset="0"/>
                                    </a:rPr>
                                  </m:ctrlPr>
                                </m:fPr>
                                <m:num>
                                  <m:r>
                                    <a:rPr lang="en-US" altLang="en-US" sz="2400" i="1">
                                      <a:latin typeface="Cambria Math" panose="02040503050406030204" pitchFamily="18" charset="0"/>
                                      <a:cs typeface="Arial" charset="0"/>
                                    </a:rPr>
                                    <m:t>𝑝</m:t>
                                  </m:r>
                                </m:num>
                                <m:den>
                                  <m:r>
                                    <a:rPr lang="en-US" altLang="en-US" sz="2400" i="1">
                                      <a:latin typeface="Cambria Math" panose="02040503050406030204" pitchFamily="18" charset="0"/>
                                      <a:cs typeface="Arial" charset="0"/>
                                    </a:rPr>
                                    <m:t>1−</m:t>
                                  </m:r>
                                  <m:r>
                                    <a:rPr lang="en-US" altLang="en-US" sz="2400" i="1">
                                      <a:latin typeface="Cambria Math" panose="02040503050406030204" pitchFamily="18" charset="0"/>
                                      <a:cs typeface="Arial" charset="0"/>
                                    </a:rPr>
                                    <m:t>𝑝</m:t>
                                  </m:r>
                                </m:den>
                              </m:f>
                            </m:e>
                          </m:d>
                        </m:e>
                      </m:func>
                      <m:r>
                        <a:rPr lang="en-US" altLang="en-US" sz="2400" i="1">
                          <a:latin typeface="Cambria Math" panose="02040503050406030204" pitchFamily="18" charset="0"/>
                          <a:ea typeface="Arial" charset="0"/>
                          <a:cs typeface="Arial" charset="0"/>
                        </a:rPr>
                        <m:t>=</m:t>
                      </m:r>
                      <m:sSub>
                        <m:sSubPr>
                          <m:ctrlPr>
                            <a:rPr lang="en-US" altLang="en-US" sz="2400" i="1">
                              <a:latin typeface="Cambria Math" panose="02040503050406030204" pitchFamily="18" charset="0"/>
                              <a:ea typeface="Cambria Math" panose="02040503050406030204" pitchFamily="18" charset="0"/>
                              <a:cs typeface="Arial" charset="0"/>
                            </a:rPr>
                          </m:ctrlPr>
                        </m:sSubPr>
                        <m:e>
                          <m:r>
                            <a:rPr lang="en-US" altLang="en-US" sz="2400" i="1">
                              <a:latin typeface="Cambria Math" panose="02040503050406030204" pitchFamily="18" charset="0"/>
                              <a:ea typeface="Cambria Math" panose="02040503050406030204" pitchFamily="18" charset="0"/>
                              <a:cs typeface="Arial" charset="0"/>
                            </a:rPr>
                            <m:t>𝛽</m:t>
                          </m:r>
                        </m:e>
                        <m:sub>
                          <m:r>
                            <a:rPr lang="en-US" altLang="en-US" sz="2400" i="1">
                              <a:latin typeface="Cambria Math" panose="02040503050406030204" pitchFamily="18" charset="0"/>
                              <a:ea typeface="Cambria Math" panose="02040503050406030204" pitchFamily="18" charset="0"/>
                              <a:cs typeface="Arial" charset="0"/>
                            </a:rPr>
                            <m:t>0</m:t>
                          </m:r>
                        </m:sub>
                      </m:sSub>
                      <m:r>
                        <a:rPr lang="en-US" altLang="en-US" sz="2400" i="1">
                          <a:latin typeface="Cambria Math" panose="02040503050406030204" pitchFamily="18" charset="0"/>
                          <a:ea typeface="Cambria Math" panose="02040503050406030204" pitchFamily="18" charset="0"/>
                          <a:cs typeface="Arial" charset="0"/>
                        </a:rPr>
                        <m:t>+</m:t>
                      </m:r>
                      <m:sSub>
                        <m:sSubPr>
                          <m:ctrlPr>
                            <a:rPr lang="en-US" altLang="en-US" sz="2400" i="1">
                              <a:latin typeface="Cambria Math" panose="02040503050406030204" pitchFamily="18" charset="0"/>
                              <a:ea typeface="Cambria Math" panose="02040503050406030204" pitchFamily="18" charset="0"/>
                              <a:cs typeface="Arial" charset="0"/>
                            </a:rPr>
                          </m:ctrlPr>
                        </m:sSubPr>
                        <m:e>
                          <m:r>
                            <a:rPr lang="en-US" altLang="en-US" sz="2400" i="1">
                              <a:latin typeface="Cambria Math" panose="02040503050406030204" pitchFamily="18" charset="0"/>
                              <a:ea typeface="Cambria Math" panose="02040503050406030204" pitchFamily="18" charset="0"/>
                              <a:cs typeface="Arial" charset="0"/>
                            </a:rPr>
                            <m:t>𝛽</m:t>
                          </m:r>
                        </m:e>
                        <m:sub>
                          <m:r>
                            <a:rPr lang="en-US" altLang="en-US" sz="2400" i="1">
                              <a:latin typeface="Cambria Math" panose="02040503050406030204" pitchFamily="18" charset="0"/>
                              <a:ea typeface="Cambria Math" panose="02040503050406030204" pitchFamily="18" charset="0"/>
                              <a:cs typeface="Arial" charset="0"/>
                            </a:rPr>
                            <m:t>1</m:t>
                          </m:r>
                        </m:sub>
                      </m:sSub>
                      <m:r>
                        <a:rPr lang="en-US" altLang="en-US" sz="2400" i="1">
                          <a:latin typeface="Cambria Math" panose="02040503050406030204" pitchFamily="18" charset="0"/>
                          <a:ea typeface="Cambria Math" panose="02040503050406030204" pitchFamily="18" charset="0"/>
                          <a:cs typeface="Arial" charset="0"/>
                        </a:rPr>
                        <m:t>∗</m:t>
                      </m:r>
                      <m:r>
                        <a:rPr lang="en-US" altLang="en-US" sz="2400" i="1">
                          <a:latin typeface="Cambria Math" panose="02040503050406030204" pitchFamily="18" charset="0"/>
                          <a:ea typeface="Cambria Math" panose="02040503050406030204" pitchFamily="18" charset="0"/>
                          <a:cs typeface="Arial" charset="0"/>
                        </a:rPr>
                        <m:t>𝑠𝑡𝑢𝑑𝑦</m:t>
                      </m:r>
                      <m:r>
                        <a:rPr lang="en-US" altLang="en-US" sz="2400" i="1">
                          <a:latin typeface="Cambria Math" panose="02040503050406030204" pitchFamily="18" charset="0"/>
                          <a:ea typeface="Cambria Math" panose="02040503050406030204" pitchFamily="18" charset="0"/>
                          <a:cs typeface="Arial" charset="0"/>
                        </a:rPr>
                        <m:t>_</m:t>
                      </m:r>
                      <m:r>
                        <a:rPr lang="en-US" altLang="en-US" sz="2400" i="1">
                          <a:latin typeface="Cambria Math" panose="02040503050406030204" pitchFamily="18" charset="0"/>
                          <a:ea typeface="Cambria Math" panose="02040503050406030204" pitchFamily="18" charset="0"/>
                          <a:cs typeface="Arial" charset="0"/>
                        </a:rPr>
                        <m:t>h𝑟𝑠</m:t>
                      </m:r>
                    </m:oMath>
                  </m:oMathPara>
                </a14:m>
                <a:endParaRPr lang="en-US" sz="2400" dirty="0"/>
              </a:p>
              <a:p>
                <a14:m>
                  <m:oMath xmlns:m="http://schemas.openxmlformats.org/officeDocument/2006/math">
                    <m:sSup>
                      <m:sSupPr>
                        <m:ctrlPr>
                          <a:rPr lang="en-US" altLang="en-US" sz="2400" i="1">
                            <a:latin typeface="Cambria Math" panose="02040503050406030204" pitchFamily="18" charset="0"/>
                            <a:ea typeface="Arial" charset="0"/>
                            <a:cs typeface="Arial" charset="0"/>
                          </a:rPr>
                        </m:ctrlPr>
                      </m:sSupPr>
                      <m:e>
                        <m:r>
                          <m:rPr>
                            <m:sty m:val="p"/>
                          </m:rPr>
                          <a:rPr lang="en-US" altLang="en-US" sz="2400">
                            <a:latin typeface="Cambria Math" panose="02040503050406030204" pitchFamily="18" charset="0"/>
                            <a:ea typeface="Arial" charset="0"/>
                            <a:cs typeface="Arial" charset="0"/>
                          </a:rPr>
                          <m:t>y</m:t>
                        </m:r>
                      </m:e>
                      <m:sup>
                        <m:r>
                          <a:rPr lang="en-US" altLang="en-US" sz="2400" i="1">
                            <a:latin typeface="Cambria Math" panose="02040503050406030204" pitchFamily="18" charset="0"/>
                            <a:ea typeface="Arial" charset="0"/>
                            <a:cs typeface="Arial" charset="0"/>
                          </a:rPr>
                          <m:t>∗</m:t>
                        </m:r>
                      </m:sup>
                    </m:sSup>
                  </m:oMath>
                </a14:m>
                <a:r>
                  <a:rPr lang="en-US" sz="2400" dirty="0"/>
                  <a:t> is called the “logit” function</a:t>
                </a:r>
              </a:p>
              <a:p>
                <a:pPr lvl="1"/>
                <a:r>
                  <a:rPr lang="en-US" dirty="0"/>
                  <a:t>A logit is defined as the natural log of the odds </a:t>
                </a:r>
              </a:p>
              <a:p>
                <a:r>
                  <a:rPr lang="en-US" sz="2400" dirty="0" err="1"/>
                  <a:t>Exponentiating</a:t>
                </a:r>
                <a:r>
                  <a:rPr lang="en-US" sz="2400" dirty="0"/>
                  <a:t> both sides of equation results in:</a:t>
                </a:r>
              </a:p>
              <a:p>
                <a:pPr marL="0" indent="0">
                  <a:buNone/>
                </a:pPr>
                <a14:m>
                  <m:oMathPara xmlns:m="http://schemas.openxmlformats.org/officeDocument/2006/math">
                    <m:oMathParaPr>
                      <m:jc m:val="centerGroup"/>
                    </m:oMathParaPr>
                    <m:oMath xmlns:m="http://schemas.openxmlformats.org/officeDocument/2006/math">
                      <m:f>
                        <m:fPr>
                          <m:ctrlPr>
                            <a:rPr lang="en-US" altLang="en-US" sz="2400" i="1">
                              <a:latin typeface="Cambria Math" panose="02040503050406030204" pitchFamily="18" charset="0"/>
                              <a:cs typeface="Arial" charset="0"/>
                            </a:rPr>
                          </m:ctrlPr>
                        </m:fPr>
                        <m:num>
                          <m:r>
                            <a:rPr lang="en-US" altLang="en-US" sz="2400" i="1">
                              <a:latin typeface="Cambria Math" panose="02040503050406030204" pitchFamily="18" charset="0"/>
                              <a:cs typeface="Arial" charset="0"/>
                            </a:rPr>
                            <m:t>𝑝</m:t>
                          </m:r>
                        </m:num>
                        <m:den>
                          <m:r>
                            <a:rPr lang="en-US" altLang="en-US" sz="2400" i="1">
                              <a:latin typeface="Cambria Math" panose="02040503050406030204" pitchFamily="18" charset="0"/>
                              <a:cs typeface="Arial" charset="0"/>
                            </a:rPr>
                            <m:t>1−</m:t>
                          </m:r>
                          <m:r>
                            <a:rPr lang="en-US" altLang="en-US" sz="2400" i="1">
                              <a:latin typeface="Cambria Math" panose="02040503050406030204" pitchFamily="18" charset="0"/>
                              <a:cs typeface="Arial" charset="0"/>
                            </a:rPr>
                            <m:t>𝑝</m:t>
                          </m:r>
                        </m:den>
                      </m:f>
                      <m:r>
                        <a:rPr lang="en-US" altLang="en-US" sz="2400" i="1">
                          <a:latin typeface="Cambria Math" panose="02040503050406030204" pitchFamily="18" charset="0"/>
                          <a:cs typeface="Arial" charset="0"/>
                        </a:rPr>
                        <m:t> </m:t>
                      </m:r>
                      <m:r>
                        <a:rPr lang="en-US" altLang="en-US" sz="2400" i="1">
                          <a:latin typeface="Cambria Math" panose="02040503050406030204" pitchFamily="18" charset="0"/>
                          <a:ea typeface="Arial" charset="0"/>
                          <a:cs typeface="Arial" charset="0"/>
                        </a:rPr>
                        <m:t>=</m:t>
                      </m:r>
                      <m:sSup>
                        <m:sSupPr>
                          <m:ctrlPr>
                            <a:rPr lang="en-US" altLang="en-US" sz="2400" i="1">
                              <a:latin typeface="Cambria Math" panose="02040503050406030204" pitchFamily="18" charset="0"/>
                              <a:ea typeface="Arial" charset="0"/>
                              <a:cs typeface="Arial" charset="0"/>
                            </a:rPr>
                          </m:ctrlPr>
                        </m:sSupPr>
                        <m:e>
                          <m:r>
                            <a:rPr lang="en-US" altLang="en-US" sz="2400" i="1">
                              <a:latin typeface="Cambria Math" panose="02040503050406030204" pitchFamily="18" charset="0"/>
                              <a:ea typeface="Arial" charset="0"/>
                              <a:cs typeface="Arial" charset="0"/>
                            </a:rPr>
                            <m:t>𝑒</m:t>
                          </m:r>
                        </m:e>
                        <m:sup>
                          <m:d>
                            <m:dPr>
                              <m:ctrlPr>
                                <a:rPr lang="en-US" altLang="en-US" sz="2400" i="1">
                                  <a:latin typeface="Cambria Math" panose="02040503050406030204" pitchFamily="18" charset="0"/>
                                  <a:ea typeface="Arial" charset="0"/>
                                  <a:cs typeface="Arial" charset="0"/>
                                </a:rPr>
                              </m:ctrlPr>
                            </m:dPr>
                            <m:e>
                              <m:sSub>
                                <m:sSubPr>
                                  <m:ctrlPr>
                                    <a:rPr lang="en-US" altLang="en-US" sz="2400" i="1">
                                      <a:latin typeface="Cambria Math" panose="02040503050406030204" pitchFamily="18" charset="0"/>
                                      <a:ea typeface="Cambria Math" panose="02040503050406030204" pitchFamily="18" charset="0"/>
                                      <a:cs typeface="Arial" charset="0"/>
                                    </a:rPr>
                                  </m:ctrlPr>
                                </m:sSubPr>
                                <m:e>
                                  <m:r>
                                    <a:rPr lang="en-US" altLang="en-US" sz="2400" i="1">
                                      <a:latin typeface="Cambria Math" panose="02040503050406030204" pitchFamily="18" charset="0"/>
                                      <a:ea typeface="Cambria Math" panose="02040503050406030204" pitchFamily="18" charset="0"/>
                                      <a:cs typeface="Arial" charset="0"/>
                                    </a:rPr>
                                    <m:t>𝛽</m:t>
                                  </m:r>
                                </m:e>
                                <m:sub>
                                  <m:r>
                                    <a:rPr lang="en-US" altLang="en-US" sz="2400" i="1">
                                      <a:latin typeface="Cambria Math" panose="02040503050406030204" pitchFamily="18" charset="0"/>
                                      <a:ea typeface="Cambria Math" panose="02040503050406030204" pitchFamily="18" charset="0"/>
                                      <a:cs typeface="Arial" charset="0"/>
                                    </a:rPr>
                                    <m:t>0</m:t>
                                  </m:r>
                                </m:sub>
                              </m:sSub>
                              <m:r>
                                <a:rPr lang="en-US" altLang="en-US" sz="2400" i="1">
                                  <a:latin typeface="Cambria Math" panose="02040503050406030204" pitchFamily="18" charset="0"/>
                                  <a:ea typeface="Cambria Math" panose="02040503050406030204" pitchFamily="18" charset="0"/>
                                  <a:cs typeface="Arial" charset="0"/>
                                </a:rPr>
                                <m:t>+</m:t>
                              </m:r>
                              <m:sSub>
                                <m:sSubPr>
                                  <m:ctrlPr>
                                    <a:rPr lang="en-US" altLang="en-US" sz="2400" i="1">
                                      <a:latin typeface="Cambria Math" panose="02040503050406030204" pitchFamily="18" charset="0"/>
                                      <a:ea typeface="Cambria Math" panose="02040503050406030204" pitchFamily="18" charset="0"/>
                                      <a:cs typeface="Arial" charset="0"/>
                                    </a:rPr>
                                  </m:ctrlPr>
                                </m:sSubPr>
                                <m:e>
                                  <m:r>
                                    <a:rPr lang="en-US" altLang="en-US" sz="2400" i="1">
                                      <a:latin typeface="Cambria Math" panose="02040503050406030204" pitchFamily="18" charset="0"/>
                                      <a:ea typeface="Cambria Math" panose="02040503050406030204" pitchFamily="18" charset="0"/>
                                      <a:cs typeface="Arial" charset="0"/>
                                    </a:rPr>
                                    <m:t>𝛽</m:t>
                                  </m:r>
                                </m:e>
                                <m:sub>
                                  <m:r>
                                    <a:rPr lang="en-US" altLang="en-US" sz="2400" i="1">
                                      <a:latin typeface="Cambria Math" panose="02040503050406030204" pitchFamily="18" charset="0"/>
                                      <a:ea typeface="Cambria Math" panose="02040503050406030204" pitchFamily="18" charset="0"/>
                                      <a:cs typeface="Arial" charset="0"/>
                                    </a:rPr>
                                    <m:t>1</m:t>
                                  </m:r>
                                </m:sub>
                              </m:sSub>
                              <m:r>
                                <a:rPr lang="en-US" altLang="en-US" sz="2400" i="1">
                                  <a:latin typeface="Cambria Math" panose="02040503050406030204" pitchFamily="18" charset="0"/>
                                  <a:ea typeface="Cambria Math" panose="02040503050406030204" pitchFamily="18" charset="0"/>
                                  <a:cs typeface="Arial" charset="0"/>
                                </a:rPr>
                                <m:t>∗</m:t>
                              </m:r>
                              <m:r>
                                <a:rPr lang="en-US" altLang="en-US" sz="2400" i="1">
                                  <a:latin typeface="Cambria Math" panose="02040503050406030204" pitchFamily="18" charset="0"/>
                                  <a:ea typeface="Cambria Math" panose="02040503050406030204" pitchFamily="18" charset="0"/>
                                  <a:cs typeface="Arial" charset="0"/>
                                </a:rPr>
                                <m:t>𝑠𝑡𝑢𝑑𝑦</m:t>
                              </m:r>
                              <m:r>
                                <a:rPr lang="en-US" altLang="en-US" sz="2400" i="1">
                                  <a:latin typeface="Cambria Math" panose="02040503050406030204" pitchFamily="18" charset="0"/>
                                  <a:ea typeface="Cambria Math" panose="02040503050406030204" pitchFamily="18" charset="0"/>
                                  <a:cs typeface="Arial" charset="0"/>
                                </a:rPr>
                                <m:t>_</m:t>
                              </m:r>
                              <m:r>
                                <a:rPr lang="en-US" altLang="en-US" sz="2400" i="1">
                                  <a:latin typeface="Cambria Math" panose="02040503050406030204" pitchFamily="18" charset="0"/>
                                  <a:ea typeface="Cambria Math" panose="02040503050406030204" pitchFamily="18" charset="0"/>
                                  <a:cs typeface="Arial" charset="0"/>
                                </a:rPr>
                                <m:t>h𝑟𝑠</m:t>
                              </m:r>
                              <m:r>
                                <m:rPr>
                                  <m:nor/>
                                </m:rPr>
                                <a:rPr lang="en-US" sz="2400" dirty="0"/>
                                <m:t> </m:t>
                              </m:r>
                            </m:e>
                          </m:d>
                        </m:sup>
                      </m:sSup>
                    </m:oMath>
                  </m:oMathPara>
                </a14:m>
                <a:endParaRPr lang="en-US" sz="2400" dirty="0"/>
              </a:p>
              <a:p>
                <a:r>
                  <a:rPr lang="en-US" sz="2400" dirty="0"/>
                  <a:t>We can  </a:t>
                </a:r>
                <a:r>
                  <a:rPr lang="en-US" sz="2400" dirty="0" err="1"/>
                  <a:t>exponentiate</a:t>
                </a:r>
                <a:r>
                  <a:rPr lang="en-US" sz="2400" dirty="0"/>
                  <a:t> each of the coefficients to generate their corresponding odds ratios</a:t>
                </a:r>
              </a:p>
              <a:p>
                <a:pPr lvl="1"/>
                <a:endParaRPr lang="en-US" dirty="0"/>
              </a:p>
              <a:p>
                <a:pPr lvl="1"/>
                <a:endParaRPr lang="en-US" dirty="0"/>
              </a:p>
              <a:p>
                <a:pPr lvl="1"/>
                <a:endParaRPr lang="en-US" dirty="0"/>
              </a:p>
              <a:p>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0553" y="1066868"/>
                <a:ext cx="11389203" cy="4351338"/>
              </a:xfrm>
              <a:blipFill>
                <a:blip r:embed="rId3"/>
                <a:stretch>
                  <a:fillRect l="-557" t="-174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69</a:t>
            </a:fld>
            <a:endParaRPr lang="en-US" dirty="0"/>
          </a:p>
        </p:txBody>
      </p:sp>
    </p:spTree>
    <p:extLst>
      <p:ext uri="{BB962C8B-B14F-4D97-AF65-F5344CB8AC3E}">
        <p14:creationId xmlns:p14="http://schemas.microsoft.com/office/powerpoint/2010/main" val="985788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 Reminder</a:t>
            </a:r>
          </a:p>
        </p:txBody>
      </p:sp>
      <p:sp>
        <p:nvSpPr>
          <p:cNvPr id="3" name="Content Placeholder 2"/>
          <p:cNvSpPr>
            <a:spLocks noGrp="1"/>
          </p:cNvSpPr>
          <p:nvPr>
            <p:ph idx="1"/>
          </p:nvPr>
        </p:nvSpPr>
        <p:spPr/>
        <p:txBody>
          <a:bodyPr>
            <a:normAutofit/>
          </a:bodyPr>
          <a:lstStyle/>
          <a:p>
            <a:pPr>
              <a:spcBef>
                <a:spcPct val="50000"/>
              </a:spcBef>
              <a:defRPr/>
            </a:pPr>
            <a:r>
              <a:rPr lang="en-US" sz="2400" dirty="0"/>
              <a:t>Probability</a:t>
            </a:r>
          </a:p>
          <a:p>
            <a:pPr lvl="1">
              <a:spcBef>
                <a:spcPct val="50000"/>
              </a:spcBef>
              <a:defRPr/>
            </a:pPr>
            <a:r>
              <a:rPr lang="en-US" dirty="0"/>
              <a:t>Measure of </a:t>
            </a:r>
            <a:r>
              <a:rPr lang="en-US" b="1" dirty="0"/>
              <a:t>Likelihood</a:t>
            </a:r>
            <a:r>
              <a:rPr lang="en-US" dirty="0"/>
              <a:t>, meaning how </a:t>
            </a:r>
            <a:r>
              <a:rPr lang="en-US" b="1" dirty="0"/>
              <a:t>likely</a:t>
            </a:r>
            <a:r>
              <a:rPr lang="en-US" dirty="0"/>
              <a:t> is something going to happen, how likely is something true</a:t>
            </a:r>
          </a:p>
          <a:p>
            <a:pPr lvl="1">
              <a:spcBef>
                <a:spcPct val="50000"/>
              </a:spcBef>
              <a:defRPr/>
            </a:pPr>
            <a:r>
              <a:rPr lang="en-US" dirty="0"/>
              <a:t>Expressed as a number between 0-1</a:t>
            </a:r>
          </a:p>
          <a:p>
            <a:pPr lvl="1">
              <a:spcBef>
                <a:spcPct val="50000"/>
              </a:spcBef>
              <a:defRPr/>
            </a:pPr>
            <a:r>
              <a:rPr lang="en-US" dirty="0"/>
              <a:t>0 ……………… 1</a:t>
            </a:r>
          </a:p>
          <a:p>
            <a:pPr lvl="1">
              <a:spcBef>
                <a:spcPct val="50000"/>
              </a:spcBef>
              <a:defRPr/>
            </a:pPr>
            <a:r>
              <a:rPr lang="en-US" dirty="0"/>
              <a:t>0……….……… 100%</a:t>
            </a:r>
          </a:p>
          <a:p>
            <a:pPr>
              <a:spcBef>
                <a:spcPct val="50000"/>
              </a:spcBef>
              <a:defRPr/>
            </a:pPr>
            <a:endParaRPr lang="en-US" altLang="en-US" sz="2400" dirty="0">
              <a:ea typeface="Arial" charset="0"/>
              <a:cs typeface="Arial" charset="0"/>
            </a:endParaRPr>
          </a:p>
        </p:txBody>
      </p:sp>
      <p:sp>
        <p:nvSpPr>
          <p:cNvPr id="4" name="Slide Number Placeholder 3"/>
          <p:cNvSpPr>
            <a:spLocks noGrp="1"/>
          </p:cNvSpPr>
          <p:nvPr>
            <p:ph type="sldNum" sz="quarter" idx="12"/>
          </p:nvPr>
        </p:nvSpPr>
        <p:spPr/>
        <p:txBody>
          <a:bodyPr/>
          <a:lstStyle/>
          <a:p>
            <a:fld id="{5ACD0CF0-90CC-9C41-A77B-2776398A8C8B}" type="slidenum">
              <a:rPr lang="en-US" smtClean="0"/>
              <a:pPr/>
              <a:t>7</a:t>
            </a:fld>
            <a:endParaRPr lang="en-US" dirty="0"/>
          </a:p>
        </p:txBody>
      </p:sp>
      <p:sp>
        <p:nvSpPr>
          <p:cNvPr id="5" name="Oval 4">
            <a:extLst>
              <a:ext uri="{FF2B5EF4-FFF2-40B4-BE49-F238E27FC236}">
                <a16:creationId xmlns:a16="http://schemas.microsoft.com/office/drawing/2014/main" id="{77662B59-1DC5-D947-8C47-24DE5B9E760A}"/>
              </a:ext>
            </a:extLst>
          </p:cNvPr>
          <p:cNvSpPr/>
          <p:nvPr/>
        </p:nvSpPr>
        <p:spPr>
          <a:xfrm>
            <a:off x="2295939" y="2812774"/>
            <a:ext cx="1123122" cy="117281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ine Callout 1 (Accent Bar) 5">
            <a:extLst>
              <a:ext uri="{FF2B5EF4-FFF2-40B4-BE49-F238E27FC236}">
                <a16:creationId xmlns:a16="http://schemas.microsoft.com/office/drawing/2014/main" id="{2A4C06A8-73F7-7349-8A24-04A6534A9EC2}"/>
              </a:ext>
            </a:extLst>
          </p:cNvPr>
          <p:cNvSpPr/>
          <p:nvPr/>
        </p:nvSpPr>
        <p:spPr>
          <a:xfrm>
            <a:off x="4472609" y="3995528"/>
            <a:ext cx="2623932" cy="596348"/>
          </a:xfrm>
          <a:prstGeom prst="accentCallout1">
            <a:avLst>
              <a:gd name="adj1" fmla="val 18750"/>
              <a:gd name="adj2" fmla="val -8333"/>
              <a:gd name="adj3" fmla="val -79808"/>
              <a:gd name="adj4" fmla="val -40965"/>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8" name="TextBox 7">
            <a:extLst>
              <a:ext uri="{FF2B5EF4-FFF2-40B4-BE49-F238E27FC236}">
                <a16:creationId xmlns:a16="http://schemas.microsoft.com/office/drawing/2014/main" id="{4D16B20D-ABE5-C34B-8C4F-03E816861803}"/>
              </a:ext>
            </a:extLst>
          </p:cNvPr>
          <p:cNvSpPr txBox="1"/>
          <p:nvPr/>
        </p:nvSpPr>
        <p:spPr>
          <a:xfrm>
            <a:off x="4263886" y="3995528"/>
            <a:ext cx="2395331" cy="646331"/>
          </a:xfrm>
          <a:prstGeom prst="rect">
            <a:avLst/>
          </a:prstGeom>
          <a:noFill/>
        </p:spPr>
        <p:txBody>
          <a:bodyPr wrap="square" rtlCol="0">
            <a:spAutoFit/>
          </a:bodyPr>
          <a:lstStyle/>
          <a:p>
            <a:r>
              <a:rPr lang="en-US" dirty="0">
                <a:solidFill>
                  <a:schemeClr val="accent1"/>
                </a:solidFill>
              </a:rPr>
              <a:t>Definitely going to happen</a:t>
            </a:r>
          </a:p>
        </p:txBody>
      </p:sp>
    </p:spTree>
    <p:extLst>
      <p:ext uri="{BB962C8B-B14F-4D97-AF65-F5344CB8AC3E}">
        <p14:creationId xmlns:p14="http://schemas.microsoft.com/office/powerpoint/2010/main" val="5823174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2D1CB06-AFDD-A442-9391-DE0CA9BCF8EF}"/>
              </a:ext>
            </a:extLst>
          </p:cNvPr>
          <p:cNvPicPr>
            <a:picLocks noChangeAspect="1"/>
          </p:cNvPicPr>
          <p:nvPr/>
        </p:nvPicPr>
        <p:blipFill>
          <a:blip r:embed="rId2"/>
          <a:stretch>
            <a:fillRect/>
          </a:stretch>
        </p:blipFill>
        <p:spPr>
          <a:xfrm>
            <a:off x="8072575" y="3543935"/>
            <a:ext cx="3777336" cy="2903175"/>
          </a:xfrm>
          <a:prstGeom prst="rect">
            <a:avLst/>
          </a:prstGeom>
        </p:spPr>
      </p:pic>
      <p:sp>
        <p:nvSpPr>
          <p:cNvPr id="2" name="Title 1"/>
          <p:cNvSpPr>
            <a:spLocks noGrp="1"/>
          </p:cNvSpPr>
          <p:nvPr>
            <p:ph type="title"/>
          </p:nvPr>
        </p:nvSpPr>
        <p:spPr>
          <a:xfrm>
            <a:off x="80554" y="1"/>
            <a:ext cx="10515600" cy="731520"/>
          </a:xfrm>
        </p:spPr>
        <p:txBody>
          <a:bodyPr/>
          <a:lstStyle/>
          <a:p>
            <a:r>
              <a:rPr lang="en-US" dirty="0">
                <a:latin typeface="Calibri" charset="0"/>
                <a:ea typeface="Calibri" charset="0"/>
                <a:cs typeface="Calibri" charset="0"/>
              </a:rPr>
              <a:t>Interpreting Binary Logistic Regression Model Output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54" y="1066868"/>
                <a:ext cx="6538907" cy="4351338"/>
              </a:xfrm>
            </p:spPr>
            <p:txBody>
              <a:bodyPr>
                <a:normAutofit/>
              </a:bodyPr>
              <a:lstStyle/>
              <a:p>
                <a:r>
                  <a:rPr lang="en-US" dirty="0"/>
                  <a:t>Odds</a:t>
                </a:r>
              </a:p>
              <a:p>
                <a:pPr marL="457200" lvl="1" indent="0" algn="ctr">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𝑂𝑑𝑑𝑠</m:t>
                      </m:r>
                      <m:r>
                        <a:rPr lang="en-US" sz="2800" b="0" i="1" smtClean="0">
                          <a:latin typeface="Cambria Math" panose="02040503050406030204" pitchFamily="18" charset="0"/>
                        </a:rPr>
                        <m:t>(</m:t>
                      </m:r>
                      <m:r>
                        <a:rPr lang="en-US" sz="2800" b="0" i="1" smtClean="0">
                          <a:latin typeface="Cambria Math" panose="02040503050406030204" pitchFamily="18" charset="0"/>
                        </a:rPr>
                        <m:t>𝑂</m:t>
                      </m:r>
                      <m:r>
                        <a:rPr lang="en-US" sz="2800" b="0" i="1" smtClean="0">
                          <a:latin typeface="Cambria Math" panose="02040503050406030204" pitchFamily="18" charset="0"/>
                        </a:rPr>
                        <m:t>)= </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𝑃</m:t>
                          </m:r>
                        </m:num>
                        <m:den>
                          <m:r>
                            <a:rPr lang="en-US" sz="2800" b="0" i="1" smtClean="0">
                              <a:latin typeface="Cambria Math" panose="02040503050406030204" pitchFamily="18" charset="0"/>
                            </a:rPr>
                            <m:t>1−</m:t>
                          </m:r>
                          <m:r>
                            <a:rPr lang="en-US" sz="2800" b="0" i="1" smtClean="0">
                              <a:latin typeface="Cambria Math" panose="02040503050406030204" pitchFamily="18" charset="0"/>
                            </a:rPr>
                            <m:t>𝑃</m:t>
                          </m:r>
                        </m:den>
                      </m:f>
                    </m:oMath>
                  </m:oMathPara>
                </a14:m>
                <a:endParaRPr lang="en-US" dirty="0"/>
              </a:p>
              <a:p>
                <a:pPr lvl="1"/>
                <a:endParaRPr lang="en-US" dirty="0"/>
              </a:p>
              <a:p>
                <a:pPr lvl="1"/>
                <a:r>
                  <a:rPr lang="en-US" dirty="0"/>
                  <a:t>The odds ratio tells you how a unit increase or decrease in the corresponding input variable affects the odds of passing the test</a:t>
                </a:r>
              </a:p>
              <a:p>
                <a:pPr lvl="2"/>
                <a:r>
                  <a:rPr lang="en-US" dirty="0"/>
                  <a:t>When the odds ratio is greater than 1, it describes a positive relationship</a:t>
                </a:r>
              </a:p>
              <a:p>
                <a:pPr lvl="2"/>
                <a:r>
                  <a:rPr lang="en-US" dirty="0"/>
                  <a:t>An odds ratio less than 1 implies a negative relationship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54" y="1066868"/>
                <a:ext cx="6538907" cy="4351338"/>
              </a:xfrm>
              <a:blipFill>
                <a:blip r:embed="rId3"/>
                <a:stretch>
                  <a:fillRect l="-1357" t="-2624" r="-96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70</a:t>
            </a:fld>
            <a:endParaRPr lang="en-US" dirty="0"/>
          </a:p>
        </p:txBody>
      </p:sp>
      <p:pic>
        <p:nvPicPr>
          <p:cNvPr id="6" name="Picture 5">
            <a:extLst>
              <a:ext uri="{FF2B5EF4-FFF2-40B4-BE49-F238E27FC236}">
                <a16:creationId xmlns:a16="http://schemas.microsoft.com/office/drawing/2014/main" id="{43295E1B-67A0-AE4D-A397-DF8EA0DFD980}"/>
              </a:ext>
            </a:extLst>
          </p:cNvPr>
          <p:cNvPicPr>
            <a:picLocks noChangeAspect="1"/>
          </p:cNvPicPr>
          <p:nvPr/>
        </p:nvPicPr>
        <p:blipFill>
          <a:blip r:embed="rId4"/>
          <a:stretch>
            <a:fillRect/>
          </a:stretch>
        </p:blipFill>
        <p:spPr>
          <a:xfrm>
            <a:off x="8072575" y="731521"/>
            <a:ext cx="3777336" cy="2607365"/>
          </a:xfrm>
          <a:prstGeom prst="rect">
            <a:avLst/>
          </a:prstGeom>
        </p:spPr>
      </p:pic>
    </p:spTree>
    <p:extLst>
      <p:ext uri="{BB962C8B-B14F-4D97-AF65-F5344CB8AC3E}">
        <p14:creationId xmlns:p14="http://schemas.microsoft.com/office/powerpoint/2010/main" val="38118769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Calibri" charset="0"/>
                <a:cs typeface="Calibri" charset="0"/>
              </a:rPr>
              <a:t>Logistic Regression Classification</a:t>
            </a:r>
          </a:p>
        </p:txBody>
      </p:sp>
      <p:sp>
        <p:nvSpPr>
          <p:cNvPr id="4" name="Slide Number Placeholder 3"/>
          <p:cNvSpPr>
            <a:spLocks noGrp="1"/>
          </p:cNvSpPr>
          <p:nvPr>
            <p:ph type="sldNum" sz="quarter" idx="12"/>
          </p:nvPr>
        </p:nvSpPr>
        <p:spPr/>
        <p:txBody>
          <a:bodyPr/>
          <a:lstStyle/>
          <a:p>
            <a:fld id="{5ACD0CF0-90CC-9C41-A77B-2776398A8C8B}" type="slidenum">
              <a:rPr lang="en-US" smtClean="0">
                <a:latin typeface="Calibri" charset="0"/>
                <a:ea typeface="Calibri" charset="0"/>
                <a:cs typeface="Calibri" charset="0"/>
              </a:rPr>
              <a:pPr/>
              <a:t>71</a:t>
            </a:fld>
            <a:endParaRPr lang="en-US" dirty="0">
              <a:latin typeface="Calibri" charset="0"/>
              <a:ea typeface="Calibri" charset="0"/>
              <a:cs typeface="Calibri" charset="0"/>
            </a:endParaRPr>
          </a:p>
        </p:txBody>
      </p:sp>
      <p:sp>
        <p:nvSpPr>
          <p:cNvPr id="6" name="Line 3"/>
          <p:cNvSpPr>
            <a:spLocks noChangeShapeType="1"/>
          </p:cNvSpPr>
          <p:nvPr/>
        </p:nvSpPr>
        <p:spPr bwMode="auto">
          <a:xfrm>
            <a:off x="3366803" y="1650048"/>
            <a:ext cx="0" cy="4267200"/>
          </a:xfrm>
          <a:prstGeom prst="line">
            <a:avLst/>
          </a:prstGeom>
          <a:noFill/>
          <a:ln w="76200">
            <a:solidFill>
              <a:schemeClr val="accent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7" name="Line 4"/>
          <p:cNvSpPr>
            <a:spLocks noChangeShapeType="1"/>
          </p:cNvSpPr>
          <p:nvPr/>
        </p:nvSpPr>
        <p:spPr bwMode="auto">
          <a:xfrm>
            <a:off x="2833403" y="4774248"/>
            <a:ext cx="6858000" cy="0"/>
          </a:xfrm>
          <a:prstGeom prst="line">
            <a:avLst/>
          </a:prstGeom>
          <a:noFill/>
          <a:ln w="76200">
            <a:solidFill>
              <a:schemeClr val="accent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8" name="Line 5"/>
          <p:cNvSpPr>
            <a:spLocks noChangeShapeType="1"/>
          </p:cNvSpPr>
          <p:nvPr/>
        </p:nvSpPr>
        <p:spPr bwMode="auto">
          <a:xfrm flipV="1">
            <a:off x="3366802" y="2449854"/>
            <a:ext cx="6324601" cy="16515"/>
          </a:xfrm>
          <a:prstGeom prst="line">
            <a:avLst/>
          </a:prstGeom>
          <a:noFill/>
          <a:ln w="28575">
            <a:solidFill>
              <a:schemeClr val="bg2">
                <a:lumMod val="90000"/>
              </a:schemeClr>
            </a:solidFill>
            <a:prstDash val="sys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9" name="Text Box 7"/>
          <p:cNvSpPr txBox="1">
            <a:spLocks noChangeArrowheads="1"/>
          </p:cNvSpPr>
          <p:nvPr/>
        </p:nvSpPr>
        <p:spPr bwMode="auto">
          <a:xfrm>
            <a:off x="2376203" y="4550411"/>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b="1" dirty="0">
                <a:solidFill>
                  <a:schemeClr val="accent1"/>
                </a:solidFill>
                <a:latin typeface="Calibri" charset="0"/>
                <a:ea typeface="Calibri" charset="0"/>
                <a:cs typeface="Calibri" charset="0"/>
              </a:rPr>
              <a:t>0</a:t>
            </a:r>
          </a:p>
        </p:txBody>
      </p:sp>
      <p:sp>
        <p:nvSpPr>
          <p:cNvPr id="10" name="Text Box 8"/>
          <p:cNvSpPr txBox="1">
            <a:spLocks noChangeArrowheads="1"/>
          </p:cNvSpPr>
          <p:nvPr/>
        </p:nvSpPr>
        <p:spPr bwMode="auto">
          <a:xfrm>
            <a:off x="2374044" y="2237770"/>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b="1" dirty="0">
                <a:solidFill>
                  <a:schemeClr val="accent1"/>
                </a:solidFill>
                <a:latin typeface="Calibri" charset="0"/>
                <a:ea typeface="Calibri" charset="0"/>
                <a:cs typeface="Calibri" charset="0"/>
              </a:rPr>
              <a:t>1</a:t>
            </a:r>
          </a:p>
        </p:txBody>
      </p:sp>
      <p:sp>
        <p:nvSpPr>
          <p:cNvPr id="20" name="TextBox 19"/>
          <p:cNvSpPr txBox="1"/>
          <p:nvPr/>
        </p:nvSpPr>
        <p:spPr>
          <a:xfrm>
            <a:off x="3104336" y="3411115"/>
            <a:ext cx="184731" cy="369332"/>
          </a:xfrm>
          <a:prstGeom prst="rect">
            <a:avLst/>
          </a:prstGeom>
          <a:noFill/>
        </p:spPr>
        <p:txBody>
          <a:bodyPr wrap="none" rtlCol="0">
            <a:spAutoFit/>
          </a:bodyPr>
          <a:lstStyle/>
          <a:p>
            <a:endParaRPr lang="en-US" dirty="0">
              <a:latin typeface="Calibri" charset="0"/>
              <a:ea typeface="Calibri" charset="0"/>
              <a:cs typeface="Calibri" charset="0"/>
            </a:endParaRPr>
          </a:p>
        </p:txBody>
      </p:sp>
      <p:sp>
        <p:nvSpPr>
          <p:cNvPr id="22" name="TextBox 21"/>
          <p:cNvSpPr txBox="1"/>
          <p:nvPr/>
        </p:nvSpPr>
        <p:spPr>
          <a:xfrm>
            <a:off x="9411763" y="4746001"/>
            <a:ext cx="559279" cy="523220"/>
          </a:xfrm>
          <a:prstGeom prst="rect">
            <a:avLst/>
          </a:prstGeom>
          <a:noFill/>
        </p:spPr>
        <p:txBody>
          <a:bodyPr wrap="square" rtlCol="0">
            <a:spAutoFit/>
          </a:bodyPr>
          <a:lstStyle/>
          <a:p>
            <a:r>
              <a:rPr lang="en-US" sz="2800" dirty="0">
                <a:solidFill>
                  <a:schemeClr val="accent1"/>
                </a:solidFill>
                <a:latin typeface="Calibri" charset="0"/>
                <a:ea typeface="Calibri" charset="0"/>
                <a:cs typeface="Calibri" charset="0"/>
              </a:rPr>
              <a:t>x</a:t>
            </a:r>
          </a:p>
        </p:txBody>
      </p:sp>
      <p:sp>
        <p:nvSpPr>
          <p:cNvPr id="23" name="TextBox 22"/>
          <p:cNvSpPr txBox="1"/>
          <p:nvPr/>
        </p:nvSpPr>
        <p:spPr>
          <a:xfrm>
            <a:off x="2959924" y="1661716"/>
            <a:ext cx="559279" cy="523220"/>
          </a:xfrm>
          <a:prstGeom prst="rect">
            <a:avLst/>
          </a:prstGeom>
          <a:noFill/>
        </p:spPr>
        <p:txBody>
          <a:bodyPr wrap="square" rtlCol="0">
            <a:spAutoFit/>
          </a:bodyPr>
          <a:lstStyle/>
          <a:p>
            <a:r>
              <a:rPr lang="en-US" sz="2800" dirty="0">
                <a:solidFill>
                  <a:schemeClr val="accent1"/>
                </a:solidFill>
                <a:latin typeface="Calibri" charset="0"/>
                <a:ea typeface="Calibri" charset="0"/>
                <a:cs typeface="Calibri" charset="0"/>
              </a:rPr>
              <a:t>y</a:t>
            </a:r>
          </a:p>
        </p:txBody>
      </p:sp>
      <p:sp>
        <p:nvSpPr>
          <p:cNvPr id="41" name="Oval 25"/>
          <p:cNvSpPr>
            <a:spLocks noChangeArrowheads="1"/>
          </p:cNvSpPr>
          <p:nvPr/>
        </p:nvSpPr>
        <p:spPr bwMode="auto">
          <a:xfrm flipH="1">
            <a:off x="7250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2" name="Oval 26"/>
          <p:cNvSpPr>
            <a:spLocks noChangeArrowheads="1"/>
          </p:cNvSpPr>
          <p:nvPr/>
        </p:nvSpPr>
        <p:spPr bwMode="auto">
          <a:xfrm flipH="1">
            <a:off x="7402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3" name="Oval 27"/>
          <p:cNvSpPr>
            <a:spLocks noChangeArrowheads="1"/>
          </p:cNvSpPr>
          <p:nvPr/>
        </p:nvSpPr>
        <p:spPr bwMode="auto">
          <a:xfrm flipH="1">
            <a:off x="7555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4" name="Oval 28"/>
          <p:cNvSpPr>
            <a:spLocks noChangeArrowheads="1"/>
          </p:cNvSpPr>
          <p:nvPr/>
        </p:nvSpPr>
        <p:spPr bwMode="auto">
          <a:xfrm flipH="1">
            <a:off x="8545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5" name="Oval 29"/>
          <p:cNvSpPr>
            <a:spLocks noChangeArrowheads="1"/>
          </p:cNvSpPr>
          <p:nvPr/>
        </p:nvSpPr>
        <p:spPr bwMode="auto">
          <a:xfrm flipH="1">
            <a:off x="77077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6" name="Oval 30"/>
          <p:cNvSpPr>
            <a:spLocks noChangeArrowheads="1"/>
          </p:cNvSpPr>
          <p:nvPr/>
        </p:nvSpPr>
        <p:spPr bwMode="auto">
          <a:xfrm flipH="1">
            <a:off x="8926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7" name="Oval 31"/>
          <p:cNvSpPr>
            <a:spLocks noChangeArrowheads="1"/>
          </p:cNvSpPr>
          <p:nvPr/>
        </p:nvSpPr>
        <p:spPr bwMode="auto">
          <a:xfrm flipH="1">
            <a:off x="7098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8" name="Oval 32"/>
          <p:cNvSpPr>
            <a:spLocks noChangeArrowheads="1"/>
          </p:cNvSpPr>
          <p:nvPr/>
        </p:nvSpPr>
        <p:spPr bwMode="auto">
          <a:xfrm flipH="1">
            <a:off x="9307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9" name="Oval 33"/>
          <p:cNvSpPr>
            <a:spLocks noChangeArrowheads="1"/>
          </p:cNvSpPr>
          <p:nvPr/>
        </p:nvSpPr>
        <p:spPr bwMode="auto">
          <a:xfrm flipH="1">
            <a:off x="8012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0" name="Oval 34"/>
          <p:cNvSpPr>
            <a:spLocks noChangeArrowheads="1"/>
          </p:cNvSpPr>
          <p:nvPr/>
        </p:nvSpPr>
        <p:spPr bwMode="auto">
          <a:xfrm flipH="1">
            <a:off x="8241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1" name="Oval 35"/>
          <p:cNvSpPr>
            <a:spLocks noChangeArrowheads="1"/>
          </p:cNvSpPr>
          <p:nvPr/>
        </p:nvSpPr>
        <p:spPr bwMode="auto">
          <a:xfrm flipH="1">
            <a:off x="7860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2" name="Oval 36"/>
          <p:cNvSpPr>
            <a:spLocks noChangeArrowheads="1"/>
          </p:cNvSpPr>
          <p:nvPr/>
        </p:nvSpPr>
        <p:spPr bwMode="auto">
          <a:xfrm flipH="1">
            <a:off x="6793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3" name="Oval 37"/>
          <p:cNvSpPr>
            <a:spLocks noChangeArrowheads="1"/>
          </p:cNvSpPr>
          <p:nvPr/>
        </p:nvSpPr>
        <p:spPr bwMode="auto">
          <a:xfrm flipH="1">
            <a:off x="9536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4" name="Oval 38"/>
          <p:cNvSpPr>
            <a:spLocks noChangeArrowheads="1"/>
          </p:cNvSpPr>
          <p:nvPr/>
        </p:nvSpPr>
        <p:spPr bwMode="auto">
          <a:xfrm flipH="1">
            <a:off x="8698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5" name="Oval 39"/>
          <p:cNvSpPr>
            <a:spLocks noChangeArrowheads="1"/>
          </p:cNvSpPr>
          <p:nvPr/>
        </p:nvSpPr>
        <p:spPr bwMode="auto">
          <a:xfrm flipH="1">
            <a:off x="9079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6" name="Oval 40"/>
          <p:cNvSpPr>
            <a:spLocks noChangeArrowheads="1"/>
          </p:cNvSpPr>
          <p:nvPr/>
        </p:nvSpPr>
        <p:spPr bwMode="auto">
          <a:xfrm flipH="1">
            <a:off x="9155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7" name="Oval 41"/>
          <p:cNvSpPr>
            <a:spLocks noChangeArrowheads="1"/>
          </p:cNvSpPr>
          <p:nvPr/>
        </p:nvSpPr>
        <p:spPr bwMode="auto">
          <a:xfrm flipH="1">
            <a:off x="54217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8" name="Oval 43"/>
          <p:cNvSpPr>
            <a:spLocks noChangeArrowheads="1"/>
          </p:cNvSpPr>
          <p:nvPr/>
        </p:nvSpPr>
        <p:spPr bwMode="auto">
          <a:xfrm flipH="1">
            <a:off x="4735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9" name="Oval 12"/>
          <p:cNvSpPr>
            <a:spLocks noChangeArrowheads="1"/>
          </p:cNvSpPr>
          <p:nvPr/>
        </p:nvSpPr>
        <p:spPr bwMode="auto">
          <a:xfrm>
            <a:off x="40451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0" name="Oval 13"/>
          <p:cNvSpPr>
            <a:spLocks noChangeArrowheads="1"/>
          </p:cNvSpPr>
          <p:nvPr/>
        </p:nvSpPr>
        <p:spPr bwMode="auto">
          <a:xfrm>
            <a:off x="4121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1" name="Oval 14"/>
          <p:cNvSpPr>
            <a:spLocks noChangeArrowheads="1"/>
          </p:cNvSpPr>
          <p:nvPr/>
        </p:nvSpPr>
        <p:spPr bwMode="auto">
          <a:xfrm flipV="1">
            <a:off x="4197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2" name="Oval 15"/>
          <p:cNvSpPr>
            <a:spLocks noChangeArrowheads="1"/>
          </p:cNvSpPr>
          <p:nvPr/>
        </p:nvSpPr>
        <p:spPr bwMode="auto">
          <a:xfrm flipV="1">
            <a:off x="4502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3" name="Oval 16"/>
          <p:cNvSpPr>
            <a:spLocks noChangeArrowheads="1"/>
          </p:cNvSpPr>
          <p:nvPr/>
        </p:nvSpPr>
        <p:spPr bwMode="auto">
          <a:xfrm flipV="1">
            <a:off x="46547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4" name="Oval 17"/>
          <p:cNvSpPr>
            <a:spLocks noChangeArrowheads="1"/>
          </p:cNvSpPr>
          <p:nvPr/>
        </p:nvSpPr>
        <p:spPr bwMode="auto">
          <a:xfrm flipV="1">
            <a:off x="4883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5" name="Oval 18"/>
          <p:cNvSpPr>
            <a:spLocks noChangeArrowheads="1"/>
          </p:cNvSpPr>
          <p:nvPr/>
        </p:nvSpPr>
        <p:spPr bwMode="auto">
          <a:xfrm flipV="1">
            <a:off x="3816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6" name="Oval 19"/>
          <p:cNvSpPr>
            <a:spLocks noChangeArrowheads="1"/>
          </p:cNvSpPr>
          <p:nvPr/>
        </p:nvSpPr>
        <p:spPr bwMode="auto">
          <a:xfrm flipV="1">
            <a:off x="43499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7" name="Oval 20"/>
          <p:cNvSpPr>
            <a:spLocks noChangeArrowheads="1"/>
          </p:cNvSpPr>
          <p:nvPr/>
        </p:nvSpPr>
        <p:spPr bwMode="auto">
          <a:xfrm flipV="1">
            <a:off x="51881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8" name="Oval 21"/>
          <p:cNvSpPr>
            <a:spLocks noChangeArrowheads="1"/>
          </p:cNvSpPr>
          <p:nvPr/>
        </p:nvSpPr>
        <p:spPr bwMode="auto">
          <a:xfrm flipV="1">
            <a:off x="5340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9" name="Oval 22"/>
          <p:cNvSpPr>
            <a:spLocks noChangeArrowheads="1"/>
          </p:cNvSpPr>
          <p:nvPr/>
        </p:nvSpPr>
        <p:spPr bwMode="auto">
          <a:xfrm flipV="1">
            <a:off x="54929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0" name="Oval 23"/>
          <p:cNvSpPr>
            <a:spLocks noChangeArrowheads="1"/>
          </p:cNvSpPr>
          <p:nvPr/>
        </p:nvSpPr>
        <p:spPr bwMode="auto">
          <a:xfrm flipV="1">
            <a:off x="65597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1" name="Oval 24"/>
          <p:cNvSpPr>
            <a:spLocks noChangeArrowheads="1"/>
          </p:cNvSpPr>
          <p:nvPr/>
        </p:nvSpPr>
        <p:spPr bwMode="auto">
          <a:xfrm flipV="1">
            <a:off x="4959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2" name="Oval 42"/>
          <p:cNvSpPr>
            <a:spLocks noChangeArrowheads="1"/>
          </p:cNvSpPr>
          <p:nvPr/>
        </p:nvSpPr>
        <p:spPr bwMode="auto">
          <a:xfrm flipV="1">
            <a:off x="7931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3" name="Rectangle 2"/>
          <p:cNvSpPr txBox="1">
            <a:spLocks noChangeArrowheads="1"/>
          </p:cNvSpPr>
          <p:nvPr/>
        </p:nvSpPr>
        <p:spPr>
          <a:xfrm>
            <a:off x="393755" y="678100"/>
            <a:ext cx="77724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endParaRPr lang="en-US" altLang="en-US" dirty="0">
              <a:latin typeface="Calibri" charset="0"/>
              <a:ea typeface="Calibri" charset="0"/>
              <a:cs typeface="Calibri" charset="0"/>
            </a:endParaRPr>
          </a:p>
        </p:txBody>
      </p:sp>
      <p:sp>
        <p:nvSpPr>
          <p:cNvPr id="76" name="Freeform 75"/>
          <p:cNvSpPr>
            <a:spLocks/>
          </p:cNvSpPr>
          <p:nvPr/>
        </p:nvSpPr>
        <p:spPr bwMode="auto">
          <a:xfrm>
            <a:off x="5809534" y="2466370"/>
            <a:ext cx="3117372" cy="1445613"/>
          </a:xfrm>
          <a:custGeom>
            <a:avLst/>
            <a:gdLst>
              <a:gd name="T0" fmla="*/ 2536 w 2536"/>
              <a:gd name="T1" fmla="*/ 24 h 864"/>
              <a:gd name="T2" fmla="*/ 904 w 2536"/>
              <a:gd name="T3" fmla="*/ 120 h 864"/>
              <a:gd name="T4" fmla="*/ 136 w 2536"/>
              <a:gd name="T5" fmla="*/ 744 h 864"/>
              <a:gd name="T6" fmla="*/ 88 w 2536"/>
              <a:gd name="T7" fmla="*/ 840 h 864"/>
            </a:gdLst>
            <a:ahLst/>
            <a:cxnLst>
              <a:cxn ang="0">
                <a:pos x="T0" y="T1"/>
              </a:cxn>
              <a:cxn ang="0">
                <a:pos x="T2" y="T3"/>
              </a:cxn>
              <a:cxn ang="0">
                <a:pos x="T4" y="T5"/>
              </a:cxn>
              <a:cxn ang="0">
                <a:pos x="T6" y="T7"/>
              </a:cxn>
            </a:cxnLst>
            <a:rect l="0" t="0" r="r" b="b"/>
            <a:pathLst>
              <a:path w="2536" h="864">
                <a:moveTo>
                  <a:pt x="2536" y="24"/>
                </a:moveTo>
                <a:cubicBezTo>
                  <a:pt x="1920" y="12"/>
                  <a:pt x="1304" y="0"/>
                  <a:pt x="904" y="120"/>
                </a:cubicBezTo>
                <a:cubicBezTo>
                  <a:pt x="504" y="240"/>
                  <a:pt x="272" y="624"/>
                  <a:pt x="136" y="744"/>
                </a:cubicBezTo>
                <a:cubicBezTo>
                  <a:pt x="0" y="864"/>
                  <a:pt x="44" y="852"/>
                  <a:pt x="88" y="840"/>
                </a:cubicBezTo>
              </a:path>
            </a:pathLst>
          </a:custGeom>
          <a:noFill/>
          <a:ln w="88900" cap="flat" cmpd="sng">
            <a:solidFill>
              <a:schemeClr val="accent1"/>
            </a:solidFill>
            <a:prstDash val="solid"/>
            <a:bevel/>
            <a:headEnd type="triangle" w="sm" len="sm"/>
            <a:tailEnd type="none" w="sm" len="sm"/>
          </a:ln>
          <a:effectLst/>
        </p:spPr>
        <p:txBody>
          <a:bodyPr/>
          <a:lstStyle/>
          <a:p>
            <a:endParaRPr lang="en-US" dirty="0">
              <a:latin typeface="Calibri" charset="0"/>
              <a:ea typeface="Calibri" charset="0"/>
              <a:cs typeface="Calibri" charset="0"/>
            </a:endParaRPr>
          </a:p>
        </p:txBody>
      </p:sp>
      <p:sp>
        <p:nvSpPr>
          <p:cNvPr id="77" name="Freeform 76"/>
          <p:cNvSpPr>
            <a:spLocks/>
          </p:cNvSpPr>
          <p:nvPr/>
        </p:nvSpPr>
        <p:spPr bwMode="auto">
          <a:xfrm flipH="1" flipV="1">
            <a:off x="3444540" y="3460171"/>
            <a:ext cx="2734169" cy="1285829"/>
          </a:xfrm>
          <a:custGeom>
            <a:avLst/>
            <a:gdLst>
              <a:gd name="T0" fmla="*/ 2536 w 2536"/>
              <a:gd name="T1" fmla="*/ 24 h 864"/>
              <a:gd name="T2" fmla="*/ 904 w 2536"/>
              <a:gd name="T3" fmla="*/ 120 h 864"/>
              <a:gd name="T4" fmla="*/ 136 w 2536"/>
              <a:gd name="T5" fmla="*/ 744 h 864"/>
              <a:gd name="T6" fmla="*/ 88 w 2536"/>
              <a:gd name="T7" fmla="*/ 840 h 864"/>
            </a:gdLst>
            <a:ahLst/>
            <a:cxnLst>
              <a:cxn ang="0">
                <a:pos x="T0" y="T1"/>
              </a:cxn>
              <a:cxn ang="0">
                <a:pos x="T2" y="T3"/>
              </a:cxn>
              <a:cxn ang="0">
                <a:pos x="T4" y="T5"/>
              </a:cxn>
              <a:cxn ang="0">
                <a:pos x="T6" y="T7"/>
              </a:cxn>
            </a:cxnLst>
            <a:rect l="0" t="0" r="r" b="b"/>
            <a:pathLst>
              <a:path w="2536" h="864">
                <a:moveTo>
                  <a:pt x="2536" y="24"/>
                </a:moveTo>
                <a:cubicBezTo>
                  <a:pt x="1920" y="12"/>
                  <a:pt x="1304" y="0"/>
                  <a:pt x="904" y="120"/>
                </a:cubicBezTo>
                <a:cubicBezTo>
                  <a:pt x="504" y="240"/>
                  <a:pt x="272" y="624"/>
                  <a:pt x="136" y="744"/>
                </a:cubicBezTo>
                <a:cubicBezTo>
                  <a:pt x="0" y="864"/>
                  <a:pt x="44" y="852"/>
                  <a:pt x="88" y="840"/>
                </a:cubicBezTo>
              </a:path>
            </a:pathLst>
          </a:custGeom>
          <a:noFill/>
          <a:ln w="88900" cap="flat" cmpd="sng">
            <a:solidFill>
              <a:schemeClr val="accent1"/>
            </a:solidFill>
            <a:prstDash val="solid"/>
            <a:bevel/>
            <a:headEnd type="triangle" w="sm" len="sm"/>
            <a:tailEnd type="none" w="med" len="med"/>
          </a:ln>
          <a:effectLst/>
        </p:spPr>
        <p:txBody>
          <a:bodyPr/>
          <a:lstStyle/>
          <a:p>
            <a:endParaRPr lang="en-US" dirty="0">
              <a:latin typeface="Calibri" charset="0"/>
              <a:ea typeface="Calibri" charset="0"/>
              <a:cs typeface="Calibri" charset="0"/>
            </a:endParaRPr>
          </a:p>
        </p:txBody>
      </p:sp>
      <p:sp>
        <p:nvSpPr>
          <p:cNvPr id="79" name="Rectangle 2"/>
          <p:cNvSpPr txBox="1">
            <a:spLocks noChangeArrowheads="1"/>
          </p:cNvSpPr>
          <p:nvPr/>
        </p:nvSpPr>
        <p:spPr>
          <a:xfrm>
            <a:off x="463709" y="694616"/>
            <a:ext cx="77724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r>
              <a:rPr lang="en-US" altLang="en-US" b="0" dirty="0">
                <a:latin typeface="Calibri" charset="0"/>
                <a:ea typeface="Calibri" charset="0"/>
                <a:cs typeface="Calibri" charset="0"/>
              </a:rPr>
              <a:t>Visualizing the Logistic Regression Model</a:t>
            </a:r>
          </a:p>
        </p:txBody>
      </p:sp>
      <p:sp>
        <p:nvSpPr>
          <p:cNvPr id="80" name="TextBox 79"/>
          <p:cNvSpPr txBox="1"/>
          <p:nvPr/>
        </p:nvSpPr>
        <p:spPr>
          <a:xfrm>
            <a:off x="5389707" y="5398718"/>
            <a:ext cx="3276600" cy="369332"/>
          </a:xfrm>
          <a:prstGeom prst="rect">
            <a:avLst/>
          </a:prstGeom>
          <a:noFill/>
        </p:spPr>
        <p:txBody>
          <a:bodyPr wrap="square" rtlCol="0">
            <a:spAutoFit/>
          </a:bodyPr>
          <a:lstStyle/>
          <a:p>
            <a:r>
              <a:rPr lang="en-US" dirty="0">
                <a:solidFill>
                  <a:schemeClr val="accent1"/>
                </a:solidFill>
              </a:rPr>
              <a:t>Hours of Studying</a:t>
            </a:r>
          </a:p>
        </p:txBody>
      </p:sp>
      <p:sp>
        <p:nvSpPr>
          <p:cNvPr id="81" name="TextBox 80"/>
          <p:cNvSpPr txBox="1"/>
          <p:nvPr/>
        </p:nvSpPr>
        <p:spPr>
          <a:xfrm>
            <a:off x="1558401" y="2844373"/>
            <a:ext cx="3276600" cy="369332"/>
          </a:xfrm>
          <a:prstGeom prst="rect">
            <a:avLst/>
          </a:prstGeom>
          <a:noFill/>
        </p:spPr>
        <p:txBody>
          <a:bodyPr wrap="square" rtlCol="0">
            <a:spAutoFit/>
          </a:bodyPr>
          <a:lstStyle/>
          <a:p>
            <a:r>
              <a:rPr lang="en-US" dirty="0">
                <a:solidFill>
                  <a:schemeClr val="accent1"/>
                </a:solidFill>
              </a:rPr>
              <a:t>Passed Exam?</a:t>
            </a:r>
          </a:p>
        </p:txBody>
      </p:sp>
      <p:sp>
        <p:nvSpPr>
          <p:cNvPr id="74" name="Line 5">
            <a:extLst>
              <a:ext uri="{FF2B5EF4-FFF2-40B4-BE49-F238E27FC236}">
                <a16:creationId xmlns:a16="http://schemas.microsoft.com/office/drawing/2014/main" id="{40BEBB33-9E10-4946-899D-90FD4017DB2F}"/>
              </a:ext>
            </a:extLst>
          </p:cNvPr>
          <p:cNvSpPr>
            <a:spLocks noChangeShapeType="1"/>
          </p:cNvSpPr>
          <p:nvPr/>
        </p:nvSpPr>
        <p:spPr bwMode="auto">
          <a:xfrm>
            <a:off x="3344186" y="3569563"/>
            <a:ext cx="6362207" cy="20919"/>
          </a:xfrm>
          <a:prstGeom prst="line">
            <a:avLst/>
          </a:prstGeom>
          <a:noFill/>
          <a:ln w="28575">
            <a:solidFill>
              <a:schemeClr val="bg2">
                <a:lumMod val="90000"/>
              </a:schemeClr>
            </a:solidFill>
            <a:prstDash val="sys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75" name="Text Box 8">
            <a:extLst>
              <a:ext uri="{FF2B5EF4-FFF2-40B4-BE49-F238E27FC236}">
                <a16:creationId xmlns:a16="http://schemas.microsoft.com/office/drawing/2014/main" id="{E44401FA-B07F-C74D-AC6D-3022C92B12F6}"/>
              </a:ext>
            </a:extLst>
          </p:cNvPr>
          <p:cNvSpPr txBox="1">
            <a:spLocks noChangeArrowheads="1"/>
          </p:cNvSpPr>
          <p:nvPr/>
        </p:nvSpPr>
        <p:spPr bwMode="auto">
          <a:xfrm>
            <a:off x="2284276" y="3395356"/>
            <a:ext cx="4796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b="1" dirty="0">
                <a:solidFill>
                  <a:schemeClr val="accent1"/>
                </a:solidFill>
                <a:latin typeface="Calibri" charset="0"/>
                <a:ea typeface="Calibri" charset="0"/>
                <a:cs typeface="Calibri" charset="0"/>
              </a:rPr>
              <a:t>0.5</a:t>
            </a:r>
          </a:p>
        </p:txBody>
      </p:sp>
      <p:sp>
        <p:nvSpPr>
          <p:cNvPr id="78" name="Line 5">
            <a:extLst>
              <a:ext uri="{FF2B5EF4-FFF2-40B4-BE49-F238E27FC236}">
                <a16:creationId xmlns:a16="http://schemas.microsoft.com/office/drawing/2014/main" id="{26D10EEE-ADA3-BE41-9FC7-0232A54A27BF}"/>
              </a:ext>
            </a:extLst>
          </p:cNvPr>
          <p:cNvSpPr>
            <a:spLocks noChangeShapeType="1"/>
          </p:cNvSpPr>
          <p:nvPr/>
        </p:nvSpPr>
        <p:spPr bwMode="auto">
          <a:xfrm flipV="1">
            <a:off x="5274905" y="4520582"/>
            <a:ext cx="1896" cy="318461"/>
          </a:xfrm>
          <a:prstGeom prst="line">
            <a:avLst/>
          </a:prstGeom>
          <a:noFill/>
          <a:ln w="28575">
            <a:solidFill>
              <a:schemeClr val="bg2">
                <a:lumMod val="90000"/>
              </a:schemeClr>
            </a:solidFill>
            <a:prstDash val="sys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3" name="Multiply 2">
            <a:extLst>
              <a:ext uri="{FF2B5EF4-FFF2-40B4-BE49-F238E27FC236}">
                <a16:creationId xmlns:a16="http://schemas.microsoft.com/office/drawing/2014/main" id="{209AFE37-66DE-3141-BF8F-881677A80D49}"/>
              </a:ext>
            </a:extLst>
          </p:cNvPr>
          <p:cNvSpPr/>
          <p:nvPr/>
        </p:nvSpPr>
        <p:spPr>
          <a:xfrm>
            <a:off x="5134722" y="4372746"/>
            <a:ext cx="290369" cy="295674"/>
          </a:xfrm>
          <a:prstGeom prst="mathMultiply">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Line 5">
            <a:extLst>
              <a:ext uri="{FF2B5EF4-FFF2-40B4-BE49-F238E27FC236}">
                <a16:creationId xmlns:a16="http://schemas.microsoft.com/office/drawing/2014/main" id="{28439F0F-76DF-6948-9448-EB23B6778964}"/>
              </a:ext>
            </a:extLst>
          </p:cNvPr>
          <p:cNvSpPr>
            <a:spLocks noChangeShapeType="1"/>
          </p:cNvSpPr>
          <p:nvPr/>
        </p:nvSpPr>
        <p:spPr bwMode="auto">
          <a:xfrm flipV="1">
            <a:off x="3344186" y="4558367"/>
            <a:ext cx="1883827" cy="5796"/>
          </a:xfrm>
          <a:prstGeom prst="line">
            <a:avLst/>
          </a:prstGeom>
          <a:noFill/>
          <a:ln w="28575">
            <a:solidFill>
              <a:schemeClr val="bg2">
                <a:lumMod val="90000"/>
              </a:schemeClr>
            </a:solidFill>
            <a:prstDash val="sys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88" name="Text Box 7">
            <a:extLst>
              <a:ext uri="{FF2B5EF4-FFF2-40B4-BE49-F238E27FC236}">
                <a16:creationId xmlns:a16="http://schemas.microsoft.com/office/drawing/2014/main" id="{687D7F65-220B-3C44-BAAE-055309D55D8F}"/>
              </a:ext>
            </a:extLst>
          </p:cNvPr>
          <p:cNvSpPr txBox="1">
            <a:spLocks noChangeArrowheads="1"/>
          </p:cNvSpPr>
          <p:nvPr/>
        </p:nvSpPr>
        <p:spPr bwMode="auto">
          <a:xfrm>
            <a:off x="5059078" y="4814535"/>
            <a:ext cx="60873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altLang="en-US" b="1" dirty="0">
                <a:solidFill>
                  <a:schemeClr val="accent1"/>
                </a:solidFill>
                <a:latin typeface="Calibri" charset="0"/>
                <a:ea typeface="Calibri" charset="0"/>
                <a:cs typeface="Calibri" charset="0"/>
              </a:rPr>
              <a:t>1.4</a:t>
            </a:r>
          </a:p>
        </p:txBody>
      </p:sp>
      <p:cxnSp>
        <p:nvCxnSpPr>
          <p:cNvPr id="11" name="Straight Connector 10">
            <a:extLst>
              <a:ext uri="{FF2B5EF4-FFF2-40B4-BE49-F238E27FC236}">
                <a16:creationId xmlns:a16="http://schemas.microsoft.com/office/drawing/2014/main" id="{A03EEB8A-214F-C54C-B3DE-9C914F5E5E7C}"/>
              </a:ext>
            </a:extLst>
          </p:cNvPr>
          <p:cNvCxnSpPr>
            <a:cxnSpLocks/>
          </p:cNvCxnSpPr>
          <p:nvPr/>
        </p:nvCxnSpPr>
        <p:spPr>
          <a:xfrm>
            <a:off x="3297294" y="4564163"/>
            <a:ext cx="136916" cy="27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Oval 43">
            <a:extLst>
              <a:ext uri="{FF2B5EF4-FFF2-40B4-BE49-F238E27FC236}">
                <a16:creationId xmlns:a16="http://schemas.microsoft.com/office/drawing/2014/main" id="{897A0F7A-195B-6341-A13F-78458C069CAF}"/>
              </a:ext>
            </a:extLst>
          </p:cNvPr>
          <p:cNvSpPr>
            <a:spLocks noChangeArrowheads="1"/>
          </p:cNvSpPr>
          <p:nvPr/>
        </p:nvSpPr>
        <p:spPr bwMode="auto">
          <a:xfrm flipH="1">
            <a:off x="3280808" y="4481207"/>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90" name="Text Box 8">
            <a:extLst>
              <a:ext uri="{FF2B5EF4-FFF2-40B4-BE49-F238E27FC236}">
                <a16:creationId xmlns:a16="http://schemas.microsoft.com/office/drawing/2014/main" id="{DBBA8278-FA1D-6C42-98C4-4F4D16AA6E70}"/>
              </a:ext>
            </a:extLst>
          </p:cNvPr>
          <p:cNvSpPr txBox="1">
            <a:spLocks noChangeArrowheads="1"/>
          </p:cNvSpPr>
          <p:nvPr/>
        </p:nvSpPr>
        <p:spPr bwMode="auto">
          <a:xfrm>
            <a:off x="2560039" y="4364630"/>
            <a:ext cx="71365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b="1" dirty="0">
                <a:solidFill>
                  <a:schemeClr val="accent1"/>
                </a:solidFill>
                <a:latin typeface="Calibri" charset="0"/>
                <a:ea typeface="Calibri" charset="0"/>
                <a:cs typeface="Calibri" charset="0"/>
              </a:rPr>
              <a:t>0.122</a:t>
            </a:r>
          </a:p>
        </p:txBody>
      </p:sp>
    </p:spTree>
    <p:extLst>
      <p:ext uri="{BB962C8B-B14F-4D97-AF65-F5344CB8AC3E}">
        <p14:creationId xmlns:p14="http://schemas.microsoft.com/office/powerpoint/2010/main" val="25862026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Calibri" charset="0"/>
                <a:cs typeface="Calibri" charset="0"/>
              </a:rPr>
              <a:t>Logistic Regression Classification</a:t>
            </a:r>
          </a:p>
        </p:txBody>
      </p:sp>
      <p:sp>
        <p:nvSpPr>
          <p:cNvPr id="4" name="Slide Number Placeholder 3"/>
          <p:cNvSpPr>
            <a:spLocks noGrp="1"/>
          </p:cNvSpPr>
          <p:nvPr>
            <p:ph type="sldNum" sz="quarter" idx="12"/>
          </p:nvPr>
        </p:nvSpPr>
        <p:spPr>
          <a:xfrm>
            <a:off x="9106711" y="6356350"/>
            <a:ext cx="2743200" cy="365125"/>
          </a:xfrm>
        </p:spPr>
        <p:txBody>
          <a:bodyPr/>
          <a:lstStyle/>
          <a:p>
            <a:fld id="{5ACD0CF0-90CC-9C41-A77B-2776398A8C8B}" type="slidenum">
              <a:rPr lang="en-US" smtClean="0">
                <a:latin typeface="Calibri" charset="0"/>
                <a:ea typeface="Calibri" charset="0"/>
                <a:cs typeface="Calibri" charset="0"/>
              </a:rPr>
              <a:pPr/>
              <a:t>72</a:t>
            </a:fld>
            <a:endParaRPr lang="en-US" dirty="0">
              <a:latin typeface="Calibri" charset="0"/>
              <a:ea typeface="Calibri" charset="0"/>
              <a:cs typeface="Calibri" charset="0"/>
            </a:endParaRPr>
          </a:p>
        </p:txBody>
      </p:sp>
      <p:sp>
        <p:nvSpPr>
          <p:cNvPr id="73" name="Rectangle 2"/>
          <p:cNvSpPr txBox="1">
            <a:spLocks noChangeArrowheads="1"/>
          </p:cNvSpPr>
          <p:nvPr/>
        </p:nvSpPr>
        <p:spPr>
          <a:xfrm>
            <a:off x="393755" y="678100"/>
            <a:ext cx="77724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endParaRPr lang="en-US" altLang="en-US" dirty="0">
              <a:latin typeface="Calibri" charset="0"/>
              <a:ea typeface="Calibri" charset="0"/>
              <a:cs typeface="Calibri" charset="0"/>
            </a:endParaRPr>
          </a:p>
        </p:txBody>
      </p:sp>
      <mc:AlternateContent xmlns:mc="http://schemas.openxmlformats.org/markup-compatibility/2006">
        <mc:Choice xmlns:a14="http://schemas.microsoft.com/office/drawing/2010/main" Requires="a14">
          <p:sp>
            <p:nvSpPr>
              <p:cNvPr id="82" name="Content Placeholder 2">
                <a:extLst>
                  <a:ext uri="{FF2B5EF4-FFF2-40B4-BE49-F238E27FC236}">
                    <a16:creationId xmlns:a16="http://schemas.microsoft.com/office/drawing/2014/main" id="{B62D0EE1-EC13-8B49-A5D0-37D6633E2597}"/>
                  </a:ext>
                </a:extLst>
              </p:cNvPr>
              <p:cNvSpPr>
                <a:spLocks noGrp="1"/>
              </p:cNvSpPr>
              <p:nvPr>
                <p:ph idx="1"/>
              </p:nvPr>
            </p:nvSpPr>
            <p:spPr>
              <a:xfrm>
                <a:off x="80553" y="1066868"/>
                <a:ext cx="6218647" cy="4351338"/>
              </a:xfrm>
            </p:spPr>
            <p:txBody>
              <a:bodyPr>
                <a:noAutofit/>
              </a:bodyPr>
              <a:lstStyle/>
              <a:p>
                <a:r>
                  <a:rPr lang="en-US" altLang="en-US" sz="1600" b="0" dirty="0">
                    <a:ea typeface="Arial" charset="0"/>
                    <a:cs typeface="Arial" charset="0"/>
                  </a:rPr>
                  <a:t>If a student only prepares 1.4 hours for the test</a:t>
                </a:r>
              </a:p>
              <a:p>
                <a:pPr lvl="1"/>
                <a14:m>
                  <m:oMath xmlns:m="http://schemas.openxmlformats.org/officeDocument/2006/math">
                    <m:r>
                      <a:rPr lang="en-US" altLang="en-US" sz="1600" i="1">
                        <a:latin typeface="Cambria Math" panose="02040503050406030204" pitchFamily="18" charset="0"/>
                        <a:ea typeface="Cambria Math" panose="02040503050406030204" pitchFamily="18" charset="0"/>
                        <a:cs typeface="Arial" charset="0"/>
                      </a:rPr>
                      <m:t>𝑠𝑡𝑢𝑑𝑦</m:t>
                    </m:r>
                    <m:r>
                      <a:rPr lang="en-US" altLang="en-US" sz="1600" i="1">
                        <a:latin typeface="Cambria Math" panose="02040503050406030204" pitchFamily="18" charset="0"/>
                        <a:ea typeface="Cambria Math" panose="02040503050406030204" pitchFamily="18" charset="0"/>
                        <a:cs typeface="Arial" charset="0"/>
                      </a:rPr>
                      <m:t>_</m:t>
                    </m:r>
                    <m:r>
                      <a:rPr lang="en-US" altLang="en-US" sz="1600" i="1">
                        <a:latin typeface="Cambria Math" panose="02040503050406030204" pitchFamily="18" charset="0"/>
                        <a:ea typeface="Cambria Math" panose="02040503050406030204" pitchFamily="18" charset="0"/>
                        <a:cs typeface="Arial" charset="0"/>
                      </a:rPr>
                      <m:t>h𝑜𝑢𝑟𝑠</m:t>
                    </m:r>
                  </m:oMath>
                </a14:m>
                <a:r>
                  <a:rPr lang="en-US" sz="1600" dirty="0"/>
                  <a:t>=1.4</a:t>
                </a:r>
              </a:p>
              <a:p>
                <a:pPr lvl="1"/>
                <a14:m>
                  <m:oMath xmlns:m="http://schemas.openxmlformats.org/officeDocument/2006/math">
                    <m:sSub>
                      <m:sSubPr>
                        <m:ctrlPr>
                          <a:rPr lang="en-US" altLang="en-US" sz="1600" i="1">
                            <a:latin typeface="Cambria Math" panose="02040503050406030204" pitchFamily="18" charset="0"/>
                            <a:ea typeface="Cambria Math" panose="02040503050406030204" pitchFamily="18" charset="0"/>
                            <a:cs typeface="Arial" charset="0"/>
                          </a:rPr>
                        </m:ctrlPr>
                      </m:sSubPr>
                      <m:e>
                        <m:r>
                          <a:rPr lang="en-US" altLang="en-US" sz="1600" i="1">
                            <a:latin typeface="Cambria Math" panose="02040503050406030204" pitchFamily="18" charset="0"/>
                            <a:ea typeface="Cambria Math" panose="02040503050406030204" pitchFamily="18" charset="0"/>
                            <a:cs typeface="Arial" charset="0"/>
                          </a:rPr>
                          <m:t>𝛽</m:t>
                        </m:r>
                      </m:e>
                      <m:sub>
                        <m:r>
                          <a:rPr lang="en-US" altLang="en-US" sz="1600" i="1">
                            <a:latin typeface="Cambria Math" panose="02040503050406030204" pitchFamily="18" charset="0"/>
                            <a:ea typeface="Cambria Math" panose="02040503050406030204" pitchFamily="18" charset="0"/>
                            <a:cs typeface="Arial" charset="0"/>
                          </a:rPr>
                          <m:t>0</m:t>
                        </m:r>
                      </m:sub>
                    </m:sSub>
                    <m:r>
                      <a:rPr lang="en-US" altLang="en-US" sz="1600" b="0" i="1" smtClean="0">
                        <a:latin typeface="Cambria Math" panose="02040503050406030204" pitchFamily="18" charset="0"/>
                        <a:ea typeface="Cambria Math" panose="02040503050406030204" pitchFamily="18" charset="0"/>
                        <a:cs typeface="Arial" charset="0"/>
                      </a:rPr>
                      <m:t>=−</m:t>
                    </m:r>
                    <m:r>
                      <a:rPr lang="en-US" altLang="en-US" sz="1600" b="0" i="1" smtClean="0">
                        <a:latin typeface="Cambria Math" panose="02040503050406030204" pitchFamily="18" charset="0"/>
                        <a:ea typeface="Cambria Math" panose="02040503050406030204" pitchFamily="18" charset="0"/>
                        <a:cs typeface="Arial" charset="0"/>
                      </a:rPr>
                      <m:t>4.077</m:t>
                    </m:r>
                  </m:oMath>
                </a14:m>
                <a:endParaRPr lang="en-US" sz="1600" dirty="0"/>
              </a:p>
              <a:p>
                <a:pPr lvl="1"/>
                <a14:m>
                  <m:oMath xmlns:m="http://schemas.openxmlformats.org/officeDocument/2006/math">
                    <m:sSub>
                      <m:sSubPr>
                        <m:ctrlPr>
                          <a:rPr lang="en-US" altLang="en-US" sz="1600" i="1">
                            <a:latin typeface="Cambria Math" panose="02040503050406030204" pitchFamily="18" charset="0"/>
                            <a:ea typeface="Cambria Math" panose="02040503050406030204" pitchFamily="18" charset="0"/>
                            <a:cs typeface="Arial" charset="0"/>
                          </a:rPr>
                        </m:ctrlPr>
                      </m:sSubPr>
                      <m:e>
                        <m:r>
                          <a:rPr lang="en-US" altLang="en-US" sz="1600" i="1">
                            <a:latin typeface="Cambria Math" panose="02040503050406030204" pitchFamily="18" charset="0"/>
                            <a:ea typeface="Cambria Math" panose="02040503050406030204" pitchFamily="18" charset="0"/>
                            <a:cs typeface="Arial" charset="0"/>
                          </a:rPr>
                          <m:t>𝛽</m:t>
                        </m:r>
                      </m:e>
                      <m:sub>
                        <m:r>
                          <a:rPr lang="en-US" altLang="en-US" sz="1600" i="1">
                            <a:latin typeface="Cambria Math" panose="02040503050406030204" pitchFamily="18" charset="0"/>
                            <a:ea typeface="Cambria Math" panose="02040503050406030204" pitchFamily="18" charset="0"/>
                            <a:cs typeface="Arial" charset="0"/>
                          </a:rPr>
                          <m:t>1</m:t>
                        </m:r>
                      </m:sub>
                    </m:sSub>
                    <m:r>
                      <a:rPr lang="en-US" altLang="en-US" sz="1600" b="0" i="1" smtClean="0">
                        <a:latin typeface="Cambria Math" panose="02040503050406030204" pitchFamily="18" charset="0"/>
                        <a:ea typeface="Cambria Math" panose="02040503050406030204" pitchFamily="18" charset="0"/>
                        <a:cs typeface="Arial" charset="0"/>
                      </a:rPr>
                      <m:t>=</m:t>
                    </m:r>
                    <m:r>
                      <a:rPr lang="en-US" altLang="en-US" sz="1600" b="0" i="1" smtClean="0">
                        <a:latin typeface="Cambria Math" panose="02040503050406030204" pitchFamily="18" charset="0"/>
                        <a:ea typeface="Cambria Math" panose="02040503050406030204" pitchFamily="18" charset="0"/>
                        <a:cs typeface="Arial" charset="0"/>
                      </a:rPr>
                      <m:t>1.5046</m:t>
                    </m:r>
                  </m:oMath>
                </a14:m>
                <a:endParaRPr lang="en-US" altLang="en-US" sz="1600" b="0" i="1" dirty="0">
                  <a:latin typeface="Cambria Math" panose="02040503050406030204" pitchFamily="18" charset="0"/>
                  <a:ea typeface="Cambria Math" panose="02040503050406030204" pitchFamily="18" charset="0"/>
                  <a:cs typeface="Arial" charset="0"/>
                </a:endParaRPr>
              </a:p>
              <a:p>
                <a:pPr marL="457200" lvl="1" indent="0" algn="ctr">
                  <a:buNone/>
                </a:pPr>
                <a14:m>
                  <m:oMathPara xmlns:m="http://schemas.openxmlformats.org/officeDocument/2006/math">
                    <m:oMathParaPr>
                      <m:jc m:val="centerGroup"/>
                    </m:oMathParaPr>
                    <m:oMath xmlns:m="http://schemas.openxmlformats.org/officeDocument/2006/math">
                      <m:r>
                        <a:rPr lang="en-US" sz="1600">
                          <a:latin typeface="Cambria Math" panose="02040503050406030204" pitchFamily="18" charset="0"/>
                        </a:rPr>
                        <m:t> </m:t>
                      </m:r>
                      <m:r>
                        <a:rPr lang="en-US" altLang="en-US" sz="1600">
                          <a:latin typeface="Cambria Math" panose="02040503050406030204" pitchFamily="18" charset="0"/>
                        </a:rPr>
                        <m:t>𝑝</m:t>
                      </m:r>
                      <m:d>
                        <m:dPr>
                          <m:ctrlPr>
                            <a:rPr lang="en-US" altLang="en-US" sz="1600" i="1">
                              <a:latin typeface="Cambria Math" panose="02040503050406030204" pitchFamily="18" charset="0"/>
                            </a:rPr>
                          </m:ctrlPr>
                        </m:dPr>
                        <m:e>
                          <m:r>
                            <a:rPr lang="en-US" altLang="en-US" sz="1600">
                              <a:latin typeface="Cambria Math" panose="02040503050406030204" pitchFamily="18" charset="0"/>
                            </a:rPr>
                            <m:t>𝑝𝑎𝑠𝑠</m:t>
                          </m:r>
                        </m:e>
                      </m:d>
                      <m:r>
                        <a:rPr lang="en-US" altLang="en-US" sz="1600">
                          <a:latin typeface="Cambria Math" panose="02040503050406030204" pitchFamily="18" charset="0"/>
                        </a:rPr>
                        <m:t>=</m:t>
                      </m:r>
                      <m:f>
                        <m:fPr>
                          <m:ctrlPr>
                            <a:rPr lang="en-US" altLang="en-US" sz="1600" i="1">
                              <a:latin typeface="Cambria Math" panose="02040503050406030204" pitchFamily="18" charset="0"/>
                            </a:rPr>
                          </m:ctrlPr>
                        </m:fPr>
                        <m:num>
                          <m:d>
                            <m:dPr>
                              <m:ctrlPr>
                                <a:rPr lang="en-US" altLang="en-US" sz="1600" i="1">
                                  <a:latin typeface="Cambria Math" panose="02040503050406030204" pitchFamily="18" charset="0"/>
                                </a:rPr>
                              </m:ctrlPr>
                            </m:dPr>
                            <m:e>
                              <m:sSup>
                                <m:sSupPr>
                                  <m:ctrlPr>
                                    <a:rPr lang="en-US" altLang="en-US" sz="1600" i="1">
                                      <a:latin typeface="Cambria Math" panose="02040503050406030204" pitchFamily="18" charset="0"/>
                                    </a:rPr>
                                  </m:ctrlPr>
                                </m:sSupPr>
                                <m:e>
                                  <m:r>
                                    <a:rPr lang="en-US" altLang="en-US" sz="1600">
                                      <a:latin typeface="Cambria Math" panose="02040503050406030204" pitchFamily="18" charset="0"/>
                                    </a:rPr>
                                    <m:t>𝑒</m:t>
                                  </m:r>
                                </m:e>
                                <m:sup>
                                  <m:sSub>
                                    <m:sSubPr>
                                      <m:ctrlPr>
                                        <a:rPr lang="en-US" altLang="en-US" sz="1600" i="1">
                                          <a:latin typeface="Cambria Math" panose="02040503050406030204" pitchFamily="18" charset="0"/>
                                        </a:rPr>
                                      </m:ctrlPr>
                                    </m:sSubPr>
                                    <m:e>
                                      <m:r>
                                        <a:rPr lang="en-US" altLang="en-US" sz="1600">
                                          <a:latin typeface="Cambria Math" panose="02040503050406030204" pitchFamily="18" charset="0"/>
                                        </a:rPr>
                                        <m:t>𝛽</m:t>
                                      </m:r>
                                    </m:e>
                                    <m:sub>
                                      <m:r>
                                        <a:rPr lang="en-US" altLang="en-US" sz="1600">
                                          <a:latin typeface="Cambria Math" panose="02040503050406030204" pitchFamily="18" charset="0"/>
                                        </a:rPr>
                                        <m:t>0</m:t>
                                      </m:r>
                                    </m:sub>
                                  </m:sSub>
                                  <m:r>
                                    <a:rPr lang="en-US" altLang="en-US" sz="1600">
                                      <a:latin typeface="Cambria Math" panose="02040503050406030204" pitchFamily="18" charset="0"/>
                                    </a:rPr>
                                    <m:t>+</m:t>
                                  </m:r>
                                  <m:sSub>
                                    <m:sSubPr>
                                      <m:ctrlPr>
                                        <a:rPr lang="en-US" altLang="en-US" sz="1600" i="1">
                                          <a:latin typeface="Cambria Math" panose="02040503050406030204" pitchFamily="18" charset="0"/>
                                        </a:rPr>
                                      </m:ctrlPr>
                                    </m:sSubPr>
                                    <m:e>
                                      <m:r>
                                        <a:rPr lang="en-US" altLang="en-US" sz="1600">
                                          <a:latin typeface="Cambria Math" panose="02040503050406030204" pitchFamily="18" charset="0"/>
                                        </a:rPr>
                                        <m:t>𝛽</m:t>
                                      </m:r>
                                    </m:e>
                                    <m:sub>
                                      <m:r>
                                        <a:rPr lang="en-US" altLang="en-US" sz="1600">
                                          <a:latin typeface="Cambria Math" panose="02040503050406030204" pitchFamily="18" charset="0"/>
                                        </a:rPr>
                                        <m:t>1</m:t>
                                      </m:r>
                                    </m:sub>
                                  </m:sSub>
                                  <m:r>
                                    <a:rPr lang="en-US" altLang="en-US" sz="1600">
                                      <a:latin typeface="Cambria Math" panose="02040503050406030204" pitchFamily="18" charset="0"/>
                                    </a:rPr>
                                    <m:t>∗</m:t>
                                  </m:r>
                                  <m:r>
                                    <a:rPr lang="en-US" altLang="en-US" sz="1600">
                                      <a:latin typeface="Cambria Math" panose="02040503050406030204" pitchFamily="18" charset="0"/>
                                    </a:rPr>
                                    <m:t>𝑠𝑡𝑢</m:t>
                                  </m:r>
                                  <m:r>
                                    <a:rPr lang="en-US" altLang="en-US" sz="1600" i="1">
                                      <a:latin typeface="Cambria Math" panose="02040503050406030204" pitchFamily="18" charset="0"/>
                                    </a:rPr>
                                    <m:t>𝑑𝑦h𝑟𝑠</m:t>
                                  </m:r>
                                </m:sup>
                              </m:sSup>
                            </m:e>
                          </m:d>
                        </m:num>
                        <m:den>
                          <m:sSup>
                            <m:sSupPr>
                              <m:ctrlPr>
                                <a:rPr lang="en-US" altLang="en-US" sz="1600" i="1">
                                  <a:latin typeface="Cambria Math" panose="02040503050406030204" pitchFamily="18" charset="0"/>
                                </a:rPr>
                              </m:ctrlPr>
                            </m:sSupPr>
                            <m:e>
                              <m:r>
                                <a:rPr lang="en-US" altLang="en-US" sz="1600">
                                  <a:latin typeface="Cambria Math" panose="02040503050406030204" pitchFamily="18" charset="0"/>
                                </a:rPr>
                                <m:t>(</m:t>
                              </m:r>
                              <m:r>
                                <a:rPr lang="en-US" altLang="en-US" sz="1600">
                                  <a:latin typeface="Cambria Math" panose="02040503050406030204" pitchFamily="18" charset="0"/>
                                </a:rPr>
                                <m:t>𝑒</m:t>
                              </m:r>
                            </m:e>
                            <m:sup>
                              <m:sSub>
                                <m:sSubPr>
                                  <m:ctrlPr>
                                    <a:rPr lang="en-US" altLang="en-US" sz="1600" i="1">
                                      <a:latin typeface="Cambria Math" panose="02040503050406030204" pitchFamily="18" charset="0"/>
                                    </a:rPr>
                                  </m:ctrlPr>
                                </m:sSubPr>
                                <m:e>
                                  <m:r>
                                    <a:rPr lang="en-US" altLang="en-US" sz="1600">
                                      <a:latin typeface="Cambria Math" panose="02040503050406030204" pitchFamily="18" charset="0"/>
                                    </a:rPr>
                                    <m:t>𝛽</m:t>
                                  </m:r>
                                </m:e>
                                <m:sub>
                                  <m:r>
                                    <a:rPr lang="en-US" altLang="en-US" sz="1600">
                                      <a:latin typeface="Cambria Math" panose="02040503050406030204" pitchFamily="18" charset="0"/>
                                    </a:rPr>
                                    <m:t>0</m:t>
                                  </m:r>
                                </m:sub>
                              </m:sSub>
                              <m:r>
                                <a:rPr lang="en-US" altLang="en-US" sz="1600">
                                  <a:latin typeface="Cambria Math" panose="02040503050406030204" pitchFamily="18" charset="0"/>
                                </a:rPr>
                                <m:t>+</m:t>
                              </m:r>
                              <m:sSub>
                                <m:sSubPr>
                                  <m:ctrlPr>
                                    <a:rPr lang="en-US" altLang="en-US" sz="1600" i="1">
                                      <a:latin typeface="Cambria Math" panose="02040503050406030204" pitchFamily="18" charset="0"/>
                                    </a:rPr>
                                  </m:ctrlPr>
                                </m:sSubPr>
                                <m:e>
                                  <m:r>
                                    <a:rPr lang="en-US" altLang="en-US" sz="1600">
                                      <a:latin typeface="Cambria Math" panose="02040503050406030204" pitchFamily="18" charset="0"/>
                                    </a:rPr>
                                    <m:t>𝛽</m:t>
                                  </m:r>
                                </m:e>
                                <m:sub>
                                  <m:r>
                                    <a:rPr lang="en-US" altLang="en-US" sz="1600">
                                      <a:latin typeface="Cambria Math" panose="02040503050406030204" pitchFamily="18" charset="0"/>
                                    </a:rPr>
                                    <m:t>1</m:t>
                                  </m:r>
                                </m:sub>
                              </m:sSub>
                              <m:r>
                                <a:rPr lang="en-US" altLang="en-US" sz="1600">
                                  <a:latin typeface="Cambria Math" panose="02040503050406030204" pitchFamily="18" charset="0"/>
                                </a:rPr>
                                <m:t>∗</m:t>
                              </m:r>
                              <m:r>
                                <a:rPr lang="en-US" altLang="en-US" sz="1600">
                                  <a:latin typeface="Cambria Math" panose="02040503050406030204" pitchFamily="18" charset="0"/>
                                </a:rPr>
                                <m:t>𝑠𝑡𝑢</m:t>
                              </m:r>
                              <m:r>
                                <a:rPr lang="en-US" altLang="en-US" sz="1600" b="0" i="1" smtClean="0">
                                  <a:latin typeface="Cambria Math" panose="02040503050406030204" pitchFamily="18" charset="0"/>
                                </a:rPr>
                                <m:t>𝑑𝑦h𝑟𝑠</m:t>
                              </m:r>
                            </m:sup>
                          </m:sSup>
                          <m:r>
                            <a:rPr lang="en-US" altLang="en-US" sz="1600">
                              <a:latin typeface="Cambria Math" panose="02040503050406030204" pitchFamily="18" charset="0"/>
                            </a:rPr>
                            <m:t>)+1</m:t>
                          </m:r>
                        </m:den>
                      </m:f>
                    </m:oMath>
                  </m:oMathPara>
                </a14:m>
                <a:endParaRPr lang="en-US" altLang="en-US" sz="1600" i="1" dirty="0">
                  <a:latin typeface="Cambria Math" panose="02040503050406030204" pitchFamily="18" charset="0"/>
                  <a:ea typeface="Cambria Math" panose="02040503050406030204" pitchFamily="18" charset="0"/>
                  <a:cs typeface="Arial" charset="0"/>
                </a:endParaRPr>
              </a:p>
              <a:p>
                <a:pPr marL="457200" lvl="1" indent="0" algn="ctr">
                  <a:buNone/>
                </a:pPr>
                <a:endParaRPr lang="en-US" altLang="en-US" sz="1600" i="1" dirty="0">
                  <a:latin typeface="Cambria Math" panose="02040503050406030204" pitchFamily="18" charset="0"/>
                  <a:ea typeface="Cambria Math" panose="02040503050406030204" pitchFamily="18" charset="0"/>
                  <a:cs typeface="Arial" charset="0"/>
                </a:endParaRPr>
              </a:p>
              <a:p>
                <a:pPr marL="457200" lvl="1" indent="0" algn="ctr">
                  <a:buNone/>
                </a:pPr>
                <a14:m>
                  <m:oMathPara xmlns:m="http://schemas.openxmlformats.org/officeDocument/2006/math">
                    <m:oMathParaPr>
                      <m:jc m:val="centerGroup"/>
                    </m:oMathParaPr>
                    <m:oMath xmlns:m="http://schemas.openxmlformats.org/officeDocument/2006/math">
                      <m:r>
                        <a:rPr lang="en-US" altLang="en-US" sz="1600" i="1">
                          <a:latin typeface="Cambria Math" panose="02040503050406030204" pitchFamily="18" charset="0"/>
                          <a:ea typeface="Arial" charset="0"/>
                          <a:cs typeface="Arial" charset="0"/>
                        </a:rPr>
                        <m:t>𝑝</m:t>
                      </m:r>
                      <m:d>
                        <m:dPr>
                          <m:ctrlPr>
                            <a:rPr lang="en-US" altLang="en-US" sz="1600" i="1">
                              <a:latin typeface="Cambria Math" panose="02040503050406030204" pitchFamily="18" charset="0"/>
                              <a:ea typeface="Arial" charset="0"/>
                              <a:cs typeface="Arial" charset="0"/>
                            </a:rPr>
                          </m:ctrlPr>
                        </m:dPr>
                        <m:e>
                          <m:r>
                            <a:rPr lang="en-US" altLang="en-US" sz="1600" i="1">
                              <a:latin typeface="Cambria Math" panose="02040503050406030204" pitchFamily="18" charset="0"/>
                              <a:ea typeface="Arial" charset="0"/>
                              <a:cs typeface="Arial" charset="0"/>
                            </a:rPr>
                            <m:t>𝑝𝑎𝑠𝑠</m:t>
                          </m:r>
                        </m:e>
                      </m:d>
                      <m:r>
                        <a:rPr lang="en-US" altLang="en-US" sz="1600" i="1">
                          <a:latin typeface="Cambria Math" panose="02040503050406030204" pitchFamily="18" charset="0"/>
                          <a:ea typeface="Arial" charset="0"/>
                          <a:cs typeface="Arial" charset="0"/>
                        </a:rPr>
                        <m:t>=</m:t>
                      </m:r>
                      <m:f>
                        <m:fPr>
                          <m:ctrlPr>
                            <a:rPr lang="en-US" altLang="en-US" sz="1600" i="1">
                              <a:latin typeface="Cambria Math" panose="02040503050406030204" pitchFamily="18" charset="0"/>
                              <a:ea typeface="Cambria Math" panose="02040503050406030204" pitchFamily="18" charset="0"/>
                              <a:cs typeface="Arial" charset="0"/>
                            </a:rPr>
                          </m:ctrlPr>
                        </m:fPr>
                        <m:num>
                          <m:d>
                            <m:dPr>
                              <m:ctrlPr>
                                <a:rPr lang="en-US" altLang="en-US" sz="1600" i="1">
                                  <a:latin typeface="Cambria Math" panose="02040503050406030204" pitchFamily="18" charset="0"/>
                                  <a:ea typeface="Cambria Math" panose="02040503050406030204" pitchFamily="18" charset="0"/>
                                  <a:cs typeface="Arial" charset="0"/>
                                </a:rPr>
                              </m:ctrlPr>
                            </m:dPr>
                            <m:e>
                              <m:sSup>
                                <m:sSupPr>
                                  <m:ctrlPr>
                                    <a:rPr lang="en-US" altLang="en-US" sz="1600" i="1">
                                      <a:latin typeface="Cambria Math" panose="02040503050406030204" pitchFamily="18" charset="0"/>
                                      <a:ea typeface="Arial" charset="0"/>
                                      <a:cs typeface="Arial" charset="0"/>
                                    </a:rPr>
                                  </m:ctrlPr>
                                </m:sSupPr>
                                <m:e>
                                  <m:r>
                                    <a:rPr lang="en-US" altLang="en-US" sz="1600" i="1">
                                      <a:latin typeface="Cambria Math" panose="02040503050406030204" pitchFamily="18" charset="0"/>
                                      <a:ea typeface="Arial" charset="0"/>
                                      <a:cs typeface="Arial" charset="0"/>
                                    </a:rPr>
                                    <m:t>𝑒</m:t>
                                  </m:r>
                                </m:e>
                                <m:sup>
                                  <m:r>
                                    <a:rPr lang="en-US" altLang="en-US" sz="1600" b="0" i="1" smtClean="0">
                                      <a:latin typeface="Cambria Math" panose="02040503050406030204" pitchFamily="18" charset="0"/>
                                      <a:ea typeface="Cambria Math" panose="02040503050406030204" pitchFamily="18" charset="0"/>
                                      <a:cs typeface="Arial" charset="0"/>
                                    </a:rPr>
                                    <m:t>−4.077</m:t>
                                  </m:r>
                                  <m:r>
                                    <a:rPr lang="en-US" altLang="en-US" sz="1600" i="1">
                                      <a:latin typeface="Cambria Math" panose="02040503050406030204" pitchFamily="18" charset="0"/>
                                      <a:ea typeface="Cambria Math" panose="02040503050406030204" pitchFamily="18" charset="0"/>
                                      <a:cs typeface="Arial" charset="0"/>
                                    </a:rPr>
                                    <m:t>+</m:t>
                                  </m:r>
                                  <m:r>
                                    <a:rPr lang="en-US" altLang="en-US" sz="1600" b="0" i="1" smtClean="0">
                                      <a:latin typeface="Cambria Math" panose="02040503050406030204" pitchFamily="18" charset="0"/>
                                      <a:ea typeface="Cambria Math" panose="02040503050406030204" pitchFamily="18" charset="0"/>
                                      <a:cs typeface="Arial" charset="0"/>
                                    </a:rPr>
                                    <m:t>1.5046</m:t>
                                  </m:r>
                                  <m:r>
                                    <a:rPr lang="en-US" altLang="en-US" sz="1600" i="1">
                                      <a:latin typeface="Cambria Math" panose="02040503050406030204" pitchFamily="18" charset="0"/>
                                      <a:ea typeface="Cambria Math" panose="02040503050406030204" pitchFamily="18" charset="0"/>
                                      <a:cs typeface="Arial" charset="0"/>
                                    </a:rPr>
                                    <m:t>∗</m:t>
                                  </m:r>
                                  <m:r>
                                    <a:rPr lang="en-US" altLang="en-US" sz="1600" b="0" i="1" smtClean="0">
                                      <a:latin typeface="Cambria Math" panose="02040503050406030204" pitchFamily="18" charset="0"/>
                                      <a:ea typeface="Cambria Math" panose="02040503050406030204" pitchFamily="18" charset="0"/>
                                      <a:cs typeface="Arial" charset="0"/>
                                    </a:rPr>
                                    <m:t>1.4</m:t>
                                  </m:r>
                                </m:sup>
                              </m:sSup>
                            </m:e>
                          </m:d>
                        </m:num>
                        <m:den>
                          <m:sSup>
                            <m:sSupPr>
                              <m:ctrlPr>
                                <a:rPr lang="en-US" altLang="en-US" sz="1600" i="1">
                                  <a:latin typeface="Cambria Math" panose="02040503050406030204" pitchFamily="18" charset="0"/>
                                  <a:ea typeface="Arial" charset="0"/>
                                  <a:cs typeface="Arial" charset="0"/>
                                </a:rPr>
                              </m:ctrlPr>
                            </m:sSupPr>
                            <m:e>
                              <m:r>
                                <a:rPr lang="en-US" altLang="en-US" sz="1600" i="1">
                                  <a:latin typeface="Cambria Math" panose="02040503050406030204" pitchFamily="18" charset="0"/>
                                  <a:ea typeface="Arial" charset="0"/>
                                  <a:cs typeface="Arial" charset="0"/>
                                </a:rPr>
                                <m:t>(</m:t>
                              </m:r>
                              <m:r>
                                <a:rPr lang="en-US" altLang="en-US" sz="1600" i="1">
                                  <a:latin typeface="Cambria Math" panose="02040503050406030204" pitchFamily="18" charset="0"/>
                                  <a:ea typeface="Arial" charset="0"/>
                                  <a:cs typeface="Arial" charset="0"/>
                                </a:rPr>
                                <m:t>𝑒</m:t>
                              </m:r>
                            </m:e>
                            <m:sup>
                              <m:r>
                                <a:rPr lang="en-US" altLang="en-US" sz="1600" i="1">
                                  <a:latin typeface="Cambria Math" panose="02040503050406030204" pitchFamily="18" charset="0"/>
                                  <a:ea typeface="Cambria Math" panose="02040503050406030204" pitchFamily="18" charset="0"/>
                                  <a:cs typeface="Arial" charset="0"/>
                                </a:rPr>
                                <m:t>−</m:t>
                              </m:r>
                              <m:r>
                                <a:rPr lang="en-US" altLang="en-US" sz="1600" b="0" i="1" smtClean="0">
                                  <a:latin typeface="Cambria Math" panose="02040503050406030204" pitchFamily="18" charset="0"/>
                                  <a:ea typeface="Cambria Math" panose="02040503050406030204" pitchFamily="18" charset="0"/>
                                  <a:cs typeface="Arial" charset="0"/>
                                </a:rPr>
                                <m:t>4.077</m:t>
                              </m:r>
                              <m:r>
                                <a:rPr lang="en-US" altLang="en-US" sz="1600" i="1">
                                  <a:latin typeface="Cambria Math" panose="02040503050406030204" pitchFamily="18" charset="0"/>
                                  <a:ea typeface="Cambria Math" panose="02040503050406030204" pitchFamily="18" charset="0"/>
                                  <a:cs typeface="Arial" charset="0"/>
                                </a:rPr>
                                <m:t>+</m:t>
                              </m:r>
                              <m:r>
                                <a:rPr lang="en-US" altLang="en-US" sz="1600" b="0" i="1" smtClean="0">
                                  <a:latin typeface="Cambria Math" panose="02040503050406030204" pitchFamily="18" charset="0"/>
                                  <a:ea typeface="Cambria Math" panose="02040503050406030204" pitchFamily="18" charset="0"/>
                                  <a:cs typeface="Arial" charset="0"/>
                                </a:rPr>
                                <m:t>1.5046</m:t>
                              </m:r>
                              <m:r>
                                <a:rPr lang="en-US" altLang="en-US" sz="1600" i="1">
                                  <a:latin typeface="Cambria Math" panose="02040503050406030204" pitchFamily="18" charset="0"/>
                                  <a:ea typeface="Cambria Math" panose="02040503050406030204" pitchFamily="18" charset="0"/>
                                  <a:cs typeface="Arial" charset="0"/>
                                </a:rPr>
                                <m:t>∗</m:t>
                              </m:r>
                              <m:r>
                                <a:rPr lang="en-US" altLang="en-US" sz="1600" b="0" i="1" smtClean="0">
                                  <a:latin typeface="Cambria Math" panose="02040503050406030204" pitchFamily="18" charset="0"/>
                                  <a:ea typeface="Cambria Math" panose="02040503050406030204" pitchFamily="18" charset="0"/>
                                  <a:cs typeface="Arial" charset="0"/>
                                </a:rPr>
                                <m:t>1.4</m:t>
                              </m:r>
                            </m:sup>
                          </m:sSup>
                          <m:r>
                            <a:rPr lang="en-US" altLang="en-US" sz="1600" i="1">
                              <a:latin typeface="Cambria Math" panose="02040503050406030204" pitchFamily="18" charset="0"/>
                              <a:ea typeface="Cambria Math" panose="02040503050406030204" pitchFamily="18" charset="0"/>
                              <a:cs typeface="Arial" charset="0"/>
                            </a:rPr>
                            <m:t>)+1</m:t>
                          </m:r>
                        </m:den>
                      </m:f>
                      <m:r>
                        <a:rPr lang="en-US" altLang="en-US" sz="1600" b="0" i="1" smtClean="0">
                          <a:latin typeface="Cambria Math" panose="02040503050406030204" pitchFamily="18" charset="0"/>
                          <a:ea typeface="Cambria Math" panose="02040503050406030204" pitchFamily="18" charset="0"/>
                          <a:cs typeface="Arial" charset="0"/>
                        </a:rPr>
                        <m:t>=</m:t>
                      </m:r>
                      <m:r>
                        <m:rPr>
                          <m:nor/>
                        </m:rPr>
                        <a:rPr lang="en-US" sz="1600" dirty="0"/>
                        <m:t>0.1</m:t>
                      </m:r>
                      <m:r>
                        <m:rPr>
                          <m:nor/>
                        </m:rPr>
                        <a:rPr lang="en-US" sz="1600" b="0" i="0" dirty="0" smtClean="0"/>
                        <m:t>22</m:t>
                      </m:r>
                    </m:oMath>
                  </m:oMathPara>
                </a14:m>
                <a:endParaRPr lang="en-US" altLang="en-US" sz="1600" i="1" dirty="0">
                  <a:latin typeface="Cambria Math" panose="02040503050406030204" pitchFamily="18" charset="0"/>
                  <a:ea typeface="Cambria Math" panose="02040503050406030204" pitchFamily="18" charset="0"/>
                  <a:cs typeface="Arial" charset="0"/>
                </a:endParaRPr>
              </a:p>
              <a:p>
                <a:pPr marL="457200" lvl="1" indent="0">
                  <a:buNone/>
                </a:pPr>
                <a:endParaRPr lang="en-US" sz="1600" dirty="0"/>
              </a:p>
              <a:p>
                <a:r>
                  <a:rPr lang="en-US" sz="2000" dirty="0"/>
                  <a:t>Our model predicts a probability of passing of 12.2%</a:t>
                </a:r>
              </a:p>
              <a:p>
                <a:r>
                  <a:rPr lang="en-US" sz="2000" dirty="0"/>
                  <a:t>This falls below the 0.5 threshold and results in a prediction of failing the exam</a:t>
                </a:r>
              </a:p>
              <a:p>
                <a:pPr lvl="1"/>
                <a:endParaRPr lang="en-US" sz="1600" dirty="0"/>
              </a:p>
              <a:p>
                <a:pPr lvl="1"/>
                <a:endParaRPr lang="en-US" sz="1600" dirty="0"/>
              </a:p>
              <a:p>
                <a:endParaRPr lang="en-US" sz="1600" dirty="0"/>
              </a:p>
            </p:txBody>
          </p:sp>
        </mc:Choice>
        <mc:Fallback>
          <p:sp>
            <p:nvSpPr>
              <p:cNvPr id="82" name="Content Placeholder 2">
                <a:extLst>
                  <a:ext uri="{FF2B5EF4-FFF2-40B4-BE49-F238E27FC236}">
                    <a16:creationId xmlns:a16="http://schemas.microsoft.com/office/drawing/2014/main" id="{B62D0EE1-EC13-8B49-A5D0-37D6633E2597}"/>
                  </a:ext>
                </a:extLst>
              </p:cNvPr>
              <p:cNvSpPr>
                <a:spLocks noGrp="1" noRot="1" noChangeAspect="1" noMove="1" noResize="1" noEditPoints="1" noAdjustHandles="1" noChangeArrowheads="1" noChangeShapeType="1" noTextEdit="1"/>
              </p:cNvSpPr>
              <p:nvPr>
                <p:ph idx="1"/>
              </p:nvPr>
            </p:nvSpPr>
            <p:spPr>
              <a:xfrm>
                <a:off x="80553" y="1066868"/>
                <a:ext cx="6218647" cy="4351338"/>
              </a:xfrm>
              <a:blipFill>
                <a:blip r:embed="rId3"/>
                <a:stretch>
                  <a:fillRect l="-611" t="-1166"/>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42D4E14-DC52-B64F-8CC1-70081C59525C}"/>
              </a:ext>
            </a:extLst>
          </p:cNvPr>
          <p:cNvPicPr>
            <a:picLocks noChangeAspect="1"/>
          </p:cNvPicPr>
          <p:nvPr/>
        </p:nvPicPr>
        <p:blipFill>
          <a:blip r:embed="rId4"/>
          <a:stretch>
            <a:fillRect/>
          </a:stretch>
        </p:blipFill>
        <p:spPr>
          <a:xfrm>
            <a:off x="5933661" y="2034871"/>
            <a:ext cx="5916250" cy="3147088"/>
          </a:xfrm>
          <a:prstGeom prst="rect">
            <a:avLst/>
          </a:prstGeom>
        </p:spPr>
      </p:pic>
    </p:spTree>
    <p:extLst>
      <p:ext uri="{BB962C8B-B14F-4D97-AF65-F5344CB8AC3E}">
        <p14:creationId xmlns:p14="http://schemas.microsoft.com/office/powerpoint/2010/main" val="11516710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Calibri" charset="0"/>
                <a:cs typeface="Calibri" charset="0"/>
              </a:rPr>
              <a:t>Logistic Regression Example</a:t>
            </a:r>
          </a:p>
        </p:txBody>
      </p:sp>
      <p:sp>
        <p:nvSpPr>
          <p:cNvPr id="4" name="Slide Number Placeholder 3"/>
          <p:cNvSpPr>
            <a:spLocks noGrp="1"/>
          </p:cNvSpPr>
          <p:nvPr>
            <p:ph type="sldNum" sz="quarter" idx="12"/>
          </p:nvPr>
        </p:nvSpPr>
        <p:spPr>
          <a:xfrm>
            <a:off x="9106711" y="6356350"/>
            <a:ext cx="2743200" cy="365125"/>
          </a:xfrm>
        </p:spPr>
        <p:txBody>
          <a:bodyPr/>
          <a:lstStyle/>
          <a:p>
            <a:fld id="{5ACD0CF0-90CC-9C41-A77B-2776398A8C8B}" type="slidenum">
              <a:rPr lang="en-US" smtClean="0">
                <a:latin typeface="Calibri" charset="0"/>
                <a:ea typeface="Calibri" charset="0"/>
                <a:cs typeface="Calibri" charset="0"/>
              </a:rPr>
              <a:pPr/>
              <a:t>73</a:t>
            </a:fld>
            <a:endParaRPr lang="en-US" dirty="0">
              <a:latin typeface="Calibri" charset="0"/>
              <a:ea typeface="Calibri" charset="0"/>
              <a:cs typeface="Calibri" charset="0"/>
            </a:endParaRPr>
          </a:p>
        </p:txBody>
      </p:sp>
      <p:sp>
        <p:nvSpPr>
          <p:cNvPr id="73" name="Rectangle 2"/>
          <p:cNvSpPr txBox="1">
            <a:spLocks noChangeArrowheads="1"/>
          </p:cNvSpPr>
          <p:nvPr/>
        </p:nvSpPr>
        <p:spPr>
          <a:xfrm>
            <a:off x="393755" y="678100"/>
            <a:ext cx="77724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endParaRPr lang="en-US" altLang="en-US" dirty="0">
              <a:latin typeface="Calibri" charset="0"/>
              <a:ea typeface="Calibri" charset="0"/>
              <a:cs typeface="Calibri" charset="0"/>
            </a:endParaRPr>
          </a:p>
        </p:txBody>
      </p:sp>
    </p:spTree>
    <p:extLst>
      <p:ext uri="{BB962C8B-B14F-4D97-AF65-F5344CB8AC3E}">
        <p14:creationId xmlns:p14="http://schemas.microsoft.com/office/powerpoint/2010/main" val="2383391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a:bodyPr>
          <a:lstStyle/>
          <a:p>
            <a:pPr marL="342900" indent="-342900">
              <a:buFont typeface="+mj-lt"/>
              <a:buAutoNum type="arabicPeriod"/>
            </a:pPr>
            <a:r>
              <a:rPr lang="en-US" altLang="en-US" sz="1600" i="1" dirty="0"/>
              <a:t>Locally Weighted Learning</a:t>
            </a:r>
            <a:r>
              <a:rPr lang="en-US" altLang="en-US" sz="1600" dirty="0"/>
              <a:t> by </a:t>
            </a:r>
            <a:r>
              <a:rPr lang="en-US" altLang="en-US" sz="1600" dirty="0" err="1"/>
              <a:t>Atkeson</a:t>
            </a:r>
            <a:r>
              <a:rPr lang="en-US" altLang="en-US" sz="1600" dirty="0"/>
              <a:t>, Moore, </a:t>
            </a:r>
            <a:r>
              <a:rPr lang="en-US" altLang="en-US" sz="1600" dirty="0" err="1"/>
              <a:t>Schaal</a:t>
            </a:r>
            <a:endParaRPr lang="en-US" altLang="en-US" sz="1600" dirty="0"/>
          </a:p>
          <a:p>
            <a:pPr marL="342900" indent="-342900">
              <a:buFont typeface="+mj-lt"/>
              <a:buAutoNum type="arabicPeriod"/>
            </a:pPr>
            <a:r>
              <a:rPr lang="en-US" altLang="en-US" sz="1600" i="1" dirty="0"/>
              <a:t>Tuning Locally Weighted Learning</a:t>
            </a:r>
            <a:r>
              <a:rPr lang="en-US" altLang="en-US" sz="1600" dirty="0"/>
              <a:t> by </a:t>
            </a:r>
            <a:r>
              <a:rPr lang="en-US" altLang="en-US" sz="1600" dirty="0" err="1"/>
              <a:t>Schaal</a:t>
            </a:r>
            <a:r>
              <a:rPr lang="en-US" altLang="en-US" sz="1600" dirty="0"/>
              <a:t>, </a:t>
            </a:r>
            <a:r>
              <a:rPr lang="en-US" altLang="en-US" sz="1600" dirty="0" err="1"/>
              <a:t>Atkeson</a:t>
            </a:r>
            <a:r>
              <a:rPr lang="en-US" altLang="en-US" sz="1600" dirty="0"/>
              <a:t>, Moore</a:t>
            </a:r>
          </a:p>
          <a:p>
            <a:pPr marL="342900" indent="-342900">
              <a:buFont typeface="+mj-lt"/>
              <a:buAutoNum type="arabicPeriod"/>
            </a:pPr>
            <a:r>
              <a:rPr lang="en-US" sz="1600" dirty="0" err="1"/>
              <a:t>Kruschke</a:t>
            </a:r>
            <a:r>
              <a:rPr lang="en-US" sz="1600" dirty="0"/>
              <a:t>, J. K. (2014). Doing Bayesian Data Analysis: A Tutorial with R, JAGS, and Stan. 2nd Edition. </a:t>
            </a:r>
          </a:p>
          <a:p>
            <a:pPr marL="342900" indent="-342900">
              <a:buFont typeface="+mj-lt"/>
              <a:buAutoNum type="arabicPeriod"/>
            </a:pPr>
            <a:r>
              <a:rPr lang="en-US" sz="1600" dirty="0"/>
              <a:t>Machine Learning, Neural and Statistical Classification, Editors: D. </a:t>
            </a:r>
            <a:r>
              <a:rPr lang="en-US" sz="1600" dirty="0" err="1"/>
              <a:t>Michie</a:t>
            </a:r>
            <a:r>
              <a:rPr lang="en-US" sz="1600" dirty="0"/>
              <a:t>, D.J. </a:t>
            </a:r>
            <a:r>
              <a:rPr lang="en-US" sz="1600" dirty="0" err="1"/>
              <a:t>Spiegelhalter</a:t>
            </a:r>
            <a:r>
              <a:rPr lang="en-US" sz="1600" dirty="0"/>
              <a:t>, C.C. Taylor</a:t>
            </a:r>
          </a:p>
          <a:p>
            <a:pPr marL="342900" indent="-342900">
              <a:buFont typeface="+mj-lt"/>
              <a:buAutoNum type="arabicPeriod"/>
            </a:pPr>
            <a:r>
              <a:rPr lang="en-US" sz="1600" dirty="0"/>
              <a:t>http://</a:t>
            </a:r>
            <a:r>
              <a:rPr lang="en-US" sz="1600" dirty="0" err="1"/>
              <a:t>www.dataschool.io</a:t>
            </a:r>
            <a:r>
              <a:rPr lang="en-US" sz="1600" dirty="0"/>
              <a:t>/guide-to-logistic-regression/</a:t>
            </a:r>
          </a:p>
        </p:txBody>
      </p:sp>
      <p:sp>
        <p:nvSpPr>
          <p:cNvPr id="4" name="Slide Number Placeholder 3"/>
          <p:cNvSpPr>
            <a:spLocks noGrp="1"/>
          </p:cNvSpPr>
          <p:nvPr>
            <p:ph type="sldNum" sz="quarter" idx="12"/>
          </p:nvPr>
        </p:nvSpPr>
        <p:spPr/>
        <p:txBody>
          <a:bodyPr/>
          <a:lstStyle/>
          <a:p>
            <a:fld id="{5ACD0CF0-90CC-9C41-A77B-2776398A8C8B}" type="slidenum">
              <a:rPr lang="en-US" smtClean="0"/>
              <a:pPr/>
              <a:t>74</a:t>
            </a:fld>
            <a:endParaRPr lang="en-US" dirty="0"/>
          </a:p>
        </p:txBody>
      </p:sp>
    </p:spTree>
    <p:extLst>
      <p:ext uri="{BB962C8B-B14F-4D97-AF65-F5344CB8AC3E}">
        <p14:creationId xmlns:p14="http://schemas.microsoft.com/office/powerpoint/2010/main" val="1971409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 Reminder</a:t>
            </a:r>
          </a:p>
        </p:txBody>
      </p:sp>
      <p:sp>
        <p:nvSpPr>
          <p:cNvPr id="3" name="Content Placeholder 2"/>
          <p:cNvSpPr>
            <a:spLocks noGrp="1"/>
          </p:cNvSpPr>
          <p:nvPr>
            <p:ph idx="1"/>
          </p:nvPr>
        </p:nvSpPr>
        <p:spPr/>
        <p:txBody>
          <a:bodyPr>
            <a:normAutofit/>
          </a:bodyPr>
          <a:lstStyle/>
          <a:p>
            <a:pPr>
              <a:spcBef>
                <a:spcPct val="50000"/>
              </a:spcBef>
              <a:defRPr/>
            </a:pPr>
            <a:r>
              <a:rPr lang="en-US" sz="2400" dirty="0"/>
              <a:t>Probability</a:t>
            </a:r>
          </a:p>
          <a:p>
            <a:pPr lvl="1">
              <a:spcBef>
                <a:spcPct val="50000"/>
              </a:spcBef>
              <a:defRPr/>
            </a:pPr>
            <a:r>
              <a:rPr lang="en-US" dirty="0"/>
              <a:t>Measure of </a:t>
            </a:r>
            <a:r>
              <a:rPr lang="en-US" b="1" dirty="0"/>
              <a:t>Likelihood</a:t>
            </a:r>
            <a:r>
              <a:rPr lang="en-US" dirty="0"/>
              <a:t>, meaning how </a:t>
            </a:r>
            <a:r>
              <a:rPr lang="en-US" b="1" dirty="0"/>
              <a:t>likely</a:t>
            </a:r>
            <a:r>
              <a:rPr lang="en-US" dirty="0"/>
              <a:t> is something going to happen, how likely is something true</a:t>
            </a:r>
          </a:p>
          <a:p>
            <a:pPr lvl="1">
              <a:spcBef>
                <a:spcPct val="50000"/>
              </a:spcBef>
              <a:defRPr/>
            </a:pPr>
            <a:r>
              <a:rPr lang="en-US" dirty="0"/>
              <a:t>Expressed as a number between 0-1</a:t>
            </a:r>
          </a:p>
          <a:p>
            <a:pPr lvl="1">
              <a:spcBef>
                <a:spcPct val="50000"/>
              </a:spcBef>
              <a:defRPr/>
            </a:pPr>
            <a:r>
              <a:rPr lang="en-US" dirty="0"/>
              <a:t>0 ……………… 1</a:t>
            </a:r>
          </a:p>
          <a:p>
            <a:pPr lvl="1">
              <a:spcBef>
                <a:spcPct val="50000"/>
              </a:spcBef>
              <a:defRPr/>
            </a:pPr>
            <a:r>
              <a:rPr lang="en-US" dirty="0"/>
              <a:t>0……….……… 100%</a:t>
            </a:r>
          </a:p>
          <a:p>
            <a:pPr>
              <a:spcBef>
                <a:spcPct val="50000"/>
              </a:spcBef>
              <a:defRPr/>
            </a:pPr>
            <a:endParaRPr lang="en-US" altLang="en-US" sz="2400" dirty="0">
              <a:ea typeface="Arial" charset="0"/>
              <a:cs typeface="Arial" charset="0"/>
            </a:endParaRPr>
          </a:p>
        </p:txBody>
      </p:sp>
      <p:sp>
        <p:nvSpPr>
          <p:cNvPr id="4" name="Slide Number Placeholder 3"/>
          <p:cNvSpPr>
            <a:spLocks noGrp="1"/>
          </p:cNvSpPr>
          <p:nvPr>
            <p:ph type="sldNum" sz="quarter" idx="12"/>
          </p:nvPr>
        </p:nvSpPr>
        <p:spPr/>
        <p:txBody>
          <a:bodyPr/>
          <a:lstStyle/>
          <a:p>
            <a:fld id="{5ACD0CF0-90CC-9C41-A77B-2776398A8C8B}" type="slidenum">
              <a:rPr lang="en-US" smtClean="0"/>
              <a:pPr/>
              <a:t>8</a:t>
            </a:fld>
            <a:endParaRPr lang="en-US" dirty="0"/>
          </a:p>
        </p:txBody>
      </p:sp>
      <p:sp>
        <p:nvSpPr>
          <p:cNvPr id="5" name="Oval 4">
            <a:extLst>
              <a:ext uri="{FF2B5EF4-FFF2-40B4-BE49-F238E27FC236}">
                <a16:creationId xmlns:a16="http://schemas.microsoft.com/office/drawing/2014/main" id="{77662B59-1DC5-D947-8C47-24DE5B9E760A}"/>
              </a:ext>
            </a:extLst>
          </p:cNvPr>
          <p:cNvSpPr/>
          <p:nvPr/>
        </p:nvSpPr>
        <p:spPr>
          <a:xfrm>
            <a:off x="411435" y="2822712"/>
            <a:ext cx="1123122" cy="117281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ine Callout 1 (Accent Bar) 5">
            <a:extLst>
              <a:ext uri="{FF2B5EF4-FFF2-40B4-BE49-F238E27FC236}">
                <a16:creationId xmlns:a16="http://schemas.microsoft.com/office/drawing/2014/main" id="{2A4C06A8-73F7-7349-8A24-04A6534A9EC2}"/>
              </a:ext>
            </a:extLst>
          </p:cNvPr>
          <p:cNvSpPr/>
          <p:nvPr/>
        </p:nvSpPr>
        <p:spPr>
          <a:xfrm>
            <a:off x="2325757" y="4433684"/>
            <a:ext cx="2623932" cy="596348"/>
          </a:xfrm>
          <a:prstGeom prst="accentCallout1">
            <a:avLst>
              <a:gd name="adj1" fmla="val 18750"/>
              <a:gd name="adj2" fmla="val -8333"/>
              <a:gd name="adj3" fmla="val -79808"/>
              <a:gd name="adj4" fmla="val -40965"/>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8" name="TextBox 7">
            <a:extLst>
              <a:ext uri="{FF2B5EF4-FFF2-40B4-BE49-F238E27FC236}">
                <a16:creationId xmlns:a16="http://schemas.microsoft.com/office/drawing/2014/main" id="{4D16B20D-ABE5-C34B-8C4F-03E816861803}"/>
              </a:ext>
            </a:extLst>
          </p:cNvPr>
          <p:cNvSpPr txBox="1"/>
          <p:nvPr/>
        </p:nvSpPr>
        <p:spPr>
          <a:xfrm>
            <a:off x="2107095" y="4433684"/>
            <a:ext cx="2395331" cy="646331"/>
          </a:xfrm>
          <a:prstGeom prst="rect">
            <a:avLst/>
          </a:prstGeom>
          <a:noFill/>
        </p:spPr>
        <p:txBody>
          <a:bodyPr wrap="square" rtlCol="0">
            <a:spAutoFit/>
          </a:bodyPr>
          <a:lstStyle/>
          <a:p>
            <a:r>
              <a:rPr lang="en-US" dirty="0">
                <a:solidFill>
                  <a:schemeClr val="accent1"/>
                </a:solidFill>
              </a:rPr>
              <a:t>Definitely </a:t>
            </a:r>
            <a:r>
              <a:rPr lang="en-US" b="1" dirty="0">
                <a:solidFill>
                  <a:schemeClr val="accent1"/>
                </a:solidFill>
              </a:rPr>
              <a:t>NOT</a:t>
            </a:r>
            <a:r>
              <a:rPr lang="en-US" dirty="0">
                <a:solidFill>
                  <a:schemeClr val="accent1"/>
                </a:solidFill>
              </a:rPr>
              <a:t> going to happen</a:t>
            </a:r>
          </a:p>
        </p:txBody>
      </p:sp>
    </p:spTree>
    <p:extLst>
      <p:ext uri="{BB962C8B-B14F-4D97-AF65-F5344CB8AC3E}">
        <p14:creationId xmlns:p14="http://schemas.microsoft.com/office/powerpoint/2010/main" val="41157064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 Reminder</a:t>
            </a:r>
          </a:p>
        </p:txBody>
      </p:sp>
      <p:sp>
        <p:nvSpPr>
          <p:cNvPr id="3" name="Content Placeholder 2"/>
          <p:cNvSpPr>
            <a:spLocks noGrp="1"/>
          </p:cNvSpPr>
          <p:nvPr>
            <p:ph idx="1"/>
          </p:nvPr>
        </p:nvSpPr>
        <p:spPr/>
        <p:txBody>
          <a:bodyPr>
            <a:normAutofit/>
          </a:bodyPr>
          <a:lstStyle/>
          <a:p>
            <a:pPr>
              <a:spcBef>
                <a:spcPct val="50000"/>
              </a:spcBef>
              <a:defRPr/>
            </a:pPr>
            <a:r>
              <a:rPr lang="en-US" sz="2400" dirty="0"/>
              <a:t>Probability</a:t>
            </a:r>
          </a:p>
          <a:p>
            <a:pPr lvl="1">
              <a:spcBef>
                <a:spcPct val="50000"/>
              </a:spcBef>
              <a:defRPr/>
            </a:pPr>
            <a:r>
              <a:rPr lang="en-US" dirty="0"/>
              <a:t>Measure of </a:t>
            </a:r>
            <a:r>
              <a:rPr lang="en-US" b="1" dirty="0"/>
              <a:t>Likelihood</a:t>
            </a:r>
            <a:r>
              <a:rPr lang="en-US" dirty="0"/>
              <a:t>, meaning how </a:t>
            </a:r>
            <a:r>
              <a:rPr lang="en-US" b="1" dirty="0"/>
              <a:t>likely</a:t>
            </a:r>
            <a:r>
              <a:rPr lang="en-US" dirty="0"/>
              <a:t> is something going to happen, how likely is something true</a:t>
            </a:r>
          </a:p>
          <a:p>
            <a:pPr lvl="1">
              <a:spcBef>
                <a:spcPct val="50000"/>
              </a:spcBef>
              <a:defRPr/>
            </a:pPr>
            <a:r>
              <a:rPr lang="en-US" dirty="0"/>
              <a:t>Expressed as a number between 0-1</a:t>
            </a:r>
          </a:p>
          <a:p>
            <a:pPr lvl="1">
              <a:spcBef>
                <a:spcPct val="50000"/>
              </a:spcBef>
              <a:defRPr/>
            </a:pPr>
            <a:r>
              <a:rPr lang="en-US" dirty="0"/>
              <a:t>0 ………5……… 1</a:t>
            </a:r>
          </a:p>
          <a:p>
            <a:pPr lvl="1">
              <a:spcBef>
                <a:spcPct val="50000"/>
              </a:spcBef>
              <a:defRPr/>
            </a:pPr>
            <a:r>
              <a:rPr lang="en-US" dirty="0"/>
              <a:t>0……….5……… 100%</a:t>
            </a:r>
          </a:p>
          <a:p>
            <a:pPr>
              <a:spcBef>
                <a:spcPct val="50000"/>
              </a:spcBef>
              <a:defRPr/>
            </a:pPr>
            <a:endParaRPr lang="en-US" altLang="en-US" sz="2400" dirty="0">
              <a:ea typeface="Arial" charset="0"/>
              <a:cs typeface="Arial" charset="0"/>
            </a:endParaRPr>
          </a:p>
        </p:txBody>
      </p:sp>
      <p:sp>
        <p:nvSpPr>
          <p:cNvPr id="4" name="Slide Number Placeholder 3"/>
          <p:cNvSpPr>
            <a:spLocks noGrp="1"/>
          </p:cNvSpPr>
          <p:nvPr>
            <p:ph type="sldNum" sz="quarter" idx="12"/>
          </p:nvPr>
        </p:nvSpPr>
        <p:spPr/>
        <p:txBody>
          <a:bodyPr/>
          <a:lstStyle/>
          <a:p>
            <a:fld id="{5ACD0CF0-90CC-9C41-A77B-2776398A8C8B}" type="slidenum">
              <a:rPr lang="en-US" smtClean="0"/>
              <a:pPr/>
              <a:t>9</a:t>
            </a:fld>
            <a:endParaRPr lang="en-US" dirty="0"/>
          </a:p>
        </p:txBody>
      </p:sp>
      <p:sp>
        <p:nvSpPr>
          <p:cNvPr id="5" name="Oval 4">
            <a:extLst>
              <a:ext uri="{FF2B5EF4-FFF2-40B4-BE49-F238E27FC236}">
                <a16:creationId xmlns:a16="http://schemas.microsoft.com/office/drawing/2014/main" id="{77662B59-1DC5-D947-8C47-24DE5B9E760A}"/>
              </a:ext>
            </a:extLst>
          </p:cNvPr>
          <p:cNvSpPr/>
          <p:nvPr/>
        </p:nvSpPr>
        <p:spPr>
          <a:xfrm>
            <a:off x="1286078" y="2773017"/>
            <a:ext cx="1123122" cy="117281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ine Callout 1 (Accent Bar) 5">
            <a:extLst>
              <a:ext uri="{FF2B5EF4-FFF2-40B4-BE49-F238E27FC236}">
                <a16:creationId xmlns:a16="http://schemas.microsoft.com/office/drawing/2014/main" id="{2A4C06A8-73F7-7349-8A24-04A6534A9EC2}"/>
              </a:ext>
            </a:extLst>
          </p:cNvPr>
          <p:cNvSpPr/>
          <p:nvPr/>
        </p:nvSpPr>
        <p:spPr>
          <a:xfrm>
            <a:off x="3150704" y="4369614"/>
            <a:ext cx="2623932" cy="596348"/>
          </a:xfrm>
          <a:prstGeom prst="accentCallout1">
            <a:avLst>
              <a:gd name="adj1" fmla="val 18750"/>
              <a:gd name="adj2" fmla="val -8333"/>
              <a:gd name="adj3" fmla="val -79808"/>
              <a:gd name="adj4" fmla="val -40965"/>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8" name="TextBox 7">
            <a:extLst>
              <a:ext uri="{FF2B5EF4-FFF2-40B4-BE49-F238E27FC236}">
                <a16:creationId xmlns:a16="http://schemas.microsoft.com/office/drawing/2014/main" id="{4D16B20D-ABE5-C34B-8C4F-03E816861803}"/>
              </a:ext>
            </a:extLst>
          </p:cNvPr>
          <p:cNvSpPr txBox="1"/>
          <p:nvPr/>
        </p:nvSpPr>
        <p:spPr>
          <a:xfrm>
            <a:off x="2943023" y="4369614"/>
            <a:ext cx="4600777" cy="646331"/>
          </a:xfrm>
          <a:prstGeom prst="rect">
            <a:avLst/>
          </a:prstGeom>
          <a:noFill/>
        </p:spPr>
        <p:txBody>
          <a:bodyPr wrap="square" rtlCol="0">
            <a:spAutoFit/>
          </a:bodyPr>
          <a:lstStyle/>
          <a:p>
            <a:r>
              <a:rPr lang="en-US" dirty="0">
                <a:solidFill>
                  <a:schemeClr val="accent1"/>
                </a:solidFill>
              </a:rPr>
              <a:t>In the case of a </a:t>
            </a:r>
            <a:r>
              <a:rPr lang="en-US" b="1" dirty="0">
                <a:solidFill>
                  <a:schemeClr val="accent1"/>
                </a:solidFill>
              </a:rPr>
              <a:t>binary outcome</a:t>
            </a:r>
            <a:r>
              <a:rPr lang="en-US" dirty="0">
                <a:solidFill>
                  <a:schemeClr val="accent1"/>
                </a:solidFill>
              </a:rPr>
              <a:t> we have some midpoint where it’s equally probable/likely</a:t>
            </a:r>
            <a:endParaRPr lang="en-US" b="1" dirty="0">
              <a:solidFill>
                <a:schemeClr val="accent1"/>
              </a:solidFill>
            </a:endParaRPr>
          </a:p>
        </p:txBody>
      </p:sp>
    </p:spTree>
    <p:extLst>
      <p:ext uri="{BB962C8B-B14F-4D97-AF65-F5344CB8AC3E}">
        <p14:creationId xmlns:p14="http://schemas.microsoft.com/office/powerpoint/2010/main" val="23805014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16206</TotalTime>
  <Words>3535</Words>
  <Application>Microsoft Macintosh PowerPoint</Application>
  <PresentationFormat>Widescreen</PresentationFormat>
  <Paragraphs>686</Paragraphs>
  <Slides>74</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74</vt:i4>
      </vt:variant>
    </vt:vector>
  </HeadingPairs>
  <TitlesOfParts>
    <vt:vector size="80" baseType="lpstr">
      <vt:lpstr>Arial</vt:lpstr>
      <vt:lpstr>Calibri</vt:lpstr>
      <vt:lpstr>Calibri Light</vt:lpstr>
      <vt:lpstr>Cambria Math</vt:lpstr>
      <vt:lpstr>Wingdings</vt:lpstr>
      <vt:lpstr>Office Theme</vt:lpstr>
      <vt:lpstr>PowerPoint Presentation</vt:lpstr>
      <vt:lpstr>Logistic Regression – a few points</vt:lpstr>
      <vt:lpstr>Logistic Regression – a few points</vt:lpstr>
      <vt:lpstr>Probability Reminder</vt:lpstr>
      <vt:lpstr>Probability Reminder</vt:lpstr>
      <vt:lpstr>Probability Reminder</vt:lpstr>
      <vt:lpstr>Probability Reminder</vt:lpstr>
      <vt:lpstr>Probability Reminder</vt:lpstr>
      <vt:lpstr>Probability Reminder</vt:lpstr>
      <vt:lpstr>ODDS</vt:lpstr>
      <vt:lpstr>ODDS</vt:lpstr>
      <vt:lpstr>ODDS</vt:lpstr>
      <vt:lpstr>Back to the coinflip</vt:lpstr>
      <vt:lpstr>Back to the coinflip</vt:lpstr>
      <vt:lpstr>Back to the coinflip</vt:lpstr>
      <vt:lpstr>Rolling a Die</vt:lpstr>
      <vt:lpstr>Rolling a Die</vt:lpstr>
      <vt:lpstr>Rolling a Die</vt:lpstr>
      <vt:lpstr>Rolling a Die</vt:lpstr>
      <vt:lpstr>Rolling a Die</vt:lpstr>
      <vt:lpstr>Rolling a Die</vt:lpstr>
      <vt:lpstr>Ranges for Odds and Probability</vt:lpstr>
      <vt:lpstr>Odds Ratio Example</vt:lpstr>
      <vt:lpstr>Odds Ratio Example</vt:lpstr>
      <vt:lpstr>Odds Ratio Example</vt:lpstr>
      <vt:lpstr>Odds Ratio Example</vt:lpstr>
      <vt:lpstr>Odds Ratio Example</vt:lpstr>
      <vt:lpstr>Odds Ratio Example</vt:lpstr>
      <vt:lpstr>Odds Ratio Example</vt:lpstr>
      <vt:lpstr>e</vt:lpstr>
      <vt:lpstr>e</vt:lpstr>
      <vt:lpstr>e</vt:lpstr>
      <vt:lpstr>e</vt:lpstr>
      <vt:lpstr>e</vt:lpstr>
      <vt:lpstr>e</vt:lpstr>
      <vt:lpstr>Exponential Growth</vt:lpstr>
      <vt:lpstr>Exponential Growth</vt:lpstr>
      <vt:lpstr>Exponential Growth</vt:lpstr>
      <vt:lpstr>The secret to e</vt:lpstr>
      <vt:lpstr>The secret to e</vt:lpstr>
      <vt:lpstr>Demystifying the Natural Logarithm (ln)</vt:lpstr>
      <vt:lpstr>Logistic Regression</vt:lpstr>
      <vt:lpstr>Logistic Regression Classification</vt:lpstr>
      <vt:lpstr>Logistic Regression Classification</vt:lpstr>
      <vt:lpstr>Logistic Regression Classification</vt:lpstr>
      <vt:lpstr>Logistic Regression Classification</vt:lpstr>
      <vt:lpstr>Logistic Regression Classification</vt:lpstr>
      <vt:lpstr>Logistic Regression Classification</vt:lpstr>
      <vt:lpstr>Logistic Regression Classification</vt:lpstr>
      <vt:lpstr>Logistic Regression Classification</vt:lpstr>
      <vt:lpstr>Logistic Regression Classification</vt:lpstr>
      <vt:lpstr>Logistic Regression Classification</vt:lpstr>
      <vt:lpstr>Logistic Regression Classification</vt:lpstr>
      <vt:lpstr>Logistic Regression Classification</vt:lpstr>
      <vt:lpstr>Logistic Regression Classification</vt:lpstr>
      <vt:lpstr>Logistic Regression Classification</vt:lpstr>
      <vt:lpstr>Logistic Regression Classification</vt:lpstr>
      <vt:lpstr>Logistic Regression Classification</vt:lpstr>
      <vt:lpstr>Logistic Regression Classification</vt:lpstr>
      <vt:lpstr>Logistic Regression Classification</vt:lpstr>
      <vt:lpstr>Logistic Regression Classification</vt:lpstr>
      <vt:lpstr>Logistic Regression Classification</vt:lpstr>
      <vt:lpstr>Logistic Regression Classification</vt:lpstr>
      <vt:lpstr>Logistic Regression Classification</vt:lpstr>
      <vt:lpstr>Interpreting Binary Logistic Regression Model Output</vt:lpstr>
      <vt:lpstr>Interpreting Binary Logistic Regression Model Output</vt:lpstr>
      <vt:lpstr>Interpreting Binary Logistic Regression Model Output</vt:lpstr>
      <vt:lpstr>Interpreting Binary Logistic Regression Model Output</vt:lpstr>
      <vt:lpstr>Interpreting Binary Logistic Regression Model Output</vt:lpstr>
      <vt:lpstr>Interpreting Binary Logistic Regression Model Output</vt:lpstr>
      <vt:lpstr>Logistic Regression Classification</vt:lpstr>
      <vt:lpstr>Logistic Regression Classification</vt:lpstr>
      <vt:lpstr>Logistic Regression Example</vt:lpstr>
      <vt:lpstr>References</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Larry Medsker</dc:creator>
  <cp:lastModifiedBy>Brent Michael Skoumal</cp:lastModifiedBy>
  <cp:revision>639</cp:revision>
  <dcterms:created xsi:type="dcterms:W3CDTF">2017-12-21T15:47:29Z</dcterms:created>
  <dcterms:modified xsi:type="dcterms:W3CDTF">2018-01-31T10:15:34Z</dcterms:modified>
</cp:coreProperties>
</file>